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26" r:id="rId2"/>
    <p:sldMasterId id="2147483742" r:id="rId3"/>
    <p:sldMasterId id="2147483750" r:id="rId4"/>
    <p:sldMasterId id="2147483754" r:id="rId5"/>
  </p:sldMasterIdLst>
  <p:notesMasterIdLst>
    <p:notesMasterId r:id="rId41"/>
  </p:notesMasterIdLst>
  <p:handoutMasterIdLst>
    <p:handoutMasterId r:id="rId42"/>
  </p:handoutMasterIdLst>
  <p:sldIdLst>
    <p:sldId id="276" r:id="rId6"/>
    <p:sldId id="350" r:id="rId7"/>
    <p:sldId id="317" r:id="rId8"/>
    <p:sldId id="377" r:id="rId9"/>
    <p:sldId id="318" r:id="rId10"/>
    <p:sldId id="321" r:id="rId11"/>
    <p:sldId id="322" r:id="rId12"/>
    <p:sldId id="323" r:id="rId13"/>
    <p:sldId id="324" r:id="rId14"/>
    <p:sldId id="372" r:id="rId15"/>
    <p:sldId id="371" r:id="rId16"/>
    <p:sldId id="362" r:id="rId17"/>
    <p:sldId id="352" r:id="rId18"/>
    <p:sldId id="328" r:id="rId19"/>
    <p:sldId id="364" r:id="rId20"/>
    <p:sldId id="365" r:id="rId21"/>
    <p:sldId id="375" r:id="rId22"/>
    <p:sldId id="366" r:id="rId23"/>
    <p:sldId id="373" r:id="rId24"/>
    <p:sldId id="341" r:id="rId25"/>
    <p:sldId id="356" r:id="rId26"/>
    <p:sldId id="361" r:id="rId27"/>
    <p:sldId id="357" r:id="rId28"/>
    <p:sldId id="358" r:id="rId29"/>
    <p:sldId id="359" r:id="rId30"/>
    <p:sldId id="360" r:id="rId31"/>
    <p:sldId id="331" r:id="rId32"/>
    <p:sldId id="367" r:id="rId33"/>
    <p:sldId id="376" r:id="rId34"/>
    <p:sldId id="346" r:id="rId35"/>
    <p:sldId id="342" r:id="rId36"/>
    <p:sldId id="343" r:id="rId37"/>
    <p:sldId id="370" r:id="rId38"/>
    <p:sldId id="345" r:id="rId39"/>
    <p:sldId id="369" r:id="rId40"/>
  </p:sldIdLst>
  <p:sldSz cx="9144000" cy="5143500" type="screen16x9"/>
  <p:notesSz cx="6858000" cy="9144000"/>
  <p:defaultText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2880">
          <p15:clr>
            <a:srgbClr val="A4A3A4"/>
          </p15:clr>
        </p15:guide>
        <p15:guide id="4" orient="horz" pos="16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CC"/>
    <a:srgbClr val="F48F19"/>
    <a:srgbClr val="F04E37"/>
    <a:srgbClr val="00193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46" autoAdjust="0"/>
    <p:restoredTop sz="94660" autoAdjust="0"/>
  </p:normalViewPr>
  <p:slideViewPr>
    <p:cSldViewPr snapToGrid="0">
      <p:cViewPr varScale="1">
        <p:scale>
          <a:sx n="116" d="100"/>
          <a:sy n="116" d="100"/>
        </p:scale>
        <p:origin x="658" y="86"/>
      </p:cViewPr>
      <p:guideLst>
        <p:guide orient="horz" pos="2160"/>
        <p:guide pos="3840"/>
        <p:guide pos="2880"/>
        <p:guide orient="horz" pos="162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107" d="100"/>
          <a:sy n="107" d="100"/>
        </p:scale>
        <p:origin x="4056" y="1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handoutMaster" Target="handoutMasters/handoutMaster1.xml"/><Relationship Id="rId47"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66522C-B325-1E41-853B-DEE38F30789E}" type="doc">
      <dgm:prSet loTypeId="urn:microsoft.com/office/officeart/2005/8/layout/pyramid1" loCatId="" qsTypeId="urn:microsoft.com/office/officeart/2005/8/quickstyle/3D2" qsCatId="3D" csTypeId="urn:microsoft.com/office/officeart/2005/8/colors/colorful2" csCatId="colorful" phldr="1"/>
      <dgm:spPr/>
    </dgm:pt>
    <dgm:pt modelId="{C6899C84-58A4-F544-8C07-0D76E6484B8A}">
      <dgm:prSet phldrT="[Text]" custT="1"/>
      <dgm:spPr>
        <a:xfrm>
          <a:off x="6844491" y="0"/>
          <a:ext cx="4562994" cy="2165662"/>
        </a:xfrm>
        <a:gradFill rotWithShape="0">
          <a:gsLst>
            <a:gs pos="0">
              <a:srgbClr val="ED7D31">
                <a:hueOff val="0"/>
                <a:satOff val="0"/>
                <a:lumOff val="0"/>
                <a:alphaOff val="0"/>
                <a:satMod val="103000"/>
                <a:lumMod val="102000"/>
                <a:tint val="94000"/>
              </a:srgbClr>
            </a:gs>
            <a:gs pos="50000">
              <a:srgbClr val="ED7D31">
                <a:hueOff val="0"/>
                <a:satOff val="0"/>
                <a:lumOff val="0"/>
                <a:alphaOff val="0"/>
                <a:satMod val="110000"/>
                <a:lumMod val="100000"/>
                <a:shade val="100000"/>
              </a:srgbClr>
            </a:gs>
            <a:gs pos="100000">
              <a:srgbClr val="ED7D31">
                <a:hueOff val="0"/>
                <a:satOff val="0"/>
                <a:lumOff val="0"/>
                <a:alphaOff val="0"/>
                <a:lumMod val="99000"/>
                <a:satMod val="120000"/>
                <a:shade val="78000"/>
              </a:srgbClr>
            </a:gs>
          </a:gsLst>
          <a:lin ang="5400000" scaled="0"/>
        </a:gradFill>
        <a:ln>
          <a:noFill/>
        </a:ln>
        <a:effectLst/>
        <a:scene3d>
          <a:camera prst="orthographicFront"/>
          <a:lightRig rig="threePt" dir="t">
            <a:rot lat="0" lon="0" rev="7500000"/>
          </a:lightRig>
        </a:scene3d>
        <a:sp3d prstMaterial="plastic">
          <a:bevelT w="127000" h="25400" prst="relaxedInset"/>
        </a:sp3d>
      </dgm:spPr>
      <dgm:t>
        <a:bodyPr/>
        <a:lstStyle/>
        <a:p>
          <a:endParaRPr lang="en-US" sz="1200" dirty="0">
            <a:solidFill>
              <a:sysClr val="windowText" lastClr="000000">
                <a:hueOff val="0"/>
                <a:satOff val="0"/>
                <a:lumOff val="0"/>
                <a:alphaOff val="0"/>
              </a:sysClr>
            </a:solidFill>
            <a:latin typeface="Calibri" panose="020F0502020204030204"/>
            <a:ea typeface=""/>
            <a:cs typeface=""/>
          </a:endParaRPr>
        </a:p>
        <a:p>
          <a:r>
            <a:rPr lang="en-US" sz="1400" b="1" dirty="0">
              <a:solidFill>
                <a:sysClr val="windowText" lastClr="000000">
                  <a:hueOff val="0"/>
                  <a:satOff val="0"/>
                  <a:lumOff val="0"/>
                  <a:alphaOff val="0"/>
                </a:sysClr>
              </a:solidFill>
              <a:latin typeface="Calibri" panose="020F0502020204030204"/>
              <a:ea typeface=""/>
              <a:cs typeface=""/>
            </a:rPr>
            <a:t>App </a:t>
          </a:r>
          <a:br>
            <a:rPr lang="en-US" sz="1400" b="1" dirty="0">
              <a:solidFill>
                <a:sysClr val="windowText" lastClr="000000">
                  <a:hueOff val="0"/>
                  <a:satOff val="0"/>
                  <a:lumOff val="0"/>
                  <a:alphaOff val="0"/>
                </a:sysClr>
              </a:solidFill>
              <a:latin typeface="Calibri" panose="020F0502020204030204"/>
              <a:ea typeface=""/>
              <a:cs typeface=""/>
            </a:rPr>
          </a:br>
          <a:r>
            <a:rPr lang="en-US" sz="1400" b="1" dirty="0">
              <a:solidFill>
                <a:sysClr val="windowText" lastClr="000000">
                  <a:hueOff val="0"/>
                  <a:satOff val="0"/>
                  <a:lumOff val="0"/>
                  <a:alphaOff val="0"/>
                </a:sysClr>
              </a:solidFill>
              <a:latin typeface="Calibri" panose="020F0502020204030204"/>
              <a:ea typeface=""/>
              <a:cs typeface=""/>
            </a:rPr>
            <a:t>Encryption</a:t>
          </a:r>
          <a:br>
            <a:rPr lang="en-US" sz="1400" dirty="0">
              <a:solidFill>
                <a:sysClr val="windowText" lastClr="000000">
                  <a:hueOff val="0"/>
                  <a:satOff val="0"/>
                  <a:lumOff val="0"/>
                  <a:alphaOff val="0"/>
                </a:sysClr>
              </a:solidFill>
              <a:latin typeface="Calibri" panose="020F0502020204030204"/>
              <a:ea typeface=""/>
              <a:cs typeface=""/>
            </a:rPr>
          </a:br>
          <a:r>
            <a:rPr lang="en-US" sz="1000" i="1" dirty="0">
              <a:solidFill>
                <a:sysClr val="windowText" lastClr="000000">
                  <a:hueOff val="0"/>
                  <a:satOff val="0"/>
                  <a:lumOff val="0"/>
                  <a:alphaOff val="0"/>
                </a:sysClr>
              </a:solidFill>
              <a:latin typeface="Calibri" panose="020F0502020204030204"/>
              <a:ea typeface=""/>
              <a:cs typeface=""/>
            </a:rPr>
            <a:t>hyper-sensitive data</a:t>
          </a:r>
          <a:endParaRPr lang="en-US" sz="1000" dirty="0">
            <a:solidFill>
              <a:sysClr val="windowText" lastClr="000000">
                <a:hueOff val="0"/>
                <a:satOff val="0"/>
                <a:lumOff val="0"/>
                <a:alphaOff val="0"/>
              </a:sysClr>
            </a:solidFill>
            <a:latin typeface="Calibri" panose="020F0502020204030204"/>
            <a:ea typeface=""/>
            <a:cs typeface=""/>
          </a:endParaRPr>
        </a:p>
      </dgm:t>
    </dgm:pt>
    <dgm:pt modelId="{CCB748CE-ABA9-AD46-91BF-E7DC44240BFC}" type="parTrans" cxnId="{6A9A83D3-2F13-3D42-96F9-1FA46CB5D29F}">
      <dgm:prSet/>
      <dgm:spPr/>
      <dgm:t>
        <a:bodyPr/>
        <a:lstStyle/>
        <a:p>
          <a:endParaRPr lang="en-US" sz="3200"/>
        </a:p>
      </dgm:t>
    </dgm:pt>
    <dgm:pt modelId="{9B03C0CA-B626-1640-8C0D-446EB5B2F2FA}" type="sibTrans" cxnId="{6A9A83D3-2F13-3D42-96F9-1FA46CB5D29F}">
      <dgm:prSet/>
      <dgm:spPr/>
      <dgm:t>
        <a:bodyPr/>
        <a:lstStyle/>
        <a:p>
          <a:endParaRPr lang="en-US" sz="3200"/>
        </a:p>
      </dgm:t>
    </dgm:pt>
    <dgm:pt modelId="{BFBDEBBD-253F-7241-BFF2-D3CEDB9FFB36}">
      <dgm:prSet phldrT="[Text]" custT="1"/>
      <dgm:spPr>
        <a:xfrm>
          <a:off x="4562994" y="2165662"/>
          <a:ext cx="9125988" cy="2165662"/>
        </a:xfrm>
        <a:gradFill rotWithShape="0">
          <a:gsLst>
            <a:gs pos="0">
              <a:srgbClr val="ED7D31">
                <a:hueOff val="-485121"/>
                <a:satOff val="-27976"/>
                <a:lumOff val="2876"/>
                <a:alphaOff val="0"/>
                <a:satMod val="103000"/>
                <a:lumMod val="102000"/>
                <a:tint val="94000"/>
              </a:srgbClr>
            </a:gs>
            <a:gs pos="50000">
              <a:srgbClr val="ED7D31">
                <a:hueOff val="-485121"/>
                <a:satOff val="-27976"/>
                <a:lumOff val="2876"/>
                <a:alphaOff val="0"/>
                <a:satMod val="110000"/>
                <a:lumMod val="100000"/>
                <a:shade val="100000"/>
              </a:srgbClr>
            </a:gs>
            <a:gs pos="100000">
              <a:srgbClr val="ED7D31">
                <a:hueOff val="-485121"/>
                <a:satOff val="-27976"/>
                <a:lumOff val="2876"/>
                <a:alphaOff val="0"/>
                <a:lumMod val="99000"/>
                <a:satMod val="120000"/>
                <a:shade val="78000"/>
              </a:srgbClr>
            </a:gs>
          </a:gsLst>
          <a:lin ang="5400000" scaled="0"/>
        </a:gradFill>
        <a:ln>
          <a:noFill/>
        </a:ln>
        <a:effectLst/>
        <a:scene3d>
          <a:camera prst="orthographicFront"/>
          <a:lightRig rig="threePt" dir="t">
            <a:rot lat="0" lon="0" rev="7500000"/>
          </a:lightRig>
        </a:scene3d>
        <a:sp3d prstMaterial="plastic">
          <a:bevelT w="127000" h="25400" prst="relaxedInset"/>
        </a:sp3d>
      </dgm:spPr>
      <dgm:t>
        <a:bodyPr/>
        <a:lstStyle/>
        <a:p>
          <a:r>
            <a:rPr lang="en-US" sz="1400" b="1" dirty="0">
              <a:solidFill>
                <a:sysClr val="windowText" lastClr="000000">
                  <a:hueOff val="0"/>
                  <a:satOff val="0"/>
                  <a:lumOff val="0"/>
                  <a:alphaOff val="0"/>
                </a:sysClr>
              </a:solidFill>
              <a:latin typeface="Calibri" panose="020F0502020204030204"/>
              <a:ea typeface=""/>
              <a:cs typeface=""/>
            </a:rPr>
            <a:t>Database Encryption</a:t>
          </a:r>
          <a:br>
            <a:rPr lang="en-US" sz="1000" dirty="0">
              <a:solidFill>
                <a:sysClr val="windowText" lastClr="000000">
                  <a:hueOff val="0"/>
                  <a:satOff val="0"/>
                  <a:lumOff val="0"/>
                  <a:alphaOff val="0"/>
                </a:sysClr>
              </a:solidFill>
              <a:latin typeface="Calibri" panose="020F0502020204030204"/>
              <a:ea typeface=""/>
              <a:cs typeface=""/>
            </a:rPr>
          </a:br>
          <a:r>
            <a:rPr lang="en-US" sz="1000" i="1" dirty="0">
              <a:solidFill>
                <a:sysClr val="windowText" lastClr="000000">
                  <a:hueOff val="0"/>
                  <a:satOff val="0"/>
                  <a:lumOff val="0"/>
                  <a:alphaOff val="0"/>
                </a:sysClr>
              </a:solidFill>
              <a:latin typeface="Calibri" panose="020F0502020204030204"/>
              <a:ea typeface=""/>
              <a:cs typeface=""/>
            </a:rPr>
            <a:t>Provide protection for very sensitive in-use (DB</a:t>
          </a:r>
          <a:r>
            <a:rPr lang="en-US" sz="1000" i="1" baseline="0" dirty="0">
              <a:solidFill>
                <a:sysClr val="windowText" lastClr="000000">
                  <a:hueOff val="0"/>
                  <a:satOff val="0"/>
                  <a:lumOff val="0"/>
                  <a:alphaOff val="0"/>
                </a:sysClr>
              </a:solidFill>
              <a:latin typeface="Calibri" panose="020F0502020204030204"/>
              <a:ea typeface=""/>
              <a:cs typeface=""/>
            </a:rPr>
            <a:t> </a:t>
          </a:r>
          <a:r>
            <a:rPr lang="en-US" sz="1000" i="1" dirty="0">
              <a:solidFill>
                <a:sysClr val="windowText" lastClr="000000">
                  <a:hueOff val="0"/>
                  <a:satOff val="0"/>
                  <a:lumOff val="0"/>
                  <a:alphaOff val="0"/>
                </a:sysClr>
              </a:solidFill>
              <a:latin typeface="Calibri" panose="020F0502020204030204"/>
              <a:ea typeface=""/>
              <a:cs typeface=""/>
            </a:rPr>
            <a:t>level), in-flight &amp; at-rest data</a:t>
          </a:r>
        </a:p>
      </dgm:t>
    </dgm:pt>
    <dgm:pt modelId="{B9A73D46-8DA9-F64D-A750-C77655C309C5}" type="parTrans" cxnId="{5A87FDBF-6928-9840-B264-B9912B207BDF}">
      <dgm:prSet/>
      <dgm:spPr/>
      <dgm:t>
        <a:bodyPr/>
        <a:lstStyle/>
        <a:p>
          <a:endParaRPr lang="en-US" sz="3200"/>
        </a:p>
      </dgm:t>
    </dgm:pt>
    <dgm:pt modelId="{4C3678E5-E048-2240-9EEF-5809A627B34C}" type="sibTrans" cxnId="{5A87FDBF-6928-9840-B264-B9912B207BDF}">
      <dgm:prSet/>
      <dgm:spPr/>
      <dgm:t>
        <a:bodyPr/>
        <a:lstStyle/>
        <a:p>
          <a:endParaRPr lang="en-US" sz="3200"/>
        </a:p>
      </dgm:t>
    </dgm:pt>
    <dgm:pt modelId="{B810301E-82A0-3E4B-A919-8B7E0684F2AF}">
      <dgm:prSet phldrT="[Text]" custT="1"/>
      <dgm:spPr>
        <a:xfrm>
          <a:off x="0" y="6496986"/>
          <a:ext cx="18251976" cy="2165662"/>
        </a:xfrm>
        <a:gradFill rotWithShape="0">
          <a:gsLst>
            <a:gs pos="0">
              <a:srgbClr val="ED7D31">
                <a:hueOff val="-1455363"/>
                <a:satOff val="-83928"/>
                <a:lumOff val="8628"/>
                <a:alphaOff val="0"/>
                <a:satMod val="103000"/>
                <a:lumMod val="102000"/>
                <a:tint val="94000"/>
              </a:srgbClr>
            </a:gs>
            <a:gs pos="50000">
              <a:srgbClr val="ED7D31">
                <a:hueOff val="-1455363"/>
                <a:satOff val="-83928"/>
                <a:lumOff val="8628"/>
                <a:alphaOff val="0"/>
                <a:satMod val="110000"/>
                <a:lumMod val="100000"/>
                <a:shade val="100000"/>
              </a:srgbClr>
            </a:gs>
            <a:gs pos="100000">
              <a:srgbClr val="ED7D31">
                <a:hueOff val="-1455363"/>
                <a:satOff val="-83928"/>
                <a:lumOff val="8628"/>
                <a:alphaOff val="0"/>
                <a:lumMod val="99000"/>
                <a:satMod val="120000"/>
                <a:shade val="78000"/>
              </a:srgbClr>
            </a:gs>
          </a:gsLst>
          <a:lin ang="5400000" scaled="0"/>
        </a:gradFill>
        <a:ln>
          <a:noFill/>
        </a:ln>
        <a:effectLst/>
        <a:scene3d>
          <a:camera prst="orthographicFront"/>
          <a:lightRig rig="threePt" dir="t">
            <a:rot lat="0" lon="0" rev="7500000"/>
          </a:lightRig>
        </a:scene3d>
        <a:sp3d prstMaterial="plastic">
          <a:bevelT w="127000" h="25400" prst="relaxedInset"/>
        </a:sp3d>
      </dgm:spPr>
      <dgm:t>
        <a:bodyPr/>
        <a:lstStyle/>
        <a:p>
          <a:r>
            <a:rPr lang="en-US" sz="1400" b="1" dirty="0">
              <a:solidFill>
                <a:sysClr val="windowText" lastClr="000000">
                  <a:hueOff val="0"/>
                  <a:satOff val="0"/>
                  <a:lumOff val="0"/>
                  <a:alphaOff val="0"/>
                </a:sysClr>
              </a:solidFill>
              <a:latin typeface="Calibri" panose="020F0502020204030204"/>
              <a:ea typeface=""/>
              <a:cs typeface=""/>
            </a:rPr>
            <a:t>Full Disk and Tape Encryption</a:t>
          </a:r>
          <a:br>
            <a:rPr lang="en-US" sz="1000" dirty="0">
              <a:solidFill>
                <a:sysClr val="windowText" lastClr="000000">
                  <a:hueOff val="0"/>
                  <a:satOff val="0"/>
                  <a:lumOff val="0"/>
                  <a:alphaOff val="0"/>
                </a:sysClr>
              </a:solidFill>
              <a:latin typeface="Calibri" panose="020F0502020204030204"/>
              <a:ea typeface=""/>
              <a:cs typeface=""/>
            </a:rPr>
          </a:br>
          <a:r>
            <a:rPr lang="en-US" sz="1000" i="1" dirty="0">
              <a:solidFill>
                <a:sysClr val="windowText" lastClr="000000">
                  <a:hueOff val="0"/>
                  <a:satOff val="0"/>
                  <a:lumOff val="0"/>
                  <a:alphaOff val="0"/>
                </a:sysClr>
              </a:solidFill>
              <a:latin typeface="Calibri" panose="020F0502020204030204"/>
              <a:ea typeface=""/>
              <a:cs typeface=""/>
            </a:rPr>
            <a:t>Provide 100% coverage for in-flight &amp; at-rest data with </a:t>
          </a:r>
          <a:r>
            <a:rPr lang="en-US" sz="1000" b="1" i="1" dirty="0">
              <a:solidFill>
                <a:sysClr val="windowText" lastClr="000000">
                  <a:hueOff val="0"/>
                  <a:satOff val="0"/>
                  <a:lumOff val="0"/>
                  <a:alphaOff val="0"/>
                </a:sysClr>
              </a:solidFill>
              <a:latin typeface="Calibri" panose="020F0502020204030204"/>
              <a:ea typeface=""/>
              <a:cs typeface=""/>
            </a:rPr>
            <a:t>zero</a:t>
          </a:r>
          <a:r>
            <a:rPr lang="en-US" sz="1000" i="1" dirty="0">
              <a:solidFill>
                <a:sysClr val="windowText" lastClr="000000">
                  <a:hueOff val="0"/>
                  <a:satOff val="0"/>
                  <a:lumOff val="0"/>
                  <a:alphaOff val="0"/>
                </a:sysClr>
              </a:solidFill>
              <a:latin typeface="Calibri" panose="020F0502020204030204"/>
              <a:ea typeface=""/>
              <a:cs typeface=""/>
            </a:rPr>
            <a:t> host CPU cost </a:t>
          </a:r>
          <a:r>
            <a:rPr lang="en-US" sz="1000" dirty="0">
              <a:solidFill>
                <a:sysClr val="windowText" lastClr="000000">
                  <a:hueOff val="0"/>
                  <a:satOff val="0"/>
                  <a:lumOff val="0"/>
                  <a:alphaOff val="0"/>
                </a:sysClr>
              </a:solidFill>
              <a:latin typeface="Calibri" panose="020F0502020204030204"/>
              <a:ea typeface=""/>
              <a:cs typeface=""/>
            </a:rPr>
            <a:t> </a:t>
          </a:r>
        </a:p>
      </dgm:t>
    </dgm:pt>
    <dgm:pt modelId="{FE10C79F-CFE3-2840-A971-6EBB5D1A74D4}" type="parTrans" cxnId="{7BC3FFDF-F442-184C-9D6F-61BEE8AE18F1}">
      <dgm:prSet/>
      <dgm:spPr/>
      <dgm:t>
        <a:bodyPr/>
        <a:lstStyle/>
        <a:p>
          <a:endParaRPr lang="en-US" sz="3200"/>
        </a:p>
      </dgm:t>
    </dgm:pt>
    <dgm:pt modelId="{0F25913B-C954-D348-9F97-7E11ECDCA14C}" type="sibTrans" cxnId="{7BC3FFDF-F442-184C-9D6F-61BEE8AE18F1}">
      <dgm:prSet/>
      <dgm:spPr/>
      <dgm:t>
        <a:bodyPr/>
        <a:lstStyle/>
        <a:p>
          <a:endParaRPr lang="en-US" sz="3200"/>
        </a:p>
      </dgm:t>
    </dgm:pt>
    <dgm:pt modelId="{7E993FED-0B47-7541-80B2-B40282FC556B}">
      <dgm:prSet custT="1"/>
      <dgm:spPr>
        <a:xfrm>
          <a:off x="2281497" y="4331324"/>
          <a:ext cx="13688982" cy="2165662"/>
        </a:xfrm>
        <a:gradFill rotWithShape="0">
          <a:gsLst>
            <a:gs pos="0">
              <a:srgbClr val="ED7D31">
                <a:hueOff val="-970242"/>
                <a:satOff val="-55952"/>
                <a:lumOff val="5752"/>
                <a:alphaOff val="0"/>
                <a:satMod val="103000"/>
                <a:lumMod val="102000"/>
                <a:tint val="94000"/>
              </a:srgbClr>
            </a:gs>
            <a:gs pos="50000">
              <a:srgbClr val="ED7D31">
                <a:hueOff val="-970242"/>
                <a:satOff val="-55952"/>
                <a:lumOff val="5752"/>
                <a:alphaOff val="0"/>
                <a:satMod val="110000"/>
                <a:lumMod val="100000"/>
                <a:shade val="100000"/>
              </a:srgbClr>
            </a:gs>
            <a:gs pos="100000">
              <a:srgbClr val="ED7D31">
                <a:hueOff val="-970242"/>
                <a:satOff val="-55952"/>
                <a:lumOff val="5752"/>
                <a:alphaOff val="0"/>
                <a:lumMod val="99000"/>
                <a:satMod val="120000"/>
                <a:shade val="78000"/>
              </a:srgbClr>
            </a:gs>
          </a:gsLst>
          <a:lin ang="5400000" scaled="0"/>
        </a:gradFill>
        <a:ln>
          <a:noFill/>
        </a:ln>
        <a:effectLst/>
        <a:scene3d>
          <a:camera prst="orthographicFront"/>
          <a:lightRig rig="threePt" dir="t">
            <a:rot lat="0" lon="0" rev="7500000"/>
          </a:lightRig>
        </a:scene3d>
        <a:sp3d prstMaterial="plastic">
          <a:bevelT w="127000" h="25400" prst="relaxedInset"/>
        </a:sp3d>
      </dgm:spPr>
      <dgm:t>
        <a:bodyPr/>
        <a:lstStyle/>
        <a:p>
          <a:r>
            <a:rPr lang="en-US" sz="1400" b="1" dirty="0">
              <a:solidFill>
                <a:sysClr val="windowText" lastClr="000000">
                  <a:hueOff val="0"/>
                  <a:satOff val="0"/>
                  <a:lumOff val="0"/>
                  <a:alphaOff val="0"/>
                </a:sysClr>
              </a:solidFill>
              <a:latin typeface="Calibri" panose="020F0502020204030204"/>
              <a:ea typeface=""/>
              <a:cs typeface=""/>
            </a:rPr>
            <a:t>File or Dataset Level Encryption</a:t>
          </a:r>
          <a:br>
            <a:rPr lang="en-US" sz="1000" dirty="0">
              <a:solidFill>
                <a:sysClr val="windowText" lastClr="000000">
                  <a:hueOff val="0"/>
                  <a:satOff val="0"/>
                  <a:lumOff val="0"/>
                  <a:alphaOff val="0"/>
                </a:sysClr>
              </a:solidFill>
              <a:latin typeface="Calibri" panose="020F0502020204030204"/>
              <a:ea typeface=""/>
              <a:cs typeface=""/>
            </a:rPr>
          </a:br>
          <a:r>
            <a:rPr lang="en-US" sz="1000" i="1" dirty="0">
              <a:solidFill>
                <a:sysClr val="windowText" lastClr="000000">
                  <a:hueOff val="0"/>
                  <a:satOff val="0"/>
                  <a:lumOff val="0"/>
                  <a:alphaOff val="0"/>
                </a:sysClr>
              </a:solidFill>
              <a:latin typeface="Calibri" panose="020F0502020204030204"/>
              <a:ea typeface=""/>
              <a:cs typeface=""/>
            </a:rPr>
            <a:t>Provide </a:t>
          </a:r>
          <a:r>
            <a:rPr lang="en-US" sz="1000" b="1" i="1" dirty="0">
              <a:solidFill>
                <a:sysClr val="windowText" lastClr="000000">
                  <a:hueOff val="0"/>
                  <a:satOff val="0"/>
                  <a:lumOff val="0"/>
                  <a:alphaOff val="0"/>
                </a:sysClr>
              </a:solidFill>
              <a:latin typeface="Calibri" panose="020F0502020204030204"/>
              <a:ea typeface=""/>
              <a:cs typeface=""/>
            </a:rPr>
            <a:t>broad</a:t>
          </a:r>
          <a:r>
            <a:rPr lang="en-US" sz="1000" i="1" dirty="0">
              <a:solidFill>
                <a:sysClr val="windowText" lastClr="000000">
                  <a:hueOff val="0"/>
                  <a:satOff val="0"/>
                  <a:lumOff val="0"/>
                  <a:alphaOff val="0"/>
                </a:sysClr>
              </a:solidFill>
              <a:latin typeface="Calibri" panose="020F0502020204030204"/>
              <a:ea typeface=""/>
              <a:cs typeface=""/>
            </a:rPr>
            <a:t> coverage for sensitive data using encryption tied to access control </a:t>
          </a:r>
          <a:r>
            <a:rPr lang="en-US" sz="1000" i="1" baseline="0" dirty="0">
              <a:solidFill>
                <a:sysClr val="windowText" lastClr="000000">
                  <a:hueOff val="0"/>
                  <a:satOff val="0"/>
                  <a:lumOff val="0"/>
                  <a:alphaOff val="0"/>
                </a:sysClr>
              </a:solidFill>
              <a:latin typeface="Calibri" panose="020F0502020204030204"/>
              <a:ea typeface=""/>
              <a:cs typeface=""/>
            </a:rPr>
            <a:t>for </a:t>
          </a:r>
          <a:r>
            <a:rPr lang="en-US" sz="1000" i="1" dirty="0">
              <a:solidFill>
                <a:sysClr val="windowText" lastClr="000000">
                  <a:hueOff val="0"/>
                  <a:satOff val="0"/>
                  <a:lumOff val="0"/>
                  <a:alphaOff val="0"/>
                </a:sysClr>
              </a:solidFill>
              <a:latin typeface="Calibri" panose="020F0502020204030204"/>
              <a:ea typeface=""/>
              <a:cs typeface=""/>
            </a:rPr>
            <a:t>in-flight &amp; at-rest data protection</a:t>
          </a:r>
          <a:endParaRPr lang="en-US" sz="1000" dirty="0">
            <a:solidFill>
              <a:sysClr val="windowText" lastClr="000000">
                <a:hueOff val="0"/>
                <a:satOff val="0"/>
                <a:lumOff val="0"/>
                <a:alphaOff val="0"/>
              </a:sysClr>
            </a:solidFill>
            <a:latin typeface="Calibri" panose="020F0502020204030204"/>
            <a:ea typeface=""/>
            <a:cs typeface=""/>
          </a:endParaRPr>
        </a:p>
      </dgm:t>
    </dgm:pt>
    <dgm:pt modelId="{212020FE-C8DF-8F4F-97E9-46676E26619E}" type="parTrans" cxnId="{E4160893-EBB8-1F41-BCB6-7F2D23F8FC83}">
      <dgm:prSet/>
      <dgm:spPr/>
      <dgm:t>
        <a:bodyPr/>
        <a:lstStyle/>
        <a:p>
          <a:endParaRPr lang="en-US" sz="3200"/>
        </a:p>
      </dgm:t>
    </dgm:pt>
    <dgm:pt modelId="{57F05149-FA0E-B948-BCA7-483536A65612}" type="sibTrans" cxnId="{E4160893-EBB8-1F41-BCB6-7F2D23F8FC83}">
      <dgm:prSet/>
      <dgm:spPr/>
      <dgm:t>
        <a:bodyPr/>
        <a:lstStyle/>
        <a:p>
          <a:endParaRPr lang="en-US" sz="3200"/>
        </a:p>
      </dgm:t>
    </dgm:pt>
    <dgm:pt modelId="{11E3D9E5-3BD6-794D-89BE-1ADAECDC661E}" type="pres">
      <dgm:prSet presAssocID="{7766522C-B325-1E41-853B-DEE38F30789E}" presName="Name0" presStyleCnt="0">
        <dgm:presLayoutVars>
          <dgm:dir/>
          <dgm:animLvl val="lvl"/>
          <dgm:resizeHandles val="exact"/>
        </dgm:presLayoutVars>
      </dgm:prSet>
      <dgm:spPr/>
    </dgm:pt>
    <dgm:pt modelId="{3BA2FE73-E06C-AC4E-8A5B-B66CDE182139}" type="pres">
      <dgm:prSet presAssocID="{C6899C84-58A4-F544-8C07-0D76E6484B8A}" presName="Name8" presStyleCnt="0"/>
      <dgm:spPr/>
    </dgm:pt>
    <dgm:pt modelId="{65099C57-306C-5143-BCC4-6A44BEEDD8F5}" type="pres">
      <dgm:prSet presAssocID="{C6899C84-58A4-F544-8C07-0D76E6484B8A}" presName="level" presStyleLbl="node1" presStyleIdx="0" presStyleCnt="4">
        <dgm:presLayoutVars>
          <dgm:chMax val="1"/>
          <dgm:bulletEnabled val="1"/>
        </dgm:presLayoutVars>
      </dgm:prSet>
      <dgm:spPr>
        <a:prstGeom prst="trapezoid">
          <a:avLst>
            <a:gd name="adj" fmla="val 105349"/>
          </a:avLst>
        </a:prstGeom>
      </dgm:spPr>
    </dgm:pt>
    <dgm:pt modelId="{257C8BAE-6371-2848-B190-8EC88D8D378F}" type="pres">
      <dgm:prSet presAssocID="{C6899C84-58A4-F544-8C07-0D76E6484B8A}" presName="levelTx" presStyleLbl="revTx" presStyleIdx="0" presStyleCnt="0">
        <dgm:presLayoutVars>
          <dgm:chMax val="1"/>
          <dgm:bulletEnabled val="1"/>
        </dgm:presLayoutVars>
      </dgm:prSet>
      <dgm:spPr/>
    </dgm:pt>
    <dgm:pt modelId="{F67527DA-6C1D-594D-BB61-43C052EDA18A}" type="pres">
      <dgm:prSet presAssocID="{BFBDEBBD-253F-7241-BFF2-D3CEDB9FFB36}" presName="Name8" presStyleCnt="0"/>
      <dgm:spPr/>
    </dgm:pt>
    <dgm:pt modelId="{453C865C-795B-4F48-A50B-885F77EBA69F}" type="pres">
      <dgm:prSet presAssocID="{BFBDEBBD-253F-7241-BFF2-D3CEDB9FFB36}" presName="level" presStyleLbl="node1" presStyleIdx="1" presStyleCnt="4">
        <dgm:presLayoutVars>
          <dgm:chMax val="1"/>
          <dgm:bulletEnabled val="1"/>
        </dgm:presLayoutVars>
      </dgm:prSet>
      <dgm:spPr>
        <a:prstGeom prst="trapezoid">
          <a:avLst>
            <a:gd name="adj" fmla="val 105349"/>
          </a:avLst>
        </a:prstGeom>
      </dgm:spPr>
    </dgm:pt>
    <dgm:pt modelId="{085A09D8-9DC9-0945-8216-D01A509E90F2}" type="pres">
      <dgm:prSet presAssocID="{BFBDEBBD-253F-7241-BFF2-D3CEDB9FFB36}" presName="levelTx" presStyleLbl="revTx" presStyleIdx="0" presStyleCnt="0">
        <dgm:presLayoutVars>
          <dgm:chMax val="1"/>
          <dgm:bulletEnabled val="1"/>
        </dgm:presLayoutVars>
      </dgm:prSet>
      <dgm:spPr/>
    </dgm:pt>
    <dgm:pt modelId="{4B016A6D-2FA3-C749-A137-61C4DC9B5AD0}" type="pres">
      <dgm:prSet presAssocID="{7E993FED-0B47-7541-80B2-B40282FC556B}" presName="Name8" presStyleCnt="0"/>
      <dgm:spPr/>
    </dgm:pt>
    <dgm:pt modelId="{A442350E-BEE4-E644-9886-8418E9EA192B}" type="pres">
      <dgm:prSet presAssocID="{7E993FED-0B47-7541-80B2-B40282FC556B}" presName="level" presStyleLbl="node1" presStyleIdx="2" presStyleCnt="4">
        <dgm:presLayoutVars>
          <dgm:chMax val="1"/>
          <dgm:bulletEnabled val="1"/>
        </dgm:presLayoutVars>
      </dgm:prSet>
      <dgm:spPr>
        <a:prstGeom prst="trapezoid">
          <a:avLst>
            <a:gd name="adj" fmla="val 105349"/>
          </a:avLst>
        </a:prstGeom>
      </dgm:spPr>
    </dgm:pt>
    <dgm:pt modelId="{4F8BDACA-29BC-3647-BF5D-0897416FC80A}" type="pres">
      <dgm:prSet presAssocID="{7E993FED-0B47-7541-80B2-B40282FC556B}" presName="levelTx" presStyleLbl="revTx" presStyleIdx="0" presStyleCnt="0">
        <dgm:presLayoutVars>
          <dgm:chMax val="1"/>
          <dgm:bulletEnabled val="1"/>
        </dgm:presLayoutVars>
      </dgm:prSet>
      <dgm:spPr/>
    </dgm:pt>
    <dgm:pt modelId="{30708816-CA64-0643-97DE-DBEB19813A27}" type="pres">
      <dgm:prSet presAssocID="{B810301E-82A0-3E4B-A919-8B7E0684F2AF}" presName="Name8" presStyleCnt="0"/>
      <dgm:spPr/>
    </dgm:pt>
    <dgm:pt modelId="{F1AFFF08-2788-114C-8217-7811E3971171}" type="pres">
      <dgm:prSet presAssocID="{B810301E-82A0-3E4B-A919-8B7E0684F2AF}" presName="level" presStyleLbl="node1" presStyleIdx="3" presStyleCnt="4">
        <dgm:presLayoutVars>
          <dgm:chMax val="1"/>
          <dgm:bulletEnabled val="1"/>
        </dgm:presLayoutVars>
      </dgm:prSet>
      <dgm:spPr>
        <a:prstGeom prst="trapezoid">
          <a:avLst>
            <a:gd name="adj" fmla="val 105349"/>
          </a:avLst>
        </a:prstGeom>
      </dgm:spPr>
    </dgm:pt>
    <dgm:pt modelId="{4FA627DF-ABF4-2B42-9E6F-8CE995C6A9BE}" type="pres">
      <dgm:prSet presAssocID="{B810301E-82A0-3E4B-A919-8B7E0684F2AF}" presName="levelTx" presStyleLbl="revTx" presStyleIdx="0" presStyleCnt="0">
        <dgm:presLayoutVars>
          <dgm:chMax val="1"/>
          <dgm:bulletEnabled val="1"/>
        </dgm:presLayoutVars>
      </dgm:prSet>
      <dgm:spPr/>
    </dgm:pt>
  </dgm:ptLst>
  <dgm:cxnLst>
    <dgm:cxn modelId="{9191173C-5E27-B848-AD95-079A3E5D928D}" type="presOf" srcId="{C6899C84-58A4-F544-8C07-0D76E6484B8A}" destId="{65099C57-306C-5143-BCC4-6A44BEEDD8F5}" srcOrd="0" destOrd="0" presId="urn:microsoft.com/office/officeart/2005/8/layout/pyramid1"/>
    <dgm:cxn modelId="{7C64FD49-DB3C-EC49-832F-7557CFBA80AC}" type="presOf" srcId="{BFBDEBBD-253F-7241-BFF2-D3CEDB9FFB36}" destId="{085A09D8-9DC9-0945-8216-D01A509E90F2}" srcOrd="1" destOrd="0" presId="urn:microsoft.com/office/officeart/2005/8/layout/pyramid1"/>
    <dgm:cxn modelId="{B2094678-3062-CA40-9DD9-E59A58BA1CCF}" type="presOf" srcId="{B810301E-82A0-3E4B-A919-8B7E0684F2AF}" destId="{4FA627DF-ABF4-2B42-9E6F-8CE995C6A9BE}" srcOrd="1" destOrd="0" presId="urn:microsoft.com/office/officeart/2005/8/layout/pyramid1"/>
    <dgm:cxn modelId="{FBEA9D8F-37F0-1C48-B083-899EE2955AEF}" type="presOf" srcId="{BFBDEBBD-253F-7241-BFF2-D3CEDB9FFB36}" destId="{453C865C-795B-4F48-A50B-885F77EBA69F}" srcOrd="0" destOrd="0" presId="urn:microsoft.com/office/officeart/2005/8/layout/pyramid1"/>
    <dgm:cxn modelId="{E4160893-EBB8-1F41-BCB6-7F2D23F8FC83}" srcId="{7766522C-B325-1E41-853B-DEE38F30789E}" destId="{7E993FED-0B47-7541-80B2-B40282FC556B}" srcOrd="2" destOrd="0" parTransId="{212020FE-C8DF-8F4F-97E9-46676E26619E}" sibTransId="{57F05149-FA0E-B948-BCA7-483536A65612}"/>
    <dgm:cxn modelId="{782D7DBE-C9B3-F043-B186-391946AB857F}" type="presOf" srcId="{7766522C-B325-1E41-853B-DEE38F30789E}" destId="{11E3D9E5-3BD6-794D-89BE-1ADAECDC661E}" srcOrd="0" destOrd="0" presId="urn:microsoft.com/office/officeart/2005/8/layout/pyramid1"/>
    <dgm:cxn modelId="{5A87FDBF-6928-9840-B264-B9912B207BDF}" srcId="{7766522C-B325-1E41-853B-DEE38F30789E}" destId="{BFBDEBBD-253F-7241-BFF2-D3CEDB9FFB36}" srcOrd="1" destOrd="0" parTransId="{B9A73D46-8DA9-F64D-A750-C77655C309C5}" sibTransId="{4C3678E5-E048-2240-9EEF-5809A627B34C}"/>
    <dgm:cxn modelId="{6A9A83D3-2F13-3D42-96F9-1FA46CB5D29F}" srcId="{7766522C-B325-1E41-853B-DEE38F30789E}" destId="{C6899C84-58A4-F544-8C07-0D76E6484B8A}" srcOrd="0" destOrd="0" parTransId="{CCB748CE-ABA9-AD46-91BF-E7DC44240BFC}" sibTransId="{9B03C0CA-B626-1640-8C0D-446EB5B2F2FA}"/>
    <dgm:cxn modelId="{EA03F4D4-F62A-1D4C-B71D-E30D0BB32389}" type="presOf" srcId="{C6899C84-58A4-F544-8C07-0D76E6484B8A}" destId="{257C8BAE-6371-2848-B190-8EC88D8D378F}" srcOrd="1" destOrd="0" presId="urn:microsoft.com/office/officeart/2005/8/layout/pyramid1"/>
    <dgm:cxn modelId="{7BC3FFDF-F442-184C-9D6F-61BEE8AE18F1}" srcId="{7766522C-B325-1E41-853B-DEE38F30789E}" destId="{B810301E-82A0-3E4B-A919-8B7E0684F2AF}" srcOrd="3" destOrd="0" parTransId="{FE10C79F-CFE3-2840-A971-6EBB5D1A74D4}" sibTransId="{0F25913B-C954-D348-9F97-7E11ECDCA14C}"/>
    <dgm:cxn modelId="{FEDAB0E7-5B07-904A-92B5-B20328D15B79}" type="presOf" srcId="{7E993FED-0B47-7541-80B2-B40282FC556B}" destId="{4F8BDACA-29BC-3647-BF5D-0897416FC80A}" srcOrd="1" destOrd="0" presId="urn:microsoft.com/office/officeart/2005/8/layout/pyramid1"/>
    <dgm:cxn modelId="{B58B68ED-3873-C74D-80A0-49F6343868DB}" type="presOf" srcId="{7E993FED-0B47-7541-80B2-B40282FC556B}" destId="{A442350E-BEE4-E644-9886-8418E9EA192B}" srcOrd="0" destOrd="0" presId="urn:microsoft.com/office/officeart/2005/8/layout/pyramid1"/>
    <dgm:cxn modelId="{E516CEED-DF3B-3649-B7D7-C26B8C29086B}" type="presOf" srcId="{B810301E-82A0-3E4B-A919-8B7E0684F2AF}" destId="{F1AFFF08-2788-114C-8217-7811E3971171}" srcOrd="0" destOrd="0" presId="urn:microsoft.com/office/officeart/2005/8/layout/pyramid1"/>
    <dgm:cxn modelId="{F09FE061-890B-9A45-85D1-49926F07C65C}" type="presParOf" srcId="{11E3D9E5-3BD6-794D-89BE-1ADAECDC661E}" destId="{3BA2FE73-E06C-AC4E-8A5B-B66CDE182139}" srcOrd="0" destOrd="0" presId="urn:microsoft.com/office/officeart/2005/8/layout/pyramid1"/>
    <dgm:cxn modelId="{68270779-67CE-384C-A85E-4FEEE13AB87F}" type="presParOf" srcId="{3BA2FE73-E06C-AC4E-8A5B-B66CDE182139}" destId="{65099C57-306C-5143-BCC4-6A44BEEDD8F5}" srcOrd="0" destOrd="0" presId="urn:microsoft.com/office/officeart/2005/8/layout/pyramid1"/>
    <dgm:cxn modelId="{F947CE46-75DA-C443-96FE-ECFD237526D0}" type="presParOf" srcId="{3BA2FE73-E06C-AC4E-8A5B-B66CDE182139}" destId="{257C8BAE-6371-2848-B190-8EC88D8D378F}" srcOrd="1" destOrd="0" presId="urn:microsoft.com/office/officeart/2005/8/layout/pyramid1"/>
    <dgm:cxn modelId="{6F56B0A9-6719-AF40-9EBB-6216FDDBE289}" type="presParOf" srcId="{11E3D9E5-3BD6-794D-89BE-1ADAECDC661E}" destId="{F67527DA-6C1D-594D-BB61-43C052EDA18A}" srcOrd="1" destOrd="0" presId="urn:microsoft.com/office/officeart/2005/8/layout/pyramid1"/>
    <dgm:cxn modelId="{3F44DDF1-6264-EB4D-803A-9E76F4F27641}" type="presParOf" srcId="{F67527DA-6C1D-594D-BB61-43C052EDA18A}" destId="{453C865C-795B-4F48-A50B-885F77EBA69F}" srcOrd="0" destOrd="0" presId="urn:microsoft.com/office/officeart/2005/8/layout/pyramid1"/>
    <dgm:cxn modelId="{963D5D30-54FC-E349-85D0-56473F9BB98F}" type="presParOf" srcId="{F67527DA-6C1D-594D-BB61-43C052EDA18A}" destId="{085A09D8-9DC9-0945-8216-D01A509E90F2}" srcOrd="1" destOrd="0" presId="urn:microsoft.com/office/officeart/2005/8/layout/pyramid1"/>
    <dgm:cxn modelId="{297AA559-96A1-C947-ADE4-07FCE7732B38}" type="presParOf" srcId="{11E3D9E5-3BD6-794D-89BE-1ADAECDC661E}" destId="{4B016A6D-2FA3-C749-A137-61C4DC9B5AD0}" srcOrd="2" destOrd="0" presId="urn:microsoft.com/office/officeart/2005/8/layout/pyramid1"/>
    <dgm:cxn modelId="{9D347F8B-F74F-DB43-A6A5-F9D286BDA0AD}" type="presParOf" srcId="{4B016A6D-2FA3-C749-A137-61C4DC9B5AD0}" destId="{A442350E-BEE4-E644-9886-8418E9EA192B}" srcOrd="0" destOrd="0" presId="urn:microsoft.com/office/officeart/2005/8/layout/pyramid1"/>
    <dgm:cxn modelId="{345D3A2D-0F2A-554C-A492-5A49BC51B18A}" type="presParOf" srcId="{4B016A6D-2FA3-C749-A137-61C4DC9B5AD0}" destId="{4F8BDACA-29BC-3647-BF5D-0897416FC80A}" srcOrd="1" destOrd="0" presId="urn:microsoft.com/office/officeart/2005/8/layout/pyramid1"/>
    <dgm:cxn modelId="{5D92514A-4906-CB4F-8191-0737D60BA1ED}" type="presParOf" srcId="{11E3D9E5-3BD6-794D-89BE-1ADAECDC661E}" destId="{30708816-CA64-0643-97DE-DBEB19813A27}" srcOrd="3" destOrd="0" presId="urn:microsoft.com/office/officeart/2005/8/layout/pyramid1"/>
    <dgm:cxn modelId="{65CE398C-A9B3-9B47-BB40-451EE3B4588E}" type="presParOf" srcId="{30708816-CA64-0643-97DE-DBEB19813A27}" destId="{F1AFFF08-2788-114C-8217-7811E3971171}" srcOrd="0" destOrd="0" presId="urn:microsoft.com/office/officeart/2005/8/layout/pyramid1"/>
    <dgm:cxn modelId="{346D4008-285C-EE4E-89A5-FDEA0E0C4EDE}" type="presParOf" srcId="{30708816-CA64-0643-97DE-DBEB19813A27}" destId="{4FA627DF-ABF4-2B42-9E6F-8CE995C6A9BE}"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66522C-B325-1E41-853B-DEE38F30789E}" type="doc">
      <dgm:prSet loTypeId="urn:microsoft.com/office/officeart/2005/8/layout/pyramid1" loCatId="" qsTypeId="urn:microsoft.com/office/officeart/2005/8/quickstyle/3D2" qsCatId="3D" csTypeId="urn:microsoft.com/office/officeart/2005/8/colors/colorful2" csCatId="colorful" phldr="1"/>
      <dgm:spPr/>
    </dgm:pt>
    <dgm:pt modelId="{C6899C84-58A4-F544-8C07-0D76E6484B8A}">
      <dgm:prSet phldrT="[Text]" custT="1"/>
      <dgm:spPr>
        <a:xfrm>
          <a:off x="6844491" y="0"/>
          <a:ext cx="4562994" cy="2165662"/>
        </a:xfrm>
        <a:gradFill rotWithShape="0">
          <a:gsLst>
            <a:gs pos="0">
              <a:srgbClr val="ED7D31">
                <a:hueOff val="0"/>
                <a:satOff val="0"/>
                <a:lumOff val="0"/>
                <a:alphaOff val="0"/>
                <a:satMod val="103000"/>
                <a:lumMod val="102000"/>
                <a:tint val="94000"/>
              </a:srgbClr>
            </a:gs>
            <a:gs pos="50000">
              <a:srgbClr val="ED7D31">
                <a:hueOff val="0"/>
                <a:satOff val="0"/>
                <a:lumOff val="0"/>
                <a:alphaOff val="0"/>
                <a:satMod val="110000"/>
                <a:lumMod val="100000"/>
                <a:shade val="100000"/>
              </a:srgbClr>
            </a:gs>
            <a:gs pos="100000">
              <a:srgbClr val="ED7D31">
                <a:hueOff val="0"/>
                <a:satOff val="0"/>
                <a:lumOff val="0"/>
                <a:alphaOff val="0"/>
                <a:lumMod val="99000"/>
                <a:satMod val="120000"/>
                <a:shade val="78000"/>
              </a:srgbClr>
            </a:gs>
          </a:gsLst>
          <a:lin ang="5400000" scaled="0"/>
        </a:gradFill>
        <a:ln>
          <a:noFill/>
        </a:ln>
        <a:effectLst/>
        <a:scene3d>
          <a:camera prst="orthographicFront"/>
          <a:lightRig rig="threePt" dir="t">
            <a:rot lat="0" lon="0" rev="7500000"/>
          </a:lightRig>
        </a:scene3d>
        <a:sp3d prstMaterial="plastic">
          <a:bevelT w="127000" h="25400" prst="relaxedInset"/>
        </a:sp3d>
      </dgm:spPr>
      <dgm:t>
        <a:bodyPr/>
        <a:lstStyle/>
        <a:p>
          <a:endParaRPr lang="en-US" sz="1200" dirty="0">
            <a:solidFill>
              <a:sysClr val="windowText" lastClr="000000">
                <a:hueOff val="0"/>
                <a:satOff val="0"/>
                <a:lumOff val="0"/>
                <a:alphaOff val="0"/>
              </a:sysClr>
            </a:solidFill>
            <a:latin typeface="Calibri" panose="020F0502020204030204"/>
            <a:ea typeface=""/>
            <a:cs typeface=""/>
          </a:endParaRPr>
        </a:p>
        <a:p>
          <a:r>
            <a:rPr lang="en-US" sz="1400" b="1" dirty="0">
              <a:solidFill>
                <a:sysClr val="windowText" lastClr="000000">
                  <a:hueOff val="0"/>
                  <a:satOff val="0"/>
                  <a:lumOff val="0"/>
                  <a:alphaOff val="0"/>
                </a:sysClr>
              </a:solidFill>
              <a:latin typeface="Calibri" panose="020F0502020204030204"/>
              <a:ea typeface=""/>
              <a:cs typeface=""/>
            </a:rPr>
            <a:t>App </a:t>
          </a:r>
          <a:br>
            <a:rPr lang="en-US" sz="1400" b="1" dirty="0">
              <a:solidFill>
                <a:sysClr val="windowText" lastClr="000000">
                  <a:hueOff val="0"/>
                  <a:satOff val="0"/>
                  <a:lumOff val="0"/>
                  <a:alphaOff val="0"/>
                </a:sysClr>
              </a:solidFill>
              <a:latin typeface="Calibri" panose="020F0502020204030204"/>
              <a:ea typeface=""/>
              <a:cs typeface=""/>
            </a:rPr>
          </a:br>
          <a:r>
            <a:rPr lang="en-US" sz="1400" b="1" dirty="0">
              <a:solidFill>
                <a:sysClr val="windowText" lastClr="000000">
                  <a:hueOff val="0"/>
                  <a:satOff val="0"/>
                  <a:lumOff val="0"/>
                  <a:alphaOff val="0"/>
                </a:sysClr>
              </a:solidFill>
              <a:latin typeface="Calibri" panose="020F0502020204030204"/>
              <a:ea typeface=""/>
              <a:cs typeface=""/>
            </a:rPr>
            <a:t>Encryption</a:t>
          </a:r>
          <a:br>
            <a:rPr lang="en-US" sz="1400" dirty="0">
              <a:solidFill>
                <a:sysClr val="windowText" lastClr="000000">
                  <a:hueOff val="0"/>
                  <a:satOff val="0"/>
                  <a:lumOff val="0"/>
                  <a:alphaOff val="0"/>
                </a:sysClr>
              </a:solidFill>
              <a:latin typeface="Calibri" panose="020F0502020204030204"/>
              <a:ea typeface=""/>
              <a:cs typeface=""/>
            </a:rPr>
          </a:br>
          <a:r>
            <a:rPr lang="en-US" sz="1000" i="1" dirty="0">
              <a:solidFill>
                <a:sysClr val="windowText" lastClr="000000">
                  <a:hueOff val="0"/>
                  <a:satOff val="0"/>
                  <a:lumOff val="0"/>
                  <a:alphaOff val="0"/>
                </a:sysClr>
              </a:solidFill>
              <a:latin typeface="Calibri" panose="020F0502020204030204"/>
              <a:ea typeface=""/>
              <a:cs typeface=""/>
            </a:rPr>
            <a:t>hyper-sensitive data</a:t>
          </a:r>
          <a:endParaRPr lang="en-US" sz="1000" dirty="0">
            <a:solidFill>
              <a:sysClr val="windowText" lastClr="000000">
                <a:hueOff val="0"/>
                <a:satOff val="0"/>
                <a:lumOff val="0"/>
                <a:alphaOff val="0"/>
              </a:sysClr>
            </a:solidFill>
            <a:latin typeface="Calibri" panose="020F0502020204030204"/>
            <a:ea typeface=""/>
            <a:cs typeface=""/>
          </a:endParaRPr>
        </a:p>
      </dgm:t>
    </dgm:pt>
    <dgm:pt modelId="{CCB748CE-ABA9-AD46-91BF-E7DC44240BFC}" type="parTrans" cxnId="{6A9A83D3-2F13-3D42-96F9-1FA46CB5D29F}">
      <dgm:prSet/>
      <dgm:spPr/>
      <dgm:t>
        <a:bodyPr/>
        <a:lstStyle/>
        <a:p>
          <a:endParaRPr lang="en-US" sz="3200"/>
        </a:p>
      </dgm:t>
    </dgm:pt>
    <dgm:pt modelId="{9B03C0CA-B626-1640-8C0D-446EB5B2F2FA}" type="sibTrans" cxnId="{6A9A83D3-2F13-3D42-96F9-1FA46CB5D29F}">
      <dgm:prSet/>
      <dgm:spPr/>
      <dgm:t>
        <a:bodyPr/>
        <a:lstStyle/>
        <a:p>
          <a:endParaRPr lang="en-US" sz="3200"/>
        </a:p>
      </dgm:t>
    </dgm:pt>
    <dgm:pt modelId="{BFBDEBBD-253F-7241-BFF2-D3CEDB9FFB36}">
      <dgm:prSet phldrT="[Text]" custT="1"/>
      <dgm:spPr>
        <a:xfrm>
          <a:off x="4562994" y="2165662"/>
          <a:ext cx="9125988" cy="2165662"/>
        </a:xfrm>
        <a:gradFill rotWithShape="0">
          <a:gsLst>
            <a:gs pos="0">
              <a:srgbClr val="ED7D31">
                <a:hueOff val="-485121"/>
                <a:satOff val="-27976"/>
                <a:lumOff val="2876"/>
                <a:alphaOff val="0"/>
                <a:satMod val="103000"/>
                <a:lumMod val="102000"/>
                <a:tint val="94000"/>
              </a:srgbClr>
            </a:gs>
            <a:gs pos="50000">
              <a:srgbClr val="ED7D31">
                <a:hueOff val="-485121"/>
                <a:satOff val="-27976"/>
                <a:lumOff val="2876"/>
                <a:alphaOff val="0"/>
                <a:satMod val="110000"/>
                <a:lumMod val="100000"/>
                <a:shade val="100000"/>
              </a:srgbClr>
            </a:gs>
            <a:gs pos="100000">
              <a:srgbClr val="ED7D31">
                <a:hueOff val="-485121"/>
                <a:satOff val="-27976"/>
                <a:lumOff val="2876"/>
                <a:alphaOff val="0"/>
                <a:lumMod val="99000"/>
                <a:satMod val="120000"/>
                <a:shade val="78000"/>
              </a:srgbClr>
            </a:gs>
          </a:gsLst>
          <a:lin ang="5400000" scaled="0"/>
        </a:gradFill>
        <a:ln>
          <a:noFill/>
        </a:ln>
        <a:effectLst/>
        <a:scene3d>
          <a:camera prst="orthographicFront"/>
          <a:lightRig rig="threePt" dir="t">
            <a:rot lat="0" lon="0" rev="7500000"/>
          </a:lightRig>
        </a:scene3d>
        <a:sp3d prstMaterial="plastic">
          <a:bevelT w="127000" h="25400" prst="relaxedInset"/>
        </a:sp3d>
      </dgm:spPr>
      <dgm:t>
        <a:bodyPr/>
        <a:lstStyle/>
        <a:p>
          <a:r>
            <a:rPr lang="en-US" sz="1400" b="1" dirty="0">
              <a:solidFill>
                <a:sysClr val="windowText" lastClr="000000">
                  <a:hueOff val="0"/>
                  <a:satOff val="0"/>
                  <a:lumOff val="0"/>
                  <a:alphaOff val="0"/>
                </a:sysClr>
              </a:solidFill>
              <a:latin typeface="Calibri" panose="020F0502020204030204"/>
              <a:ea typeface=""/>
              <a:cs typeface=""/>
            </a:rPr>
            <a:t>Database Encryption</a:t>
          </a:r>
          <a:br>
            <a:rPr lang="en-US" sz="1000" dirty="0">
              <a:solidFill>
                <a:sysClr val="windowText" lastClr="000000">
                  <a:hueOff val="0"/>
                  <a:satOff val="0"/>
                  <a:lumOff val="0"/>
                  <a:alphaOff val="0"/>
                </a:sysClr>
              </a:solidFill>
              <a:latin typeface="Calibri" panose="020F0502020204030204"/>
              <a:ea typeface=""/>
              <a:cs typeface=""/>
            </a:rPr>
          </a:br>
          <a:r>
            <a:rPr lang="en-US" sz="1000" i="1" dirty="0">
              <a:solidFill>
                <a:sysClr val="windowText" lastClr="000000">
                  <a:hueOff val="0"/>
                  <a:satOff val="0"/>
                  <a:lumOff val="0"/>
                  <a:alphaOff val="0"/>
                </a:sysClr>
              </a:solidFill>
              <a:latin typeface="Calibri" panose="020F0502020204030204"/>
              <a:ea typeface=""/>
              <a:cs typeface=""/>
            </a:rPr>
            <a:t>Provide protection for very sensitive in-use (DB</a:t>
          </a:r>
          <a:r>
            <a:rPr lang="en-US" sz="1000" i="1" baseline="0" dirty="0">
              <a:solidFill>
                <a:sysClr val="windowText" lastClr="000000">
                  <a:hueOff val="0"/>
                  <a:satOff val="0"/>
                  <a:lumOff val="0"/>
                  <a:alphaOff val="0"/>
                </a:sysClr>
              </a:solidFill>
              <a:latin typeface="Calibri" panose="020F0502020204030204"/>
              <a:ea typeface=""/>
              <a:cs typeface=""/>
            </a:rPr>
            <a:t> </a:t>
          </a:r>
          <a:r>
            <a:rPr lang="en-US" sz="1000" i="1" dirty="0">
              <a:solidFill>
                <a:sysClr val="windowText" lastClr="000000">
                  <a:hueOff val="0"/>
                  <a:satOff val="0"/>
                  <a:lumOff val="0"/>
                  <a:alphaOff val="0"/>
                </a:sysClr>
              </a:solidFill>
              <a:latin typeface="Calibri" panose="020F0502020204030204"/>
              <a:ea typeface=""/>
              <a:cs typeface=""/>
            </a:rPr>
            <a:t>level), in-flight &amp; at-rest data</a:t>
          </a:r>
        </a:p>
      </dgm:t>
    </dgm:pt>
    <dgm:pt modelId="{B9A73D46-8DA9-F64D-A750-C77655C309C5}" type="parTrans" cxnId="{5A87FDBF-6928-9840-B264-B9912B207BDF}">
      <dgm:prSet/>
      <dgm:spPr/>
      <dgm:t>
        <a:bodyPr/>
        <a:lstStyle/>
        <a:p>
          <a:endParaRPr lang="en-US" sz="3200"/>
        </a:p>
      </dgm:t>
    </dgm:pt>
    <dgm:pt modelId="{4C3678E5-E048-2240-9EEF-5809A627B34C}" type="sibTrans" cxnId="{5A87FDBF-6928-9840-B264-B9912B207BDF}">
      <dgm:prSet/>
      <dgm:spPr/>
      <dgm:t>
        <a:bodyPr/>
        <a:lstStyle/>
        <a:p>
          <a:endParaRPr lang="en-US" sz="3200"/>
        </a:p>
      </dgm:t>
    </dgm:pt>
    <dgm:pt modelId="{B810301E-82A0-3E4B-A919-8B7E0684F2AF}">
      <dgm:prSet phldrT="[Text]" custT="1"/>
      <dgm:spPr>
        <a:xfrm>
          <a:off x="0" y="6496986"/>
          <a:ext cx="18251976" cy="2165662"/>
        </a:xfrm>
        <a:gradFill rotWithShape="0">
          <a:gsLst>
            <a:gs pos="0">
              <a:srgbClr val="ED7D31">
                <a:hueOff val="-1455363"/>
                <a:satOff val="-83928"/>
                <a:lumOff val="8628"/>
                <a:alphaOff val="0"/>
                <a:satMod val="103000"/>
                <a:lumMod val="102000"/>
                <a:tint val="94000"/>
              </a:srgbClr>
            </a:gs>
            <a:gs pos="50000">
              <a:srgbClr val="ED7D31">
                <a:hueOff val="-1455363"/>
                <a:satOff val="-83928"/>
                <a:lumOff val="8628"/>
                <a:alphaOff val="0"/>
                <a:satMod val="110000"/>
                <a:lumMod val="100000"/>
                <a:shade val="100000"/>
              </a:srgbClr>
            </a:gs>
            <a:gs pos="100000">
              <a:srgbClr val="ED7D31">
                <a:hueOff val="-1455363"/>
                <a:satOff val="-83928"/>
                <a:lumOff val="8628"/>
                <a:alphaOff val="0"/>
                <a:lumMod val="99000"/>
                <a:satMod val="120000"/>
                <a:shade val="78000"/>
              </a:srgbClr>
            </a:gs>
          </a:gsLst>
          <a:lin ang="5400000" scaled="0"/>
        </a:gradFill>
        <a:ln>
          <a:noFill/>
        </a:ln>
        <a:effectLst/>
        <a:scene3d>
          <a:camera prst="orthographicFront"/>
          <a:lightRig rig="threePt" dir="t">
            <a:rot lat="0" lon="0" rev="7500000"/>
          </a:lightRig>
        </a:scene3d>
        <a:sp3d prstMaterial="plastic">
          <a:bevelT w="127000" h="25400" prst="relaxedInset"/>
        </a:sp3d>
      </dgm:spPr>
      <dgm:t>
        <a:bodyPr/>
        <a:lstStyle/>
        <a:p>
          <a:r>
            <a:rPr lang="en-US" sz="1400" b="1" dirty="0">
              <a:solidFill>
                <a:sysClr val="windowText" lastClr="000000">
                  <a:hueOff val="0"/>
                  <a:satOff val="0"/>
                  <a:lumOff val="0"/>
                  <a:alphaOff val="0"/>
                </a:sysClr>
              </a:solidFill>
              <a:latin typeface="Calibri" panose="020F0502020204030204"/>
              <a:ea typeface=""/>
              <a:cs typeface=""/>
            </a:rPr>
            <a:t>Full Disk &amp; Tape</a:t>
          </a:r>
          <a:br>
            <a:rPr lang="en-US" sz="1000" dirty="0">
              <a:solidFill>
                <a:sysClr val="windowText" lastClr="000000">
                  <a:hueOff val="0"/>
                  <a:satOff val="0"/>
                  <a:lumOff val="0"/>
                  <a:alphaOff val="0"/>
                </a:sysClr>
              </a:solidFill>
              <a:latin typeface="Calibri" panose="020F0502020204030204"/>
              <a:ea typeface=""/>
              <a:cs typeface=""/>
            </a:rPr>
          </a:br>
          <a:r>
            <a:rPr lang="en-US" sz="1000" i="1" dirty="0">
              <a:solidFill>
                <a:sysClr val="windowText" lastClr="000000">
                  <a:hueOff val="0"/>
                  <a:satOff val="0"/>
                  <a:lumOff val="0"/>
                  <a:alphaOff val="0"/>
                </a:sysClr>
              </a:solidFill>
              <a:latin typeface="Calibri" panose="020F0502020204030204"/>
              <a:ea typeface=""/>
              <a:cs typeface=""/>
            </a:rPr>
            <a:t>Provide 100% coverage for in-flight &amp; at-rest data with </a:t>
          </a:r>
          <a:r>
            <a:rPr lang="en-US" sz="1000" b="1" i="1" dirty="0">
              <a:solidFill>
                <a:sysClr val="windowText" lastClr="000000">
                  <a:hueOff val="0"/>
                  <a:satOff val="0"/>
                  <a:lumOff val="0"/>
                  <a:alphaOff val="0"/>
                </a:sysClr>
              </a:solidFill>
              <a:latin typeface="Calibri" panose="020F0502020204030204"/>
              <a:ea typeface=""/>
              <a:cs typeface=""/>
            </a:rPr>
            <a:t>zero</a:t>
          </a:r>
          <a:r>
            <a:rPr lang="en-US" sz="1000" i="1" dirty="0">
              <a:solidFill>
                <a:sysClr val="windowText" lastClr="000000">
                  <a:hueOff val="0"/>
                  <a:satOff val="0"/>
                  <a:lumOff val="0"/>
                  <a:alphaOff val="0"/>
                </a:sysClr>
              </a:solidFill>
              <a:latin typeface="Calibri" panose="020F0502020204030204"/>
              <a:ea typeface=""/>
              <a:cs typeface=""/>
            </a:rPr>
            <a:t> host CPU cost </a:t>
          </a:r>
          <a:r>
            <a:rPr lang="en-US" sz="1000" dirty="0">
              <a:solidFill>
                <a:sysClr val="windowText" lastClr="000000">
                  <a:hueOff val="0"/>
                  <a:satOff val="0"/>
                  <a:lumOff val="0"/>
                  <a:alphaOff val="0"/>
                </a:sysClr>
              </a:solidFill>
              <a:latin typeface="Calibri" panose="020F0502020204030204"/>
              <a:ea typeface=""/>
              <a:cs typeface=""/>
            </a:rPr>
            <a:t> </a:t>
          </a:r>
        </a:p>
      </dgm:t>
    </dgm:pt>
    <dgm:pt modelId="{FE10C79F-CFE3-2840-A971-6EBB5D1A74D4}" type="parTrans" cxnId="{7BC3FFDF-F442-184C-9D6F-61BEE8AE18F1}">
      <dgm:prSet/>
      <dgm:spPr/>
      <dgm:t>
        <a:bodyPr/>
        <a:lstStyle/>
        <a:p>
          <a:endParaRPr lang="en-US" sz="3200"/>
        </a:p>
      </dgm:t>
    </dgm:pt>
    <dgm:pt modelId="{0F25913B-C954-D348-9F97-7E11ECDCA14C}" type="sibTrans" cxnId="{7BC3FFDF-F442-184C-9D6F-61BEE8AE18F1}">
      <dgm:prSet/>
      <dgm:spPr/>
      <dgm:t>
        <a:bodyPr/>
        <a:lstStyle/>
        <a:p>
          <a:endParaRPr lang="en-US" sz="3200"/>
        </a:p>
      </dgm:t>
    </dgm:pt>
    <dgm:pt modelId="{7E993FED-0B47-7541-80B2-B40282FC556B}">
      <dgm:prSet custT="1"/>
      <dgm:spPr>
        <a:xfrm>
          <a:off x="2281497" y="4331324"/>
          <a:ext cx="13688982" cy="2165662"/>
        </a:xfrm>
        <a:gradFill rotWithShape="0">
          <a:gsLst>
            <a:gs pos="0">
              <a:srgbClr val="ED7D31">
                <a:hueOff val="-970242"/>
                <a:satOff val="-55952"/>
                <a:lumOff val="5752"/>
                <a:alphaOff val="0"/>
                <a:satMod val="103000"/>
                <a:lumMod val="102000"/>
                <a:tint val="94000"/>
              </a:srgbClr>
            </a:gs>
            <a:gs pos="50000">
              <a:srgbClr val="ED7D31">
                <a:hueOff val="-970242"/>
                <a:satOff val="-55952"/>
                <a:lumOff val="5752"/>
                <a:alphaOff val="0"/>
                <a:satMod val="110000"/>
                <a:lumMod val="100000"/>
                <a:shade val="100000"/>
              </a:srgbClr>
            </a:gs>
            <a:gs pos="100000">
              <a:srgbClr val="ED7D31">
                <a:hueOff val="-970242"/>
                <a:satOff val="-55952"/>
                <a:lumOff val="5752"/>
                <a:alphaOff val="0"/>
                <a:lumMod val="99000"/>
                <a:satMod val="120000"/>
                <a:shade val="78000"/>
              </a:srgbClr>
            </a:gs>
          </a:gsLst>
          <a:lin ang="5400000" scaled="0"/>
        </a:gradFill>
        <a:ln>
          <a:noFill/>
        </a:ln>
        <a:effectLst/>
        <a:scene3d>
          <a:camera prst="orthographicFront"/>
          <a:lightRig rig="threePt" dir="t">
            <a:rot lat="0" lon="0" rev="7500000"/>
          </a:lightRig>
        </a:scene3d>
        <a:sp3d prstMaterial="plastic">
          <a:bevelT w="127000" h="25400" prst="relaxedInset"/>
        </a:sp3d>
      </dgm:spPr>
      <dgm:t>
        <a:bodyPr/>
        <a:lstStyle/>
        <a:p>
          <a:r>
            <a:rPr lang="en-US" sz="1400" b="1" dirty="0">
              <a:solidFill>
                <a:sysClr val="windowText" lastClr="000000">
                  <a:hueOff val="0"/>
                  <a:satOff val="0"/>
                  <a:lumOff val="0"/>
                  <a:alphaOff val="0"/>
                </a:sysClr>
              </a:solidFill>
              <a:latin typeface="Calibri" panose="020F0502020204030204"/>
              <a:ea typeface=""/>
              <a:cs typeface=""/>
            </a:rPr>
            <a:t>File or Data Set Level Encryption</a:t>
          </a:r>
          <a:br>
            <a:rPr lang="en-US" sz="1000" dirty="0">
              <a:solidFill>
                <a:sysClr val="windowText" lastClr="000000">
                  <a:hueOff val="0"/>
                  <a:satOff val="0"/>
                  <a:lumOff val="0"/>
                  <a:alphaOff val="0"/>
                </a:sysClr>
              </a:solidFill>
              <a:latin typeface="Calibri" panose="020F0502020204030204"/>
              <a:ea typeface=""/>
              <a:cs typeface=""/>
            </a:rPr>
          </a:br>
          <a:r>
            <a:rPr lang="en-US" sz="1000" i="1" dirty="0">
              <a:solidFill>
                <a:sysClr val="windowText" lastClr="000000">
                  <a:hueOff val="0"/>
                  <a:satOff val="0"/>
                  <a:lumOff val="0"/>
                  <a:alphaOff val="0"/>
                </a:sysClr>
              </a:solidFill>
              <a:latin typeface="Calibri" panose="020F0502020204030204"/>
              <a:ea typeface=""/>
              <a:cs typeface=""/>
            </a:rPr>
            <a:t>Provide </a:t>
          </a:r>
          <a:r>
            <a:rPr lang="en-US" sz="1000" b="1" i="1" dirty="0">
              <a:solidFill>
                <a:sysClr val="windowText" lastClr="000000">
                  <a:hueOff val="0"/>
                  <a:satOff val="0"/>
                  <a:lumOff val="0"/>
                  <a:alphaOff val="0"/>
                </a:sysClr>
              </a:solidFill>
              <a:latin typeface="Calibri" panose="020F0502020204030204"/>
              <a:ea typeface=""/>
              <a:cs typeface=""/>
            </a:rPr>
            <a:t>broad</a:t>
          </a:r>
          <a:r>
            <a:rPr lang="en-US" sz="1000" i="1" dirty="0">
              <a:solidFill>
                <a:sysClr val="windowText" lastClr="000000">
                  <a:hueOff val="0"/>
                  <a:satOff val="0"/>
                  <a:lumOff val="0"/>
                  <a:alphaOff val="0"/>
                </a:sysClr>
              </a:solidFill>
              <a:latin typeface="Calibri" panose="020F0502020204030204"/>
              <a:ea typeface=""/>
              <a:cs typeface=""/>
            </a:rPr>
            <a:t> coverage for sensitive data using encryption tied to access control </a:t>
          </a:r>
          <a:r>
            <a:rPr lang="en-US" sz="1000" i="1" baseline="0" dirty="0">
              <a:solidFill>
                <a:sysClr val="windowText" lastClr="000000">
                  <a:hueOff val="0"/>
                  <a:satOff val="0"/>
                  <a:lumOff val="0"/>
                  <a:alphaOff val="0"/>
                </a:sysClr>
              </a:solidFill>
              <a:latin typeface="Calibri" panose="020F0502020204030204"/>
              <a:ea typeface=""/>
              <a:cs typeface=""/>
            </a:rPr>
            <a:t>for </a:t>
          </a:r>
          <a:r>
            <a:rPr lang="en-US" sz="1000" i="1" dirty="0">
              <a:solidFill>
                <a:sysClr val="windowText" lastClr="000000">
                  <a:hueOff val="0"/>
                  <a:satOff val="0"/>
                  <a:lumOff val="0"/>
                  <a:alphaOff val="0"/>
                </a:sysClr>
              </a:solidFill>
              <a:latin typeface="Calibri" panose="020F0502020204030204"/>
              <a:ea typeface=""/>
              <a:cs typeface=""/>
            </a:rPr>
            <a:t>in-flight &amp; at-rest data protection</a:t>
          </a:r>
          <a:endParaRPr lang="en-US" sz="1000" dirty="0">
            <a:solidFill>
              <a:sysClr val="windowText" lastClr="000000">
                <a:hueOff val="0"/>
                <a:satOff val="0"/>
                <a:lumOff val="0"/>
                <a:alphaOff val="0"/>
              </a:sysClr>
            </a:solidFill>
            <a:latin typeface="Calibri" panose="020F0502020204030204"/>
            <a:ea typeface=""/>
            <a:cs typeface=""/>
          </a:endParaRPr>
        </a:p>
      </dgm:t>
    </dgm:pt>
    <dgm:pt modelId="{212020FE-C8DF-8F4F-97E9-46676E26619E}" type="parTrans" cxnId="{E4160893-EBB8-1F41-BCB6-7F2D23F8FC83}">
      <dgm:prSet/>
      <dgm:spPr/>
      <dgm:t>
        <a:bodyPr/>
        <a:lstStyle/>
        <a:p>
          <a:endParaRPr lang="en-US" sz="3200"/>
        </a:p>
      </dgm:t>
    </dgm:pt>
    <dgm:pt modelId="{57F05149-FA0E-B948-BCA7-483536A65612}" type="sibTrans" cxnId="{E4160893-EBB8-1F41-BCB6-7F2D23F8FC83}">
      <dgm:prSet/>
      <dgm:spPr/>
      <dgm:t>
        <a:bodyPr/>
        <a:lstStyle/>
        <a:p>
          <a:endParaRPr lang="en-US" sz="3200"/>
        </a:p>
      </dgm:t>
    </dgm:pt>
    <dgm:pt modelId="{11E3D9E5-3BD6-794D-89BE-1ADAECDC661E}" type="pres">
      <dgm:prSet presAssocID="{7766522C-B325-1E41-853B-DEE38F30789E}" presName="Name0" presStyleCnt="0">
        <dgm:presLayoutVars>
          <dgm:dir/>
          <dgm:animLvl val="lvl"/>
          <dgm:resizeHandles val="exact"/>
        </dgm:presLayoutVars>
      </dgm:prSet>
      <dgm:spPr/>
    </dgm:pt>
    <dgm:pt modelId="{3BA2FE73-E06C-AC4E-8A5B-B66CDE182139}" type="pres">
      <dgm:prSet presAssocID="{C6899C84-58A4-F544-8C07-0D76E6484B8A}" presName="Name8" presStyleCnt="0"/>
      <dgm:spPr/>
    </dgm:pt>
    <dgm:pt modelId="{65099C57-306C-5143-BCC4-6A44BEEDD8F5}" type="pres">
      <dgm:prSet presAssocID="{C6899C84-58A4-F544-8C07-0D76E6484B8A}" presName="level" presStyleLbl="node1" presStyleIdx="0" presStyleCnt="4">
        <dgm:presLayoutVars>
          <dgm:chMax val="1"/>
          <dgm:bulletEnabled val="1"/>
        </dgm:presLayoutVars>
      </dgm:prSet>
      <dgm:spPr>
        <a:prstGeom prst="trapezoid">
          <a:avLst>
            <a:gd name="adj" fmla="val 105349"/>
          </a:avLst>
        </a:prstGeom>
      </dgm:spPr>
    </dgm:pt>
    <dgm:pt modelId="{257C8BAE-6371-2848-B190-8EC88D8D378F}" type="pres">
      <dgm:prSet presAssocID="{C6899C84-58A4-F544-8C07-0D76E6484B8A}" presName="levelTx" presStyleLbl="revTx" presStyleIdx="0" presStyleCnt="0">
        <dgm:presLayoutVars>
          <dgm:chMax val="1"/>
          <dgm:bulletEnabled val="1"/>
        </dgm:presLayoutVars>
      </dgm:prSet>
      <dgm:spPr/>
    </dgm:pt>
    <dgm:pt modelId="{F67527DA-6C1D-594D-BB61-43C052EDA18A}" type="pres">
      <dgm:prSet presAssocID="{BFBDEBBD-253F-7241-BFF2-D3CEDB9FFB36}" presName="Name8" presStyleCnt="0"/>
      <dgm:spPr/>
    </dgm:pt>
    <dgm:pt modelId="{453C865C-795B-4F48-A50B-885F77EBA69F}" type="pres">
      <dgm:prSet presAssocID="{BFBDEBBD-253F-7241-BFF2-D3CEDB9FFB36}" presName="level" presStyleLbl="node1" presStyleIdx="1" presStyleCnt="4">
        <dgm:presLayoutVars>
          <dgm:chMax val="1"/>
          <dgm:bulletEnabled val="1"/>
        </dgm:presLayoutVars>
      </dgm:prSet>
      <dgm:spPr>
        <a:prstGeom prst="trapezoid">
          <a:avLst>
            <a:gd name="adj" fmla="val 105349"/>
          </a:avLst>
        </a:prstGeom>
      </dgm:spPr>
    </dgm:pt>
    <dgm:pt modelId="{085A09D8-9DC9-0945-8216-D01A509E90F2}" type="pres">
      <dgm:prSet presAssocID="{BFBDEBBD-253F-7241-BFF2-D3CEDB9FFB36}" presName="levelTx" presStyleLbl="revTx" presStyleIdx="0" presStyleCnt="0">
        <dgm:presLayoutVars>
          <dgm:chMax val="1"/>
          <dgm:bulletEnabled val="1"/>
        </dgm:presLayoutVars>
      </dgm:prSet>
      <dgm:spPr/>
    </dgm:pt>
    <dgm:pt modelId="{4B016A6D-2FA3-C749-A137-61C4DC9B5AD0}" type="pres">
      <dgm:prSet presAssocID="{7E993FED-0B47-7541-80B2-B40282FC556B}" presName="Name8" presStyleCnt="0"/>
      <dgm:spPr/>
    </dgm:pt>
    <dgm:pt modelId="{A442350E-BEE4-E644-9886-8418E9EA192B}" type="pres">
      <dgm:prSet presAssocID="{7E993FED-0B47-7541-80B2-B40282FC556B}" presName="level" presStyleLbl="node1" presStyleIdx="2" presStyleCnt="4">
        <dgm:presLayoutVars>
          <dgm:chMax val="1"/>
          <dgm:bulletEnabled val="1"/>
        </dgm:presLayoutVars>
      </dgm:prSet>
      <dgm:spPr>
        <a:prstGeom prst="trapezoid">
          <a:avLst>
            <a:gd name="adj" fmla="val 105349"/>
          </a:avLst>
        </a:prstGeom>
      </dgm:spPr>
    </dgm:pt>
    <dgm:pt modelId="{4F8BDACA-29BC-3647-BF5D-0897416FC80A}" type="pres">
      <dgm:prSet presAssocID="{7E993FED-0B47-7541-80B2-B40282FC556B}" presName="levelTx" presStyleLbl="revTx" presStyleIdx="0" presStyleCnt="0">
        <dgm:presLayoutVars>
          <dgm:chMax val="1"/>
          <dgm:bulletEnabled val="1"/>
        </dgm:presLayoutVars>
      </dgm:prSet>
      <dgm:spPr/>
    </dgm:pt>
    <dgm:pt modelId="{30708816-CA64-0643-97DE-DBEB19813A27}" type="pres">
      <dgm:prSet presAssocID="{B810301E-82A0-3E4B-A919-8B7E0684F2AF}" presName="Name8" presStyleCnt="0"/>
      <dgm:spPr/>
    </dgm:pt>
    <dgm:pt modelId="{F1AFFF08-2788-114C-8217-7811E3971171}" type="pres">
      <dgm:prSet presAssocID="{B810301E-82A0-3E4B-A919-8B7E0684F2AF}" presName="level" presStyleLbl="node1" presStyleIdx="3" presStyleCnt="4">
        <dgm:presLayoutVars>
          <dgm:chMax val="1"/>
          <dgm:bulletEnabled val="1"/>
        </dgm:presLayoutVars>
      </dgm:prSet>
      <dgm:spPr>
        <a:prstGeom prst="trapezoid">
          <a:avLst>
            <a:gd name="adj" fmla="val 105349"/>
          </a:avLst>
        </a:prstGeom>
      </dgm:spPr>
    </dgm:pt>
    <dgm:pt modelId="{4FA627DF-ABF4-2B42-9E6F-8CE995C6A9BE}" type="pres">
      <dgm:prSet presAssocID="{B810301E-82A0-3E4B-A919-8B7E0684F2AF}" presName="levelTx" presStyleLbl="revTx" presStyleIdx="0" presStyleCnt="0">
        <dgm:presLayoutVars>
          <dgm:chMax val="1"/>
          <dgm:bulletEnabled val="1"/>
        </dgm:presLayoutVars>
      </dgm:prSet>
      <dgm:spPr/>
    </dgm:pt>
  </dgm:ptLst>
  <dgm:cxnLst>
    <dgm:cxn modelId="{A071C262-8230-EB42-9E29-90163AA457CE}" type="presOf" srcId="{B810301E-82A0-3E4B-A919-8B7E0684F2AF}" destId="{F1AFFF08-2788-114C-8217-7811E3971171}" srcOrd="0" destOrd="0" presId="urn:microsoft.com/office/officeart/2005/8/layout/pyramid1"/>
    <dgm:cxn modelId="{0BC6FC48-B025-0346-BD45-9CCD017868A4}" type="presOf" srcId="{B810301E-82A0-3E4B-A919-8B7E0684F2AF}" destId="{4FA627DF-ABF4-2B42-9E6F-8CE995C6A9BE}" srcOrd="1" destOrd="0" presId="urn:microsoft.com/office/officeart/2005/8/layout/pyramid1"/>
    <dgm:cxn modelId="{A824CD52-638A-E644-A5B1-1135F80ABF11}" type="presOf" srcId="{BFBDEBBD-253F-7241-BFF2-D3CEDB9FFB36}" destId="{085A09D8-9DC9-0945-8216-D01A509E90F2}" srcOrd="1" destOrd="0" presId="urn:microsoft.com/office/officeart/2005/8/layout/pyramid1"/>
    <dgm:cxn modelId="{27CE2856-FC05-F040-95BB-88F662FC642B}" type="presOf" srcId="{BFBDEBBD-253F-7241-BFF2-D3CEDB9FFB36}" destId="{453C865C-795B-4F48-A50B-885F77EBA69F}" srcOrd="0" destOrd="0" presId="urn:microsoft.com/office/officeart/2005/8/layout/pyramid1"/>
    <dgm:cxn modelId="{2049BA76-808F-7D43-9AD9-054F64B53B0D}" type="presOf" srcId="{C6899C84-58A4-F544-8C07-0D76E6484B8A}" destId="{65099C57-306C-5143-BCC4-6A44BEEDD8F5}" srcOrd="0" destOrd="0" presId="urn:microsoft.com/office/officeart/2005/8/layout/pyramid1"/>
    <dgm:cxn modelId="{CA6DE77B-829C-9645-92D9-0CB213C4358E}" type="presOf" srcId="{C6899C84-58A4-F544-8C07-0D76E6484B8A}" destId="{257C8BAE-6371-2848-B190-8EC88D8D378F}" srcOrd="1" destOrd="0" presId="urn:microsoft.com/office/officeart/2005/8/layout/pyramid1"/>
    <dgm:cxn modelId="{83BC658E-32D3-6C40-AD5E-53EEB39529F1}" type="presOf" srcId="{7E993FED-0B47-7541-80B2-B40282FC556B}" destId="{A442350E-BEE4-E644-9886-8418E9EA192B}" srcOrd="0" destOrd="0" presId="urn:microsoft.com/office/officeart/2005/8/layout/pyramid1"/>
    <dgm:cxn modelId="{E4160893-EBB8-1F41-BCB6-7F2D23F8FC83}" srcId="{7766522C-B325-1E41-853B-DEE38F30789E}" destId="{7E993FED-0B47-7541-80B2-B40282FC556B}" srcOrd="2" destOrd="0" parTransId="{212020FE-C8DF-8F4F-97E9-46676E26619E}" sibTransId="{57F05149-FA0E-B948-BCA7-483536A65612}"/>
    <dgm:cxn modelId="{286F79AB-DFA7-E446-8BCD-61DE6F44B7F7}" type="presOf" srcId="{7766522C-B325-1E41-853B-DEE38F30789E}" destId="{11E3D9E5-3BD6-794D-89BE-1ADAECDC661E}" srcOrd="0" destOrd="0" presId="urn:microsoft.com/office/officeart/2005/8/layout/pyramid1"/>
    <dgm:cxn modelId="{5A87FDBF-6928-9840-B264-B9912B207BDF}" srcId="{7766522C-B325-1E41-853B-DEE38F30789E}" destId="{BFBDEBBD-253F-7241-BFF2-D3CEDB9FFB36}" srcOrd="1" destOrd="0" parTransId="{B9A73D46-8DA9-F64D-A750-C77655C309C5}" sibTransId="{4C3678E5-E048-2240-9EEF-5809A627B34C}"/>
    <dgm:cxn modelId="{98763BC1-E471-AA47-A1B8-57265C83B3F8}" type="presOf" srcId="{7E993FED-0B47-7541-80B2-B40282FC556B}" destId="{4F8BDACA-29BC-3647-BF5D-0897416FC80A}" srcOrd="1" destOrd="0" presId="urn:microsoft.com/office/officeart/2005/8/layout/pyramid1"/>
    <dgm:cxn modelId="{6A9A83D3-2F13-3D42-96F9-1FA46CB5D29F}" srcId="{7766522C-B325-1E41-853B-DEE38F30789E}" destId="{C6899C84-58A4-F544-8C07-0D76E6484B8A}" srcOrd="0" destOrd="0" parTransId="{CCB748CE-ABA9-AD46-91BF-E7DC44240BFC}" sibTransId="{9B03C0CA-B626-1640-8C0D-446EB5B2F2FA}"/>
    <dgm:cxn modelId="{7BC3FFDF-F442-184C-9D6F-61BEE8AE18F1}" srcId="{7766522C-B325-1E41-853B-DEE38F30789E}" destId="{B810301E-82A0-3E4B-A919-8B7E0684F2AF}" srcOrd="3" destOrd="0" parTransId="{FE10C79F-CFE3-2840-A971-6EBB5D1A74D4}" sibTransId="{0F25913B-C954-D348-9F97-7E11ECDCA14C}"/>
    <dgm:cxn modelId="{08C1D966-B03F-9841-8439-C9E9FF045823}" type="presParOf" srcId="{11E3D9E5-3BD6-794D-89BE-1ADAECDC661E}" destId="{3BA2FE73-E06C-AC4E-8A5B-B66CDE182139}" srcOrd="0" destOrd="0" presId="urn:microsoft.com/office/officeart/2005/8/layout/pyramid1"/>
    <dgm:cxn modelId="{7E9B9AE1-EECD-8B4C-8EF4-E22EBE6F7504}" type="presParOf" srcId="{3BA2FE73-E06C-AC4E-8A5B-B66CDE182139}" destId="{65099C57-306C-5143-BCC4-6A44BEEDD8F5}" srcOrd="0" destOrd="0" presId="urn:microsoft.com/office/officeart/2005/8/layout/pyramid1"/>
    <dgm:cxn modelId="{849DA91C-499B-654E-A554-113FE8EEA79C}" type="presParOf" srcId="{3BA2FE73-E06C-AC4E-8A5B-B66CDE182139}" destId="{257C8BAE-6371-2848-B190-8EC88D8D378F}" srcOrd="1" destOrd="0" presId="urn:microsoft.com/office/officeart/2005/8/layout/pyramid1"/>
    <dgm:cxn modelId="{FF53955B-3607-4F4B-AAF0-7F55BAC5566D}" type="presParOf" srcId="{11E3D9E5-3BD6-794D-89BE-1ADAECDC661E}" destId="{F67527DA-6C1D-594D-BB61-43C052EDA18A}" srcOrd="1" destOrd="0" presId="urn:microsoft.com/office/officeart/2005/8/layout/pyramid1"/>
    <dgm:cxn modelId="{CC63463D-1A06-5546-8549-72809FE076F0}" type="presParOf" srcId="{F67527DA-6C1D-594D-BB61-43C052EDA18A}" destId="{453C865C-795B-4F48-A50B-885F77EBA69F}" srcOrd="0" destOrd="0" presId="urn:microsoft.com/office/officeart/2005/8/layout/pyramid1"/>
    <dgm:cxn modelId="{3F5D36DF-4ED6-1641-80A3-323B2AA8E609}" type="presParOf" srcId="{F67527DA-6C1D-594D-BB61-43C052EDA18A}" destId="{085A09D8-9DC9-0945-8216-D01A509E90F2}" srcOrd="1" destOrd="0" presId="urn:microsoft.com/office/officeart/2005/8/layout/pyramid1"/>
    <dgm:cxn modelId="{F957D69D-BA02-0345-8A00-3270643764C0}" type="presParOf" srcId="{11E3D9E5-3BD6-794D-89BE-1ADAECDC661E}" destId="{4B016A6D-2FA3-C749-A137-61C4DC9B5AD0}" srcOrd="2" destOrd="0" presId="urn:microsoft.com/office/officeart/2005/8/layout/pyramid1"/>
    <dgm:cxn modelId="{F68F7B07-E2E9-4244-B162-7C665FED613D}" type="presParOf" srcId="{4B016A6D-2FA3-C749-A137-61C4DC9B5AD0}" destId="{A442350E-BEE4-E644-9886-8418E9EA192B}" srcOrd="0" destOrd="0" presId="urn:microsoft.com/office/officeart/2005/8/layout/pyramid1"/>
    <dgm:cxn modelId="{7EC8424F-FE8D-C24A-AD34-A39CCA557135}" type="presParOf" srcId="{4B016A6D-2FA3-C749-A137-61C4DC9B5AD0}" destId="{4F8BDACA-29BC-3647-BF5D-0897416FC80A}" srcOrd="1" destOrd="0" presId="urn:microsoft.com/office/officeart/2005/8/layout/pyramid1"/>
    <dgm:cxn modelId="{80C5F0FA-F121-6F4A-AF24-513C80EE1F5F}" type="presParOf" srcId="{11E3D9E5-3BD6-794D-89BE-1ADAECDC661E}" destId="{30708816-CA64-0643-97DE-DBEB19813A27}" srcOrd="3" destOrd="0" presId="urn:microsoft.com/office/officeart/2005/8/layout/pyramid1"/>
    <dgm:cxn modelId="{16CEFE9A-628B-BD4C-9534-FD72E9BCDED6}" type="presParOf" srcId="{30708816-CA64-0643-97DE-DBEB19813A27}" destId="{F1AFFF08-2788-114C-8217-7811E3971171}" srcOrd="0" destOrd="0" presId="urn:microsoft.com/office/officeart/2005/8/layout/pyramid1"/>
    <dgm:cxn modelId="{94CCD15E-CB67-EC4F-95DB-0FEE8FF5AA6E}" type="presParOf" srcId="{30708816-CA64-0643-97DE-DBEB19813A27}" destId="{4FA627DF-ABF4-2B42-9E6F-8CE995C6A9BE}"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66522C-B325-1E41-853B-DEE38F30789E}" type="doc">
      <dgm:prSet loTypeId="urn:microsoft.com/office/officeart/2005/8/layout/pyramid1" loCatId="" qsTypeId="urn:microsoft.com/office/officeart/2005/8/quickstyle/3D2" qsCatId="3D" csTypeId="urn:microsoft.com/office/officeart/2005/8/colors/colorful2" csCatId="colorful" phldr="1"/>
      <dgm:spPr/>
    </dgm:pt>
    <dgm:pt modelId="{C6899C84-58A4-F544-8C07-0D76E6484B8A}">
      <dgm:prSet phldrT="[Text]" custT="1"/>
      <dgm:spPr>
        <a:xfrm>
          <a:off x="6844491" y="0"/>
          <a:ext cx="4562994" cy="2165662"/>
        </a:xfrm>
        <a:gradFill rotWithShape="0">
          <a:gsLst>
            <a:gs pos="0">
              <a:srgbClr val="ED7D31">
                <a:hueOff val="0"/>
                <a:satOff val="0"/>
                <a:lumOff val="0"/>
                <a:alphaOff val="0"/>
                <a:satMod val="103000"/>
                <a:lumMod val="102000"/>
                <a:tint val="94000"/>
              </a:srgbClr>
            </a:gs>
            <a:gs pos="50000">
              <a:srgbClr val="ED7D31">
                <a:hueOff val="0"/>
                <a:satOff val="0"/>
                <a:lumOff val="0"/>
                <a:alphaOff val="0"/>
                <a:satMod val="110000"/>
                <a:lumMod val="100000"/>
                <a:shade val="100000"/>
              </a:srgbClr>
            </a:gs>
            <a:gs pos="100000">
              <a:srgbClr val="ED7D31">
                <a:hueOff val="0"/>
                <a:satOff val="0"/>
                <a:lumOff val="0"/>
                <a:alphaOff val="0"/>
                <a:lumMod val="99000"/>
                <a:satMod val="120000"/>
                <a:shade val="78000"/>
              </a:srgbClr>
            </a:gs>
          </a:gsLst>
          <a:lin ang="5400000" scaled="0"/>
        </a:gradFill>
        <a:ln>
          <a:noFill/>
        </a:ln>
        <a:effectLst/>
        <a:scene3d>
          <a:camera prst="orthographicFront"/>
          <a:lightRig rig="threePt" dir="t">
            <a:rot lat="0" lon="0" rev="7500000"/>
          </a:lightRig>
        </a:scene3d>
        <a:sp3d prstMaterial="plastic">
          <a:bevelT w="127000" h="25400" prst="relaxedInset"/>
        </a:sp3d>
      </dgm:spPr>
      <dgm:t>
        <a:bodyPr/>
        <a:lstStyle/>
        <a:p>
          <a:endParaRPr lang="en-US" sz="1200" dirty="0">
            <a:solidFill>
              <a:sysClr val="windowText" lastClr="000000">
                <a:hueOff val="0"/>
                <a:satOff val="0"/>
                <a:lumOff val="0"/>
                <a:alphaOff val="0"/>
              </a:sysClr>
            </a:solidFill>
            <a:latin typeface="Calibri" panose="020F0502020204030204"/>
            <a:ea typeface=""/>
            <a:cs typeface=""/>
          </a:endParaRPr>
        </a:p>
        <a:p>
          <a:r>
            <a:rPr lang="en-US" sz="1400" b="1" dirty="0">
              <a:solidFill>
                <a:sysClr val="windowText" lastClr="000000">
                  <a:hueOff val="0"/>
                  <a:satOff val="0"/>
                  <a:lumOff val="0"/>
                  <a:alphaOff val="0"/>
                </a:sysClr>
              </a:solidFill>
              <a:latin typeface="Calibri" panose="020F0502020204030204"/>
              <a:ea typeface=""/>
              <a:cs typeface=""/>
            </a:rPr>
            <a:t>App </a:t>
          </a:r>
          <a:br>
            <a:rPr lang="en-US" sz="1400" b="1" dirty="0">
              <a:solidFill>
                <a:sysClr val="windowText" lastClr="000000">
                  <a:hueOff val="0"/>
                  <a:satOff val="0"/>
                  <a:lumOff val="0"/>
                  <a:alphaOff val="0"/>
                </a:sysClr>
              </a:solidFill>
              <a:latin typeface="Calibri" panose="020F0502020204030204"/>
              <a:ea typeface=""/>
              <a:cs typeface=""/>
            </a:rPr>
          </a:br>
          <a:r>
            <a:rPr lang="en-US" sz="1400" b="1" dirty="0">
              <a:solidFill>
                <a:sysClr val="windowText" lastClr="000000">
                  <a:hueOff val="0"/>
                  <a:satOff val="0"/>
                  <a:lumOff val="0"/>
                  <a:alphaOff val="0"/>
                </a:sysClr>
              </a:solidFill>
              <a:latin typeface="Calibri" panose="020F0502020204030204"/>
              <a:ea typeface=""/>
              <a:cs typeface=""/>
            </a:rPr>
            <a:t>Encryption</a:t>
          </a:r>
          <a:br>
            <a:rPr lang="en-US" sz="1400" dirty="0">
              <a:solidFill>
                <a:sysClr val="windowText" lastClr="000000">
                  <a:hueOff val="0"/>
                  <a:satOff val="0"/>
                  <a:lumOff val="0"/>
                  <a:alphaOff val="0"/>
                </a:sysClr>
              </a:solidFill>
              <a:latin typeface="Calibri" panose="020F0502020204030204"/>
              <a:ea typeface=""/>
              <a:cs typeface=""/>
            </a:rPr>
          </a:br>
          <a:r>
            <a:rPr lang="en-US" sz="1000" i="1" dirty="0">
              <a:solidFill>
                <a:sysClr val="windowText" lastClr="000000">
                  <a:hueOff val="0"/>
                  <a:satOff val="0"/>
                  <a:lumOff val="0"/>
                  <a:alphaOff val="0"/>
                </a:sysClr>
              </a:solidFill>
              <a:latin typeface="Calibri" panose="020F0502020204030204"/>
              <a:ea typeface=""/>
              <a:cs typeface=""/>
            </a:rPr>
            <a:t>hyper-sensitive data</a:t>
          </a:r>
          <a:endParaRPr lang="en-US" sz="1000" dirty="0">
            <a:solidFill>
              <a:sysClr val="windowText" lastClr="000000">
                <a:hueOff val="0"/>
                <a:satOff val="0"/>
                <a:lumOff val="0"/>
                <a:alphaOff val="0"/>
              </a:sysClr>
            </a:solidFill>
            <a:latin typeface="Calibri" panose="020F0502020204030204"/>
            <a:ea typeface=""/>
            <a:cs typeface=""/>
          </a:endParaRPr>
        </a:p>
      </dgm:t>
    </dgm:pt>
    <dgm:pt modelId="{CCB748CE-ABA9-AD46-91BF-E7DC44240BFC}" type="parTrans" cxnId="{6A9A83D3-2F13-3D42-96F9-1FA46CB5D29F}">
      <dgm:prSet/>
      <dgm:spPr/>
      <dgm:t>
        <a:bodyPr/>
        <a:lstStyle/>
        <a:p>
          <a:endParaRPr lang="en-US" sz="3200"/>
        </a:p>
      </dgm:t>
    </dgm:pt>
    <dgm:pt modelId="{9B03C0CA-B626-1640-8C0D-446EB5B2F2FA}" type="sibTrans" cxnId="{6A9A83D3-2F13-3D42-96F9-1FA46CB5D29F}">
      <dgm:prSet/>
      <dgm:spPr/>
      <dgm:t>
        <a:bodyPr/>
        <a:lstStyle/>
        <a:p>
          <a:endParaRPr lang="en-US" sz="3200"/>
        </a:p>
      </dgm:t>
    </dgm:pt>
    <dgm:pt modelId="{BFBDEBBD-253F-7241-BFF2-D3CEDB9FFB36}">
      <dgm:prSet phldrT="[Text]" custT="1"/>
      <dgm:spPr>
        <a:xfrm>
          <a:off x="4562994" y="2165662"/>
          <a:ext cx="9125988" cy="2165662"/>
        </a:xfrm>
        <a:gradFill rotWithShape="0">
          <a:gsLst>
            <a:gs pos="0">
              <a:srgbClr val="ED7D31">
                <a:hueOff val="-485121"/>
                <a:satOff val="-27976"/>
                <a:lumOff val="2876"/>
                <a:alphaOff val="0"/>
                <a:satMod val="103000"/>
                <a:lumMod val="102000"/>
                <a:tint val="94000"/>
              </a:srgbClr>
            </a:gs>
            <a:gs pos="50000">
              <a:srgbClr val="ED7D31">
                <a:hueOff val="-485121"/>
                <a:satOff val="-27976"/>
                <a:lumOff val="2876"/>
                <a:alphaOff val="0"/>
                <a:satMod val="110000"/>
                <a:lumMod val="100000"/>
                <a:shade val="100000"/>
              </a:srgbClr>
            </a:gs>
            <a:gs pos="100000">
              <a:srgbClr val="ED7D31">
                <a:hueOff val="-485121"/>
                <a:satOff val="-27976"/>
                <a:lumOff val="2876"/>
                <a:alphaOff val="0"/>
                <a:lumMod val="99000"/>
                <a:satMod val="120000"/>
                <a:shade val="78000"/>
              </a:srgbClr>
            </a:gs>
          </a:gsLst>
          <a:lin ang="5400000" scaled="0"/>
        </a:gradFill>
        <a:ln>
          <a:noFill/>
        </a:ln>
        <a:effectLst/>
        <a:scene3d>
          <a:camera prst="orthographicFront"/>
          <a:lightRig rig="threePt" dir="t">
            <a:rot lat="0" lon="0" rev="7500000"/>
          </a:lightRig>
        </a:scene3d>
        <a:sp3d prstMaterial="plastic">
          <a:bevelT w="127000" h="25400" prst="relaxedInset"/>
        </a:sp3d>
      </dgm:spPr>
      <dgm:t>
        <a:bodyPr/>
        <a:lstStyle/>
        <a:p>
          <a:r>
            <a:rPr lang="en-US" sz="1400" b="1" dirty="0">
              <a:solidFill>
                <a:sysClr val="windowText" lastClr="000000">
                  <a:hueOff val="0"/>
                  <a:satOff val="0"/>
                  <a:lumOff val="0"/>
                  <a:alphaOff val="0"/>
                </a:sysClr>
              </a:solidFill>
              <a:latin typeface="Calibri" panose="020F0502020204030204"/>
              <a:ea typeface=""/>
              <a:cs typeface=""/>
            </a:rPr>
            <a:t>Database Encryption</a:t>
          </a:r>
          <a:br>
            <a:rPr lang="en-US" sz="1000" dirty="0">
              <a:solidFill>
                <a:sysClr val="windowText" lastClr="000000">
                  <a:hueOff val="0"/>
                  <a:satOff val="0"/>
                  <a:lumOff val="0"/>
                  <a:alphaOff val="0"/>
                </a:sysClr>
              </a:solidFill>
              <a:latin typeface="Calibri" panose="020F0502020204030204"/>
              <a:ea typeface=""/>
              <a:cs typeface=""/>
            </a:rPr>
          </a:br>
          <a:r>
            <a:rPr lang="en-US" sz="1000" i="1" dirty="0">
              <a:solidFill>
                <a:sysClr val="windowText" lastClr="000000">
                  <a:hueOff val="0"/>
                  <a:satOff val="0"/>
                  <a:lumOff val="0"/>
                  <a:alphaOff val="0"/>
                </a:sysClr>
              </a:solidFill>
              <a:latin typeface="Calibri" panose="020F0502020204030204"/>
              <a:ea typeface=""/>
              <a:cs typeface=""/>
            </a:rPr>
            <a:t>Provide protection for very sensitive in-use (DB</a:t>
          </a:r>
          <a:r>
            <a:rPr lang="en-US" sz="1000" i="1" baseline="0" dirty="0">
              <a:solidFill>
                <a:sysClr val="windowText" lastClr="000000">
                  <a:hueOff val="0"/>
                  <a:satOff val="0"/>
                  <a:lumOff val="0"/>
                  <a:alphaOff val="0"/>
                </a:sysClr>
              </a:solidFill>
              <a:latin typeface="Calibri" panose="020F0502020204030204"/>
              <a:ea typeface=""/>
              <a:cs typeface=""/>
            </a:rPr>
            <a:t> </a:t>
          </a:r>
          <a:r>
            <a:rPr lang="en-US" sz="1000" i="1" dirty="0">
              <a:solidFill>
                <a:sysClr val="windowText" lastClr="000000">
                  <a:hueOff val="0"/>
                  <a:satOff val="0"/>
                  <a:lumOff val="0"/>
                  <a:alphaOff val="0"/>
                </a:sysClr>
              </a:solidFill>
              <a:latin typeface="Calibri" panose="020F0502020204030204"/>
              <a:ea typeface=""/>
              <a:cs typeface=""/>
            </a:rPr>
            <a:t>level), in-flight &amp; at-rest data</a:t>
          </a:r>
        </a:p>
      </dgm:t>
    </dgm:pt>
    <dgm:pt modelId="{B9A73D46-8DA9-F64D-A750-C77655C309C5}" type="parTrans" cxnId="{5A87FDBF-6928-9840-B264-B9912B207BDF}">
      <dgm:prSet/>
      <dgm:spPr/>
      <dgm:t>
        <a:bodyPr/>
        <a:lstStyle/>
        <a:p>
          <a:endParaRPr lang="en-US" sz="3200"/>
        </a:p>
      </dgm:t>
    </dgm:pt>
    <dgm:pt modelId="{4C3678E5-E048-2240-9EEF-5809A627B34C}" type="sibTrans" cxnId="{5A87FDBF-6928-9840-B264-B9912B207BDF}">
      <dgm:prSet/>
      <dgm:spPr/>
      <dgm:t>
        <a:bodyPr/>
        <a:lstStyle/>
        <a:p>
          <a:endParaRPr lang="en-US" sz="3200"/>
        </a:p>
      </dgm:t>
    </dgm:pt>
    <dgm:pt modelId="{B810301E-82A0-3E4B-A919-8B7E0684F2AF}">
      <dgm:prSet phldrT="[Text]" custT="1"/>
      <dgm:spPr>
        <a:xfrm>
          <a:off x="0" y="6496986"/>
          <a:ext cx="18251976" cy="2165662"/>
        </a:xfrm>
        <a:gradFill rotWithShape="0">
          <a:gsLst>
            <a:gs pos="0">
              <a:srgbClr val="ED7D31">
                <a:hueOff val="-1455363"/>
                <a:satOff val="-83928"/>
                <a:lumOff val="8628"/>
                <a:alphaOff val="0"/>
                <a:satMod val="103000"/>
                <a:lumMod val="102000"/>
                <a:tint val="94000"/>
              </a:srgbClr>
            </a:gs>
            <a:gs pos="50000">
              <a:srgbClr val="ED7D31">
                <a:hueOff val="-1455363"/>
                <a:satOff val="-83928"/>
                <a:lumOff val="8628"/>
                <a:alphaOff val="0"/>
                <a:satMod val="110000"/>
                <a:lumMod val="100000"/>
                <a:shade val="100000"/>
              </a:srgbClr>
            </a:gs>
            <a:gs pos="100000">
              <a:srgbClr val="ED7D31">
                <a:hueOff val="-1455363"/>
                <a:satOff val="-83928"/>
                <a:lumOff val="8628"/>
                <a:alphaOff val="0"/>
                <a:lumMod val="99000"/>
                <a:satMod val="120000"/>
                <a:shade val="78000"/>
              </a:srgbClr>
            </a:gs>
          </a:gsLst>
          <a:lin ang="5400000" scaled="0"/>
        </a:gradFill>
        <a:ln>
          <a:noFill/>
        </a:ln>
        <a:effectLst/>
        <a:scene3d>
          <a:camera prst="orthographicFront"/>
          <a:lightRig rig="threePt" dir="t">
            <a:rot lat="0" lon="0" rev="7500000"/>
          </a:lightRig>
        </a:scene3d>
        <a:sp3d prstMaterial="plastic">
          <a:bevelT w="127000" h="25400" prst="relaxedInset"/>
        </a:sp3d>
      </dgm:spPr>
      <dgm:t>
        <a:bodyPr/>
        <a:lstStyle/>
        <a:p>
          <a:r>
            <a:rPr lang="en-US" sz="1400" b="1" dirty="0">
              <a:solidFill>
                <a:sysClr val="windowText" lastClr="000000">
                  <a:hueOff val="0"/>
                  <a:satOff val="0"/>
                  <a:lumOff val="0"/>
                  <a:alphaOff val="0"/>
                </a:sysClr>
              </a:solidFill>
              <a:latin typeface="Calibri" panose="020F0502020204030204"/>
              <a:ea typeface=""/>
              <a:cs typeface=""/>
            </a:rPr>
            <a:t>Full Disk &amp; Tape</a:t>
          </a:r>
          <a:br>
            <a:rPr lang="en-US" sz="1000" dirty="0">
              <a:solidFill>
                <a:sysClr val="windowText" lastClr="000000">
                  <a:hueOff val="0"/>
                  <a:satOff val="0"/>
                  <a:lumOff val="0"/>
                  <a:alphaOff val="0"/>
                </a:sysClr>
              </a:solidFill>
              <a:latin typeface="Calibri" panose="020F0502020204030204"/>
              <a:ea typeface=""/>
              <a:cs typeface=""/>
            </a:rPr>
          </a:br>
          <a:r>
            <a:rPr lang="en-US" sz="1000" i="1" dirty="0">
              <a:solidFill>
                <a:sysClr val="windowText" lastClr="000000">
                  <a:hueOff val="0"/>
                  <a:satOff val="0"/>
                  <a:lumOff val="0"/>
                  <a:alphaOff val="0"/>
                </a:sysClr>
              </a:solidFill>
              <a:latin typeface="Calibri" panose="020F0502020204030204"/>
              <a:ea typeface=""/>
              <a:cs typeface=""/>
            </a:rPr>
            <a:t>Provide 100% coverage for in-flight &amp; at-rest data with </a:t>
          </a:r>
          <a:r>
            <a:rPr lang="en-US" sz="1000" b="1" i="1" dirty="0">
              <a:solidFill>
                <a:sysClr val="windowText" lastClr="000000">
                  <a:hueOff val="0"/>
                  <a:satOff val="0"/>
                  <a:lumOff val="0"/>
                  <a:alphaOff val="0"/>
                </a:sysClr>
              </a:solidFill>
              <a:latin typeface="Calibri" panose="020F0502020204030204"/>
              <a:ea typeface=""/>
              <a:cs typeface=""/>
            </a:rPr>
            <a:t>zero</a:t>
          </a:r>
          <a:r>
            <a:rPr lang="en-US" sz="1000" i="1" dirty="0">
              <a:solidFill>
                <a:sysClr val="windowText" lastClr="000000">
                  <a:hueOff val="0"/>
                  <a:satOff val="0"/>
                  <a:lumOff val="0"/>
                  <a:alphaOff val="0"/>
                </a:sysClr>
              </a:solidFill>
              <a:latin typeface="Calibri" panose="020F0502020204030204"/>
              <a:ea typeface=""/>
              <a:cs typeface=""/>
            </a:rPr>
            <a:t> host CPU cost </a:t>
          </a:r>
          <a:r>
            <a:rPr lang="en-US" sz="1000" dirty="0">
              <a:solidFill>
                <a:sysClr val="windowText" lastClr="000000">
                  <a:hueOff val="0"/>
                  <a:satOff val="0"/>
                  <a:lumOff val="0"/>
                  <a:alphaOff val="0"/>
                </a:sysClr>
              </a:solidFill>
              <a:latin typeface="Calibri" panose="020F0502020204030204"/>
              <a:ea typeface=""/>
              <a:cs typeface=""/>
            </a:rPr>
            <a:t> </a:t>
          </a:r>
        </a:p>
      </dgm:t>
    </dgm:pt>
    <dgm:pt modelId="{FE10C79F-CFE3-2840-A971-6EBB5D1A74D4}" type="parTrans" cxnId="{7BC3FFDF-F442-184C-9D6F-61BEE8AE18F1}">
      <dgm:prSet/>
      <dgm:spPr/>
      <dgm:t>
        <a:bodyPr/>
        <a:lstStyle/>
        <a:p>
          <a:endParaRPr lang="en-US" sz="3200"/>
        </a:p>
      </dgm:t>
    </dgm:pt>
    <dgm:pt modelId="{0F25913B-C954-D348-9F97-7E11ECDCA14C}" type="sibTrans" cxnId="{7BC3FFDF-F442-184C-9D6F-61BEE8AE18F1}">
      <dgm:prSet/>
      <dgm:spPr/>
      <dgm:t>
        <a:bodyPr/>
        <a:lstStyle/>
        <a:p>
          <a:endParaRPr lang="en-US" sz="3200"/>
        </a:p>
      </dgm:t>
    </dgm:pt>
    <dgm:pt modelId="{7E993FED-0B47-7541-80B2-B40282FC556B}">
      <dgm:prSet custT="1"/>
      <dgm:spPr>
        <a:xfrm>
          <a:off x="2281497" y="4331324"/>
          <a:ext cx="13688982" cy="2165662"/>
        </a:xfrm>
        <a:gradFill rotWithShape="0">
          <a:gsLst>
            <a:gs pos="0">
              <a:srgbClr val="ED7D31">
                <a:hueOff val="-970242"/>
                <a:satOff val="-55952"/>
                <a:lumOff val="5752"/>
                <a:alphaOff val="0"/>
                <a:satMod val="103000"/>
                <a:lumMod val="102000"/>
                <a:tint val="94000"/>
              </a:srgbClr>
            </a:gs>
            <a:gs pos="50000">
              <a:srgbClr val="ED7D31">
                <a:hueOff val="-970242"/>
                <a:satOff val="-55952"/>
                <a:lumOff val="5752"/>
                <a:alphaOff val="0"/>
                <a:satMod val="110000"/>
                <a:lumMod val="100000"/>
                <a:shade val="100000"/>
              </a:srgbClr>
            </a:gs>
            <a:gs pos="100000">
              <a:srgbClr val="ED7D31">
                <a:hueOff val="-970242"/>
                <a:satOff val="-55952"/>
                <a:lumOff val="5752"/>
                <a:alphaOff val="0"/>
                <a:lumMod val="99000"/>
                <a:satMod val="120000"/>
                <a:shade val="78000"/>
              </a:srgbClr>
            </a:gs>
          </a:gsLst>
          <a:lin ang="5400000" scaled="0"/>
        </a:gradFill>
        <a:ln>
          <a:noFill/>
        </a:ln>
        <a:effectLst/>
        <a:scene3d>
          <a:camera prst="orthographicFront"/>
          <a:lightRig rig="threePt" dir="t">
            <a:rot lat="0" lon="0" rev="7500000"/>
          </a:lightRig>
        </a:scene3d>
        <a:sp3d prstMaterial="plastic">
          <a:bevelT w="127000" h="25400" prst="relaxedInset"/>
        </a:sp3d>
      </dgm:spPr>
      <dgm:t>
        <a:bodyPr/>
        <a:lstStyle/>
        <a:p>
          <a:r>
            <a:rPr lang="en-US" sz="1400" b="1" dirty="0">
              <a:solidFill>
                <a:sysClr val="windowText" lastClr="000000">
                  <a:hueOff val="0"/>
                  <a:satOff val="0"/>
                  <a:lumOff val="0"/>
                  <a:alphaOff val="0"/>
                </a:sysClr>
              </a:solidFill>
              <a:latin typeface="Calibri" panose="020F0502020204030204"/>
              <a:ea typeface=""/>
              <a:cs typeface=""/>
            </a:rPr>
            <a:t>File or Data Set Level Encryption</a:t>
          </a:r>
          <a:br>
            <a:rPr lang="en-US" sz="1000" dirty="0">
              <a:solidFill>
                <a:sysClr val="windowText" lastClr="000000">
                  <a:hueOff val="0"/>
                  <a:satOff val="0"/>
                  <a:lumOff val="0"/>
                  <a:alphaOff val="0"/>
                </a:sysClr>
              </a:solidFill>
              <a:latin typeface="Calibri" panose="020F0502020204030204"/>
              <a:ea typeface=""/>
              <a:cs typeface=""/>
            </a:rPr>
          </a:br>
          <a:r>
            <a:rPr lang="en-US" sz="1000" i="1" dirty="0">
              <a:solidFill>
                <a:sysClr val="windowText" lastClr="000000">
                  <a:hueOff val="0"/>
                  <a:satOff val="0"/>
                  <a:lumOff val="0"/>
                  <a:alphaOff val="0"/>
                </a:sysClr>
              </a:solidFill>
              <a:latin typeface="Calibri" panose="020F0502020204030204"/>
              <a:ea typeface=""/>
              <a:cs typeface=""/>
            </a:rPr>
            <a:t>Provide </a:t>
          </a:r>
          <a:r>
            <a:rPr lang="en-US" sz="1000" b="1" i="1" dirty="0">
              <a:solidFill>
                <a:sysClr val="windowText" lastClr="000000">
                  <a:hueOff val="0"/>
                  <a:satOff val="0"/>
                  <a:lumOff val="0"/>
                  <a:alphaOff val="0"/>
                </a:sysClr>
              </a:solidFill>
              <a:latin typeface="Calibri" panose="020F0502020204030204"/>
              <a:ea typeface=""/>
              <a:cs typeface=""/>
            </a:rPr>
            <a:t>broad</a:t>
          </a:r>
          <a:r>
            <a:rPr lang="en-US" sz="1000" i="1" dirty="0">
              <a:solidFill>
                <a:sysClr val="windowText" lastClr="000000">
                  <a:hueOff val="0"/>
                  <a:satOff val="0"/>
                  <a:lumOff val="0"/>
                  <a:alphaOff val="0"/>
                </a:sysClr>
              </a:solidFill>
              <a:latin typeface="Calibri" panose="020F0502020204030204"/>
              <a:ea typeface=""/>
              <a:cs typeface=""/>
            </a:rPr>
            <a:t> coverage for sensitive data using encryption tied to access control </a:t>
          </a:r>
          <a:r>
            <a:rPr lang="en-US" sz="1000" i="1" baseline="0" dirty="0">
              <a:solidFill>
                <a:sysClr val="windowText" lastClr="000000">
                  <a:hueOff val="0"/>
                  <a:satOff val="0"/>
                  <a:lumOff val="0"/>
                  <a:alphaOff val="0"/>
                </a:sysClr>
              </a:solidFill>
              <a:latin typeface="Calibri" panose="020F0502020204030204"/>
              <a:ea typeface=""/>
              <a:cs typeface=""/>
            </a:rPr>
            <a:t>for </a:t>
          </a:r>
          <a:r>
            <a:rPr lang="en-US" sz="1000" i="1" dirty="0">
              <a:solidFill>
                <a:sysClr val="windowText" lastClr="000000">
                  <a:hueOff val="0"/>
                  <a:satOff val="0"/>
                  <a:lumOff val="0"/>
                  <a:alphaOff val="0"/>
                </a:sysClr>
              </a:solidFill>
              <a:latin typeface="Calibri" panose="020F0502020204030204"/>
              <a:ea typeface=""/>
              <a:cs typeface=""/>
            </a:rPr>
            <a:t>in-flight &amp; at-rest data protection</a:t>
          </a:r>
          <a:endParaRPr lang="en-US" sz="1000" dirty="0">
            <a:solidFill>
              <a:sysClr val="windowText" lastClr="000000">
                <a:hueOff val="0"/>
                <a:satOff val="0"/>
                <a:lumOff val="0"/>
                <a:alphaOff val="0"/>
              </a:sysClr>
            </a:solidFill>
            <a:latin typeface="Calibri" panose="020F0502020204030204"/>
            <a:ea typeface=""/>
            <a:cs typeface=""/>
          </a:endParaRPr>
        </a:p>
      </dgm:t>
    </dgm:pt>
    <dgm:pt modelId="{212020FE-C8DF-8F4F-97E9-46676E26619E}" type="parTrans" cxnId="{E4160893-EBB8-1F41-BCB6-7F2D23F8FC83}">
      <dgm:prSet/>
      <dgm:spPr/>
      <dgm:t>
        <a:bodyPr/>
        <a:lstStyle/>
        <a:p>
          <a:endParaRPr lang="en-US" sz="3200"/>
        </a:p>
      </dgm:t>
    </dgm:pt>
    <dgm:pt modelId="{57F05149-FA0E-B948-BCA7-483536A65612}" type="sibTrans" cxnId="{E4160893-EBB8-1F41-BCB6-7F2D23F8FC83}">
      <dgm:prSet/>
      <dgm:spPr/>
      <dgm:t>
        <a:bodyPr/>
        <a:lstStyle/>
        <a:p>
          <a:endParaRPr lang="en-US" sz="3200"/>
        </a:p>
      </dgm:t>
    </dgm:pt>
    <dgm:pt modelId="{11E3D9E5-3BD6-794D-89BE-1ADAECDC661E}" type="pres">
      <dgm:prSet presAssocID="{7766522C-B325-1E41-853B-DEE38F30789E}" presName="Name0" presStyleCnt="0">
        <dgm:presLayoutVars>
          <dgm:dir/>
          <dgm:animLvl val="lvl"/>
          <dgm:resizeHandles val="exact"/>
        </dgm:presLayoutVars>
      </dgm:prSet>
      <dgm:spPr/>
    </dgm:pt>
    <dgm:pt modelId="{3BA2FE73-E06C-AC4E-8A5B-B66CDE182139}" type="pres">
      <dgm:prSet presAssocID="{C6899C84-58A4-F544-8C07-0D76E6484B8A}" presName="Name8" presStyleCnt="0"/>
      <dgm:spPr/>
    </dgm:pt>
    <dgm:pt modelId="{65099C57-306C-5143-BCC4-6A44BEEDD8F5}" type="pres">
      <dgm:prSet presAssocID="{C6899C84-58A4-F544-8C07-0D76E6484B8A}" presName="level" presStyleLbl="node1" presStyleIdx="0" presStyleCnt="4">
        <dgm:presLayoutVars>
          <dgm:chMax val="1"/>
          <dgm:bulletEnabled val="1"/>
        </dgm:presLayoutVars>
      </dgm:prSet>
      <dgm:spPr>
        <a:prstGeom prst="trapezoid">
          <a:avLst>
            <a:gd name="adj" fmla="val 105349"/>
          </a:avLst>
        </a:prstGeom>
      </dgm:spPr>
    </dgm:pt>
    <dgm:pt modelId="{257C8BAE-6371-2848-B190-8EC88D8D378F}" type="pres">
      <dgm:prSet presAssocID="{C6899C84-58A4-F544-8C07-0D76E6484B8A}" presName="levelTx" presStyleLbl="revTx" presStyleIdx="0" presStyleCnt="0">
        <dgm:presLayoutVars>
          <dgm:chMax val="1"/>
          <dgm:bulletEnabled val="1"/>
        </dgm:presLayoutVars>
      </dgm:prSet>
      <dgm:spPr/>
    </dgm:pt>
    <dgm:pt modelId="{F67527DA-6C1D-594D-BB61-43C052EDA18A}" type="pres">
      <dgm:prSet presAssocID="{BFBDEBBD-253F-7241-BFF2-D3CEDB9FFB36}" presName="Name8" presStyleCnt="0"/>
      <dgm:spPr/>
    </dgm:pt>
    <dgm:pt modelId="{453C865C-795B-4F48-A50B-885F77EBA69F}" type="pres">
      <dgm:prSet presAssocID="{BFBDEBBD-253F-7241-BFF2-D3CEDB9FFB36}" presName="level" presStyleLbl="node1" presStyleIdx="1" presStyleCnt="4">
        <dgm:presLayoutVars>
          <dgm:chMax val="1"/>
          <dgm:bulletEnabled val="1"/>
        </dgm:presLayoutVars>
      </dgm:prSet>
      <dgm:spPr>
        <a:prstGeom prst="trapezoid">
          <a:avLst>
            <a:gd name="adj" fmla="val 105349"/>
          </a:avLst>
        </a:prstGeom>
      </dgm:spPr>
    </dgm:pt>
    <dgm:pt modelId="{085A09D8-9DC9-0945-8216-D01A509E90F2}" type="pres">
      <dgm:prSet presAssocID="{BFBDEBBD-253F-7241-BFF2-D3CEDB9FFB36}" presName="levelTx" presStyleLbl="revTx" presStyleIdx="0" presStyleCnt="0">
        <dgm:presLayoutVars>
          <dgm:chMax val="1"/>
          <dgm:bulletEnabled val="1"/>
        </dgm:presLayoutVars>
      </dgm:prSet>
      <dgm:spPr/>
    </dgm:pt>
    <dgm:pt modelId="{4B016A6D-2FA3-C749-A137-61C4DC9B5AD0}" type="pres">
      <dgm:prSet presAssocID="{7E993FED-0B47-7541-80B2-B40282FC556B}" presName="Name8" presStyleCnt="0"/>
      <dgm:spPr/>
    </dgm:pt>
    <dgm:pt modelId="{A442350E-BEE4-E644-9886-8418E9EA192B}" type="pres">
      <dgm:prSet presAssocID="{7E993FED-0B47-7541-80B2-B40282FC556B}" presName="level" presStyleLbl="node1" presStyleIdx="2" presStyleCnt="4">
        <dgm:presLayoutVars>
          <dgm:chMax val="1"/>
          <dgm:bulletEnabled val="1"/>
        </dgm:presLayoutVars>
      </dgm:prSet>
      <dgm:spPr>
        <a:prstGeom prst="trapezoid">
          <a:avLst>
            <a:gd name="adj" fmla="val 105349"/>
          </a:avLst>
        </a:prstGeom>
      </dgm:spPr>
    </dgm:pt>
    <dgm:pt modelId="{4F8BDACA-29BC-3647-BF5D-0897416FC80A}" type="pres">
      <dgm:prSet presAssocID="{7E993FED-0B47-7541-80B2-B40282FC556B}" presName="levelTx" presStyleLbl="revTx" presStyleIdx="0" presStyleCnt="0">
        <dgm:presLayoutVars>
          <dgm:chMax val="1"/>
          <dgm:bulletEnabled val="1"/>
        </dgm:presLayoutVars>
      </dgm:prSet>
      <dgm:spPr/>
    </dgm:pt>
    <dgm:pt modelId="{30708816-CA64-0643-97DE-DBEB19813A27}" type="pres">
      <dgm:prSet presAssocID="{B810301E-82A0-3E4B-A919-8B7E0684F2AF}" presName="Name8" presStyleCnt="0"/>
      <dgm:spPr/>
    </dgm:pt>
    <dgm:pt modelId="{F1AFFF08-2788-114C-8217-7811E3971171}" type="pres">
      <dgm:prSet presAssocID="{B810301E-82A0-3E4B-A919-8B7E0684F2AF}" presName="level" presStyleLbl="node1" presStyleIdx="3" presStyleCnt="4">
        <dgm:presLayoutVars>
          <dgm:chMax val="1"/>
          <dgm:bulletEnabled val="1"/>
        </dgm:presLayoutVars>
      </dgm:prSet>
      <dgm:spPr>
        <a:prstGeom prst="trapezoid">
          <a:avLst>
            <a:gd name="adj" fmla="val 105349"/>
          </a:avLst>
        </a:prstGeom>
      </dgm:spPr>
    </dgm:pt>
    <dgm:pt modelId="{4FA627DF-ABF4-2B42-9E6F-8CE995C6A9BE}" type="pres">
      <dgm:prSet presAssocID="{B810301E-82A0-3E4B-A919-8B7E0684F2AF}" presName="levelTx" presStyleLbl="revTx" presStyleIdx="0" presStyleCnt="0">
        <dgm:presLayoutVars>
          <dgm:chMax val="1"/>
          <dgm:bulletEnabled val="1"/>
        </dgm:presLayoutVars>
      </dgm:prSet>
      <dgm:spPr/>
    </dgm:pt>
  </dgm:ptLst>
  <dgm:cxnLst>
    <dgm:cxn modelId="{C82EDB10-84FE-B44B-A2C6-01FE4B6B6EEA}" type="presOf" srcId="{BFBDEBBD-253F-7241-BFF2-D3CEDB9FFB36}" destId="{453C865C-795B-4F48-A50B-885F77EBA69F}" srcOrd="0" destOrd="0" presId="urn:microsoft.com/office/officeart/2005/8/layout/pyramid1"/>
    <dgm:cxn modelId="{8D6C0316-FA20-464C-82D9-0304289B77E1}" type="presOf" srcId="{BFBDEBBD-253F-7241-BFF2-D3CEDB9FFB36}" destId="{085A09D8-9DC9-0945-8216-D01A509E90F2}" srcOrd="1" destOrd="0" presId="urn:microsoft.com/office/officeart/2005/8/layout/pyramid1"/>
    <dgm:cxn modelId="{2C977C28-68F6-DC40-9482-4974489D28A9}" type="presOf" srcId="{C6899C84-58A4-F544-8C07-0D76E6484B8A}" destId="{257C8BAE-6371-2848-B190-8EC88D8D378F}" srcOrd="1" destOrd="0" presId="urn:microsoft.com/office/officeart/2005/8/layout/pyramid1"/>
    <dgm:cxn modelId="{FAD70383-7BED-CF49-96C8-759AE036AA34}" type="presOf" srcId="{7766522C-B325-1E41-853B-DEE38F30789E}" destId="{11E3D9E5-3BD6-794D-89BE-1ADAECDC661E}" srcOrd="0" destOrd="0" presId="urn:microsoft.com/office/officeart/2005/8/layout/pyramid1"/>
    <dgm:cxn modelId="{E4160893-EBB8-1F41-BCB6-7F2D23F8FC83}" srcId="{7766522C-B325-1E41-853B-DEE38F30789E}" destId="{7E993FED-0B47-7541-80B2-B40282FC556B}" srcOrd="2" destOrd="0" parTransId="{212020FE-C8DF-8F4F-97E9-46676E26619E}" sibTransId="{57F05149-FA0E-B948-BCA7-483536A65612}"/>
    <dgm:cxn modelId="{180A93A2-791F-7542-AD79-6077F76B38CE}" type="presOf" srcId="{C6899C84-58A4-F544-8C07-0D76E6484B8A}" destId="{65099C57-306C-5143-BCC4-6A44BEEDD8F5}" srcOrd="0" destOrd="0" presId="urn:microsoft.com/office/officeart/2005/8/layout/pyramid1"/>
    <dgm:cxn modelId="{27EEB0A9-30C8-4749-AA84-321D94A1C08B}" type="presOf" srcId="{B810301E-82A0-3E4B-A919-8B7E0684F2AF}" destId="{F1AFFF08-2788-114C-8217-7811E3971171}" srcOrd="0" destOrd="0" presId="urn:microsoft.com/office/officeart/2005/8/layout/pyramid1"/>
    <dgm:cxn modelId="{5A87FDBF-6928-9840-B264-B9912B207BDF}" srcId="{7766522C-B325-1E41-853B-DEE38F30789E}" destId="{BFBDEBBD-253F-7241-BFF2-D3CEDB9FFB36}" srcOrd="1" destOrd="0" parTransId="{B9A73D46-8DA9-F64D-A750-C77655C309C5}" sibTransId="{4C3678E5-E048-2240-9EEF-5809A627B34C}"/>
    <dgm:cxn modelId="{F7691BCD-AB17-2044-88EF-E74B0B74D5FF}" type="presOf" srcId="{B810301E-82A0-3E4B-A919-8B7E0684F2AF}" destId="{4FA627DF-ABF4-2B42-9E6F-8CE995C6A9BE}" srcOrd="1" destOrd="0" presId="urn:microsoft.com/office/officeart/2005/8/layout/pyramid1"/>
    <dgm:cxn modelId="{B39F55CF-C64F-4A42-9C8D-13B8F038C0A9}" type="presOf" srcId="{7E993FED-0B47-7541-80B2-B40282FC556B}" destId="{A442350E-BEE4-E644-9886-8418E9EA192B}" srcOrd="0" destOrd="0" presId="urn:microsoft.com/office/officeart/2005/8/layout/pyramid1"/>
    <dgm:cxn modelId="{6A9A83D3-2F13-3D42-96F9-1FA46CB5D29F}" srcId="{7766522C-B325-1E41-853B-DEE38F30789E}" destId="{C6899C84-58A4-F544-8C07-0D76E6484B8A}" srcOrd="0" destOrd="0" parTransId="{CCB748CE-ABA9-AD46-91BF-E7DC44240BFC}" sibTransId="{9B03C0CA-B626-1640-8C0D-446EB5B2F2FA}"/>
    <dgm:cxn modelId="{5454B9DB-3FD0-C440-B94A-3B865F2BBE1B}" type="presOf" srcId="{7E993FED-0B47-7541-80B2-B40282FC556B}" destId="{4F8BDACA-29BC-3647-BF5D-0897416FC80A}" srcOrd="1" destOrd="0" presId="urn:microsoft.com/office/officeart/2005/8/layout/pyramid1"/>
    <dgm:cxn modelId="{7BC3FFDF-F442-184C-9D6F-61BEE8AE18F1}" srcId="{7766522C-B325-1E41-853B-DEE38F30789E}" destId="{B810301E-82A0-3E4B-A919-8B7E0684F2AF}" srcOrd="3" destOrd="0" parTransId="{FE10C79F-CFE3-2840-A971-6EBB5D1A74D4}" sibTransId="{0F25913B-C954-D348-9F97-7E11ECDCA14C}"/>
    <dgm:cxn modelId="{E54A8A9F-8EFF-3940-83FE-507785D18903}" type="presParOf" srcId="{11E3D9E5-3BD6-794D-89BE-1ADAECDC661E}" destId="{3BA2FE73-E06C-AC4E-8A5B-B66CDE182139}" srcOrd="0" destOrd="0" presId="urn:microsoft.com/office/officeart/2005/8/layout/pyramid1"/>
    <dgm:cxn modelId="{10C6CF28-C23A-D945-A81A-F3D2E43D0AC6}" type="presParOf" srcId="{3BA2FE73-E06C-AC4E-8A5B-B66CDE182139}" destId="{65099C57-306C-5143-BCC4-6A44BEEDD8F5}" srcOrd="0" destOrd="0" presId="urn:microsoft.com/office/officeart/2005/8/layout/pyramid1"/>
    <dgm:cxn modelId="{7F172CD8-93E4-F34D-B12E-15E57D0E71D9}" type="presParOf" srcId="{3BA2FE73-E06C-AC4E-8A5B-B66CDE182139}" destId="{257C8BAE-6371-2848-B190-8EC88D8D378F}" srcOrd="1" destOrd="0" presId="urn:microsoft.com/office/officeart/2005/8/layout/pyramid1"/>
    <dgm:cxn modelId="{FD903A32-FB2D-A141-8038-4C63A76FA787}" type="presParOf" srcId="{11E3D9E5-3BD6-794D-89BE-1ADAECDC661E}" destId="{F67527DA-6C1D-594D-BB61-43C052EDA18A}" srcOrd="1" destOrd="0" presId="urn:microsoft.com/office/officeart/2005/8/layout/pyramid1"/>
    <dgm:cxn modelId="{8659EA0F-1546-3048-B16A-5F0C866036A9}" type="presParOf" srcId="{F67527DA-6C1D-594D-BB61-43C052EDA18A}" destId="{453C865C-795B-4F48-A50B-885F77EBA69F}" srcOrd="0" destOrd="0" presId="urn:microsoft.com/office/officeart/2005/8/layout/pyramid1"/>
    <dgm:cxn modelId="{587E4840-8B88-614A-873A-D3A44C17D143}" type="presParOf" srcId="{F67527DA-6C1D-594D-BB61-43C052EDA18A}" destId="{085A09D8-9DC9-0945-8216-D01A509E90F2}" srcOrd="1" destOrd="0" presId="urn:microsoft.com/office/officeart/2005/8/layout/pyramid1"/>
    <dgm:cxn modelId="{4C1E50D0-B35C-824B-948C-01453BF75DB5}" type="presParOf" srcId="{11E3D9E5-3BD6-794D-89BE-1ADAECDC661E}" destId="{4B016A6D-2FA3-C749-A137-61C4DC9B5AD0}" srcOrd="2" destOrd="0" presId="urn:microsoft.com/office/officeart/2005/8/layout/pyramid1"/>
    <dgm:cxn modelId="{44BA195A-EA00-B945-9190-8C00C456F978}" type="presParOf" srcId="{4B016A6D-2FA3-C749-A137-61C4DC9B5AD0}" destId="{A442350E-BEE4-E644-9886-8418E9EA192B}" srcOrd="0" destOrd="0" presId="urn:microsoft.com/office/officeart/2005/8/layout/pyramid1"/>
    <dgm:cxn modelId="{978E2F52-D9A1-5747-8155-6AF44CBCCD19}" type="presParOf" srcId="{4B016A6D-2FA3-C749-A137-61C4DC9B5AD0}" destId="{4F8BDACA-29BC-3647-BF5D-0897416FC80A}" srcOrd="1" destOrd="0" presId="urn:microsoft.com/office/officeart/2005/8/layout/pyramid1"/>
    <dgm:cxn modelId="{07ADE184-C1C9-2242-A549-C7DA68175166}" type="presParOf" srcId="{11E3D9E5-3BD6-794D-89BE-1ADAECDC661E}" destId="{30708816-CA64-0643-97DE-DBEB19813A27}" srcOrd="3" destOrd="0" presId="urn:microsoft.com/office/officeart/2005/8/layout/pyramid1"/>
    <dgm:cxn modelId="{E44993B5-42B5-F749-9BC6-0520BC44E7F6}" type="presParOf" srcId="{30708816-CA64-0643-97DE-DBEB19813A27}" destId="{F1AFFF08-2788-114C-8217-7811E3971171}" srcOrd="0" destOrd="0" presId="urn:microsoft.com/office/officeart/2005/8/layout/pyramid1"/>
    <dgm:cxn modelId="{49D4B479-22B3-FE4E-8C46-E92B1BEACE63}" type="presParOf" srcId="{30708816-CA64-0643-97DE-DBEB19813A27}" destId="{4FA627DF-ABF4-2B42-9E6F-8CE995C6A9BE}"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766522C-B325-1E41-853B-DEE38F30789E}" type="doc">
      <dgm:prSet loTypeId="urn:microsoft.com/office/officeart/2005/8/layout/pyramid1" loCatId="" qsTypeId="urn:microsoft.com/office/officeart/2005/8/quickstyle/3D2" qsCatId="3D" csTypeId="urn:microsoft.com/office/officeart/2005/8/colors/colorful2" csCatId="colorful" phldr="1"/>
      <dgm:spPr/>
    </dgm:pt>
    <dgm:pt modelId="{C6899C84-58A4-F544-8C07-0D76E6484B8A}">
      <dgm:prSet phldrT="[Text]" custT="1"/>
      <dgm:spPr>
        <a:xfrm>
          <a:off x="6844491" y="0"/>
          <a:ext cx="4562994" cy="2165662"/>
        </a:xfrm>
        <a:gradFill rotWithShape="0">
          <a:gsLst>
            <a:gs pos="0">
              <a:srgbClr val="ED7D31">
                <a:hueOff val="0"/>
                <a:satOff val="0"/>
                <a:lumOff val="0"/>
                <a:alphaOff val="0"/>
                <a:satMod val="103000"/>
                <a:lumMod val="102000"/>
                <a:tint val="94000"/>
              </a:srgbClr>
            </a:gs>
            <a:gs pos="50000">
              <a:srgbClr val="ED7D31">
                <a:hueOff val="0"/>
                <a:satOff val="0"/>
                <a:lumOff val="0"/>
                <a:alphaOff val="0"/>
                <a:satMod val="110000"/>
                <a:lumMod val="100000"/>
                <a:shade val="100000"/>
              </a:srgbClr>
            </a:gs>
            <a:gs pos="100000">
              <a:srgbClr val="ED7D31">
                <a:hueOff val="0"/>
                <a:satOff val="0"/>
                <a:lumOff val="0"/>
                <a:alphaOff val="0"/>
                <a:lumMod val="99000"/>
                <a:satMod val="120000"/>
                <a:shade val="78000"/>
              </a:srgbClr>
            </a:gs>
          </a:gsLst>
          <a:lin ang="5400000" scaled="0"/>
        </a:gradFill>
        <a:ln>
          <a:noFill/>
        </a:ln>
        <a:effectLst/>
        <a:scene3d>
          <a:camera prst="orthographicFront"/>
          <a:lightRig rig="threePt" dir="t">
            <a:rot lat="0" lon="0" rev="7500000"/>
          </a:lightRig>
        </a:scene3d>
        <a:sp3d prstMaterial="plastic">
          <a:bevelT w="127000" h="25400" prst="relaxedInset"/>
        </a:sp3d>
      </dgm:spPr>
      <dgm:t>
        <a:bodyPr/>
        <a:lstStyle/>
        <a:p>
          <a:endParaRPr lang="en-US" sz="1200" dirty="0">
            <a:solidFill>
              <a:sysClr val="windowText" lastClr="000000">
                <a:hueOff val="0"/>
                <a:satOff val="0"/>
                <a:lumOff val="0"/>
                <a:alphaOff val="0"/>
              </a:sysClr>
            </a:solidFill>
            <a:latin typeface="Calibri" panose="020F0502020204030204"/>
            <a:ea typeface=""/>
            <a:cs typeface=""/>
          </a:endParaRPr>
        </a:p>
        <a:p>
          <a:r>
            <a:rPr lang="en-US" sz="1400" b="1" dirty="0">
              <a:solidFill>
                <a:sysClr val="windowText" lastClr="000000">
                  <a:hueOff val="0"/>
                  <a:satOff val="0"/>
                  <a:lumOff val="0"/>
                  <a:alphaOff val="0"/>
                </a:sysClr>
              </a:solidFill>
              <a:latin typeface="Calibri" panose="020F0502020204030204"/>
              <a:ea typeface=""/>
              <a:cs typeface=""/>
            </a:rPr>
            <a:t>App </a:t>
          </a:r>
          <a:br>
            <a:rPr lang="en-US" sz="1400" b="1" dirty="0">
              <a:solidFill>
                <a:sysClr val="windowText" lastClr="000000">
                  <a:hueOff val="0"/>
                  <a:satOff val="0"/>
                  <a:lumOff val="0"/>
                  <a:alphaOff val="0"/>
                </a:sysClr>
              </a:solidFill>
              <a:latin typeface="Calibri" panose="020F0502020204030204"/>
              <a:ea typeface=""/>
              <a:cs typeface=""/>
            </a:rPr>
          </a:br>
          <a:r>
            <a:rPr lang="en-US" sz="1400" b="1" dirty="0">
              <a:solidFill>
                <a:sysClr val="windowText" lastClr="000000">
                  <a:hueOff val="0"/>
                  <a:satOff val="0"/>
                  <a:lumOff val="0"/>
                  <a:alphaOff val="0"/>
                </a:sysClr>
              </a:solidFill>
              <a:latin typeface="Calibri" panose="020F0502020204030204"/>
              <a:ea typeface=""/>
              <a:cs typeface=""/>
            </a:rPr>
            <a:t>Encryption</a:t>
          </a:r>
          <a:br>
            <a:rPr lang="en-US" sz="1400" dirty="0">
              <a:solidFill>
                <a:sysClr val="windowText" lastClr="000000">
                  <a:hueOff val="0"/>
                  <a:satOff val="0"/>
                  <a:lumOff val="0"/>
                  <a:alphaOff val="0"/>
                </a:sysClr>
              </a:solidFill>
              <a:latin typeface="Calibri" panose="020F0502020204030204"/>
              <a:ea typeface=""/>
              <a:cs typeface=""/>
            </a:rPr>
          </a:br>
          <a:r>
            <a:rPr lang="en-US" sz="1000" i="1" dirty="0">
              <a:solidFill>
                <a:sysClr val="windowText" lastClr="000000">
                  <a:hueOff val="0"/>
                  <a:satOff val="0"/>
                  <a:lumOff val="0"/>
                  <a:alphaOff val="0"/>
                </a:sysClr>
              </a:solidFill>
              <a:latin typeface="Calibri" panose="020F0502020204030204"/>
              <a:ea typeface=""/>
              <a:cs typeface=""/>
            </a:rPr>
            <a:t>hyper-sensitive data</a:t>
          </a:r>
          <a:endParaRPr lang="en-US" sz="1000" dirty="0">
            <a:solidFill>
              <a:sysClr val="windowText" lastClr="000000">
                <a:hueOff val="0"/>
                <a:satOff val="0"/>
                <a:lumOff val="0"/>
                <a:alphaOff val="0"/>
              </a:sysClr>
            </a:solidFill>
            <a:latin typeface="Calibri" panose="020F0502020204030204"/>
            <a:ea typeface=""/>
            <a:cs typeface=""/>
          </a:endParaRPr>
        </a:p>
      </dgm:t>
    </dgm:pt>
    <dgm:pt modelId="{CCB748CE-ABA9-AD46-91BF-E7DC44240BFC}" type="parTrans" cxnId="{6A9A83D3-2F13-3D42-96F9-1FA46CB5D29F}">
      <dgm:prSet/>
      <dgm:spPr/>
      <dgm:t>
        <a:bodyPr/>
        <a:lstStyle/>
        <a:p>
          <a:endParaRPr lang="en-US" sz="3200"/>
        </a:p>
      </dgm:t>
    </dgm:pt>
    <dgm:pt modelId="{9B03C0CA-B626-1640-8C0D-446EB5B2F2FA}" type="sibTrans" cxnId="{6A9A83D3-2F13-3D42-96F9-1FA46CB5D29F}">
      <dgm:prSet/>
      <dgm:spPr/>
      <dgm:t>
        <a:bodyPr/>
        <a:lstStyle/>
        <a:p>
          <a:endParaRPr lang="en-US" sz="3200"/>
        </a:p>
      </dgm:t>
    </dgm:pt>
    <dgm:pt modelId="{BFBDEBBD-253F-7241-BFF2-D3CEDB9FFB36}">
      <dgm:prSet phldrT="[Text]" custT="1"/>
      <dgm:spPr>
        <a:xfrm>
          <a:off x="4562994" y="2165662"/>
          <a:ext cx="9125988" cy="2165662"/>
        </a:xfrm>
        <a:gradFill rotWithShape="0">
          <a:gsLst>
            <a:gs pos="0">
              <a:srgbClr val="ED7D31">
                <a:hueOff val="-485121"/>
                <a:satOff val="-27976"/>
                <a:lumOff val="2876"/>
                <a:alphaOff val="0"/>
                <a:satMod val="103000"/>
                <a:lumMod val="102000"/>
                <a:tint val="94000"/>
              </a:srgbClr>
            </a:gs>
            <a:gs pos="50000">
              <a:srgbClr val="ED7D31">
                <a:hueOff val="-485121"/>
                <a:satOff val="-27976"/>
                <a:lumOff val="2876"/>
                <a:alphaOff val="0"/>
                <a:satMod val="110000"/>
                <a:lumMod val="100000"/>
                <a:shade val="100000"/>
              </a:srgbClr>
            </a:gs>
            <a:gs pos="100000">
              <a:srgbClr val="ED7D31">
                <a:hueOff val="-485121"/>
                <a:satOff val="-27976"/>
                <a:lumOff val="2876"/>
                <a:alphaOff val="0"/>
                <a:lumMod val="99000"/>
                <a:satMod val="120000"/>
                <a:shade val="78000"/>
              </a:srgbClr>
            </a:gs>
          </a:gsLst>
          <a:lin ang="5400000" scaled="0"/>
        </a:gradFill>
        <a:ln>
          <a:noFill/>
        </a:ln>
        <a:effectLst/>
        <a:scene3d>
          <a:camera prst="orthographicFront"/>
          <a:lightRig rig="threePt" dir="t">
            <a:rot lat="0" lon="0" rev="7500000"/>
          </a:lightRig>
        </a:scene3d>
        <a:sp3d prstMaterial="plastic">
          <a:bevelT w="127000" h="25400" prst="relaxedInset"/>
        </a:sp3d>
      </dgm:spPr>
      <dgm:t>
        <a:bodyPr/>
        <a:lstStyle/>
        <a:p>
          <a:r>
            <a:rPr lang="en-US" sz="1400" b="1" dirty="0">
              <a:solidFill>
                <a:sysClr val="windowText" lastClr="000000">
                  <a:hueOff val="0"/>
                  <a:satOff val="0"/>
                  <a:lumOff val="0"/>
                  <a:alphaOff val="0"/>
                </a:sysClr>
              </a:solidFill>
              <a:latin typeface="Calibri" panose="020F0502020204030204"/>
              <a:ea typeface=""/>
              <a:cs typeface=""/>
            </a:rPr>
            <a:t>Database Encryption</a:t>
          </a:r>
          <a:br>
            <a:rPr lang="en-US" sz="1000" dirty="0">
              <a:solidFill>
                <a:sysClr val="windowText" lastClr="000000">
                  <a:hueOff val="0"/>
                  <a:satOff val="0"/>
                  <a:lumOff val="0"/>
                  <a:alphaOff val="0"/>
                </a:sysClr>
              </a:solidFill>
              <a:latin typeface="Calibri" panose="020F0502020204030204"/>
              <a:ea typeface=""/>
              <a:cs typeface=""/>
            </a:rPr>
          </a:br>
          <a:r>
            <a:rPr lang="en-US" sz="1000" i="1" dirty="0">
              <a:solidFill>
                <a:sysClr val="windowText" lastClr="000000">
                  <a:hueOff val="0"/>
                  <a:satOff val="0"/>
                  <a:lumOff val="0"/>
                  <a:alphaOff val="0"/>
                </a:sysClr>
              </a:solidFill>
              <a:latin typeface="Calibri" panose="020F0502020204030204"/>
              <a:ea typeface=""/>
              <a:cs typeface=""/>
            </a:rPr>
            <a:t>Provide protection for very sensitive in-use (DB</a:t>
          </a:r>
          <a:r>
            <a:rPr lang="en-US" sz="1000" i="1" baseline="0" dirty="0">
              <a:solidFill>
                <a:sysClr val="windowText" lastClr="000000">
                  <a:hueOff val="0"/>
                  <a:satOff val="0"/>
                  <a:lumOff val="0"/>
                  <a:alphaOff val="0"/>
                </a:sysClr>
              </a:solidFill>
              <a:latin typeface="Calibri" panose="020F0502020204030204"/>
              <a:ea typeface=""/>
              <a:cs typeface=""/>
            </a:rPr>
            <a:t> </a:t>
          </a:r>
          <a:r>
            <a:rPr lang="en-US" sz="1000" i="1" dirty="0">
              <a:solidFill>
                <a:sysClr val="windowText" lastClr="000000">
                  <a:hueOff val="0"/>
                  <a:satOff val="0"/>
                  <a:lumOff val="0"/>
                  <a:alphaOff val="0"/>
                </a:sysClr>
              </a:solidFill>
              <a:latin typeface="Calibri" panose="020F0502020204030204"/>
              <a:ea typeface=""/>
              <a:cs typeface=""/>
            </a:rPr>
            <a:t>level), in-flight &amp; at-rest data</a:t>
          </a:r>
        </a:p>
      </dgm:t>
    </dgm:pt>
    <dgm:pt modelId="{B9A73D46-8DA9-F64D-A750-C77655C309C5}" type="parTrans" cxnId="{5A87FDBF-6928-9840-B264-B9912B207BDF}">
      <dgm:prSet/>
      <dgm:spPr/>
      <dgm:t>
        <a:bodyPr/>
        <a:lstStyle/>
        <a:p>
          <a:endParaRPr lang="en-US" sz="3200"/>
        </a:p>
      </dgm:t>
    </dgm:pt>
    <dgm:pt modelId="{4C3678E5-E048-2240-9EEF-5809A627B34C}" type="sibTrans" cxnId="{5A87FDBF-6928-9840-B264-B9912B207BDF}">
      <dgm:prSet/>
      <dgm:spPr/>
      <dgm:t>
        <a:bodyPr/>
        <a:lstStyle/>
        <a:p>
          <a:endParaRPr lang="en-US" sz="3200"/>
        </a:p>
      </dgm:t>
    </dgm:pt>
    <dgm:pt modelId="{B810301E-82A0-3E4B-A919-8B7E0684F2AF}">
      <dgm:prSet phldrT="[Text]" custT="1"/>
      <dgm:spPr>
        <a:xfrm>
          <a:off x="0" y="6496986"/>
          <a:ext cx="18251976" cy="2165662"/>
        </a:xfrm>
        <a:gradFill rotWithShape="0">
          <a:gsLst>
            <a:gs pos="0">
              <a:srgbClr val="ED7D31">
                <a:hueOff val="-1455363"/>
                <a:satOff val="-83928"/>
                <a:lumOff val="8628"/>
                <a:alphaOff val="0"/>
                <a:satMod val="103000"/>
                <a:lumMod val="102000"/>
                <a:tint val="94000"/>
              </a:srgbClr>
            </a:gs>
            <a:gs pos="50000">
              <a:srgbClr val="ED7D31">
                <a:hueOff val="-1455363"/>
                <a:satOff val="-83928"/>
                <a:lumOff val="8628"/>
                <a:alphaOff val="0"/>
                <a:satMod val="110000"/>
                <a:lumMod val="100000"/>
                <a:shade val="100000"/>
              </a:srgbClr>
            </a:gs>
            <a:gs pos="100000">
              <a:srgbClr val="ED7D31">
                <a:hueOff val="-1455363"/>
                <a:satOff val="-83928"/>
                <a:lumOff val="8628"/>
                <a:alphaOff val="0"/>
                <a:lumMod val="99000"/>
                <a:satMod val="120000"/>
                <a:shade val="78000"/>
              </a:srgbClr>
            </a:gs>
          </a:gsLst>
          <a:lin ang="5400000" scaled="0"/>
        </a:gradFill>
        <a:ln>
          <a:noFill/>
        </a:ln>
        <a:effectLst/>
        <a:scene3d>
          <a:camera prst="orthographicFront"/>
          <a:lightRig rig="threePt" dir="t">
            <a:rot lat="0" lon="0" rev="7500000"/>
          </a:lightRig>
        </a:scene3d>
        <a:sp3d prstMaterial="plastic">
          <a:bevelT w="127000" h="25400" prst="relaxedInset"/>
        </a:sp3d>
      </dgm:spPr>
      <dgm:t>
        <a:bodyPr/>
        <a:lstStyle/>
        <a:p>
          <a:r>
            <a:rPr lang="en-US" sz="1400" b="1" dirty="0">
              <a:solidFill>
                <a:sysClr val="windowText" lastClr="000000">
                  <a:hueOff val="0"/>
                  <a:satOff val="0"/>
                  <a:lumOff val="0"/>
                  <a:alphaOff val="0"/>
                </a:sysClr>
              </a:solidFill>
              <a:latin typeface="Calibri" panose="020F0502020204030204"/>
              <a:ea typeface=""/>
              <a:cs typeface=""/>
            </a:rPr>
            <a:t>Full Disk &amp; Tape</a:t>
          </a:r>
          <a:br>
            <a:rPr lang="en-US" sz="1000" dirty="0">
              <a:solidFill>
                <a:sysClr val="windowText" lastClr="000000">
                  <a:hueOff val="0"/>
                  <a:satOff val="0"/>
                  <a:lumOff val="0"/>
                  <a:alphaOff val="0"/>
                </a:sysClr>
              </a:solidFill>
              <a:latin typeface="Calibri" panose="020F0502020204030204"/>
              <a:ea typeface=""/>
              <a:cs typeface=""/>
            </a:rPr>
          </a:br>
          <a:r>
            <a:rPr lang="en-US" sz="1000" i="1" dirty="0">
              <a:solidFill>
                <a:sysClr val="windowText" lastClr="000000">
                  <a:hueOff val="0"/>
                  <a:satOff val="0"/>
                  <a:lumOff val="0"/>
                  <a:alphaOff val="0"/>
                </a:sysClr>
              </a:solidFill>
              <a:latin typeface="Calibri" panose="020F0502020204030204"/>
              <a:ea typeface=""/>
              <a:cs typeface=""/>
            </a:rPr>
            <a:t>Provide 100% coverage for in-flight &amp; at-rest data with </a:t>
          </a:r>
          <a:r>
            <a:rPr lang="en-US" sz="1000" b="1" i="1" dirty="0">
              <a:solidFill>
                <a:sysClr val="windowText" lastClr="000000">
                  <a:hueOff val="0"/>
                  <a:satOff val="0"/>
                  <a:lumOff val="0"/>
                  <a:alphaOff val="0"/>
                </a:sysClr>
              </a:solidFill>
              <a:latin typeface="Calibri" panose="020F0502020204030204"/>
              <a:ea typeface=""/>
              <a:cs typeface=""/>
            </a:rPr>
            <a:t>zero</a:t>
          </a:r>
          <a:r>
            <a:rPr lang="en-US" sz="1000" i="1" dirty="0">
              <a:solidFill>
                <a:sysClr val="windowText" lastClr="000000">
                  <a:hueOff val="0"/>
                  <a:satOff val="0"/>
                  <a:lumOff val="0"/>
                  <a:alphaOff val="0"/>
                </a:sysClr>
              </a:solidFill>
              <a:latin typeface="Calibri" panose="020F0502020204030204"/>
              <a:ea typeface=""/>
              <a:cs typeface=""/>
            </a:rPr>
            <a:t> host CPU cost </a:t>
          </a:r>
          <a:r>
            <a:rPr lang="en-US" sz="1000" dirty="0">
              <a:solidFill>
                <a:sysClr val="windowText" lastClr="000000">
                  <a:hueOff val="0"/>
                  <a:satOff val="0"/>
                  <a:lumOff val="0"/>
                  <a:alphaOff val="0"/>
                </a:sysClr>
              </a:solidFill>
              <a:latin typeface="Calibri" panose="020F0502020204030204"/>
              <a:ea typeface=""/>
              <a:cs typeface=""/>
            </a:rPr>
            <a:t> </a:t>
          </a:r>
        </a:p>
      </dgm:t>
    </dgm:pt>
    <dgm:pt modelId="{FE10C79F-CFE3-2840-A971-6EBB5D1A74D4}" type="parTrans" cxnId="{7BC3FFDF-F442-184C-9D6F-61BEE8AE18F1}">
      <dgm:prSet/>
      <dgm:spPr/>
      <dgm:t>
        <a:bodyPr/>
        <a:lstStyle/>
        <a:p>
          <a:endParaRPr lang="en-US" sz="3200"/>
        </a:p>
      </dgm:t>
    </dgm:pt>
    <dgm:pt modelId="{0F25913B-C954-D348-9F97-7E11ECDCA14C}" type="sibTrans" cxnId="{7BC3FFDF-F442-184C-9D6F-61BEE8AE18F1}">
      <dgm:prSet/>
      <dgm:spPr/>
      <dgm:t>
        <a:bodyPr/>
        <a:lstStyle/>
        <a:p>
          <a:endParaRPr lang="en-US" sz="3200"/>
        </a:p>
      </dgm:t>
    </dgm:pt>
    <dgm:pt modelId="{7E993FED-0B47-7541-80B2-B40282FC556B}">
      <dgm:prSet custT="1"/>
      <dgm:spPr>
        <a:xfrm>
          <a:off x="2281497" y="4331324"/>
          <a:ext cx="13688982" cy="2165662"/>
        </a:xfrm>
        <a:gradFill rotWithShape="0">
          <a:gsLst>
            <a:gs pos="0">
              <a:srgbClr val="ED7D31">
                <a:hueOff val="-970242"/>
                <a:satOff val="-55952"/>
                <a:lumOff val="5752"/>
                <a:alphaOff val="0"/>
                <a:satMod val="103000"/>
                <a:lumMod val="102000"/>
                <a:tint val="94000"/>
              </a:srgbClr>
            </a:gs>
            <a:gs pos="50000">
              <a:srgbClr val="ED7D31">
                <a:hueOff val="-970242"/>
                <a:satOff val="-55952"/>
                <a:lumOff val="5752"/>
                <a:alphaOff val="0"/>
                <a:satMod val="110000"/>
                <a:lumMod val="100000"/>
                <a:shade val="100000"/>
              </a:srgbClr>
            </a:gs>
            <a:gs pos="100000">
              <a:srgbClr val="ED7D31">
                <a:hueOff val="-970242"/>
                <a:satOff val="-55952"/>
                <a:lumOff val="5752"/>
                <a:alphaOff val="0"/>
                <a:lumMod val="99000"/>
                <a:satMod val="120000"/>
                <a:shade val="78000"/>
              </a:srgbClr>
            </a:gs>
          </a:gsLst>
          <a:lin ang="5400000" scaled="0"/>
        </a:gradFill>
        <a:ln>
          <a:noFill/>
        </a:ln>
        <a:effectLst/>
        <a:scene3d>
          <a:camera prst="orthographicFront"/>
          <a:lightRig rig="threePt" dir="t">
            <a:rot lat="0" lon="0" rev="7500000"/>
          </a:lightRig>
        </a:scene3d>
        <a:sp3d prstMaterial="plastic">
          <a:bevelT w="127000" h="25400" prst="relaxedInset"/>
        </a:sp3d>
      </dgm:spPr>
      <dgm:t>
        <a:bodyPr/>
        <a:lstStyle/>
        <a:p>
          <a:r>
            <a:rPr lang="en-US" sz="1400" b="1" dirty="0">
              <a:solidFill>
                <a:sysClr val="windowText" lastClr="000000">
                  <a:hueOff val="0"/>
                  <a:satOff val="0"/>
                  <a:lumOff val="0"/>
                  <a:alphaOff val="0"/>
                </a:sysClr>
              </a:solidFill>
              <a:latin typeface="Calibri" panose="020F0502020204030204"/>
              <a:ea typeface=""/>
              <a:cs typeface=""/>
            </a:rPr>
            <a:t>File or Dataset Level Encryption</a:t>
          </a:r>
          <a:br>
            <a:rPr lang="en-US" sz="1000" dirty="0">
              <a:solidFill>
                <a:sysClr val="windowText" lastClr="000000">
                  <a:hueOff val="0"/>
                  <a:satOff val="0"/>
                  <a:lumOff val="0"/>
                  <a:alphaOff val="0"/>
                </a:sysClr>
              </a:solidFill>
              <a:latin typeface="Calibri" panose="020F0502020204030204"/>
              <a:ea typeface=""/>
              <a:cs typeface=""/>
            </a:rPr>
          </a:br>
          <a:r>
            <a:rPr lang="en-US" sz="1000" i="1" dirty="0">
              <a:solidFill>
                <a:sysClr val="windowText" lastClr="000000">
                  <a:hueOff val="0"/>
                  <a:satOff val="0"/>
                  <a:lumOff val="0"/>
                  <a:alphaOff val="0"/>
                </a:sysClr>
              </a:solidFill>
              <a:latin typeface="Calibri" panose="020F0502020204030204"/>
              <a:ea typeface=""/>
              <a:cs typeface=""/>
            </a:rPr>
            <a:t>Provide </a:t>
          </a:r>
          <a:r>
            <a:rPr lang="en-US" sz="1000" b="1" i="1" dirty="0">
              <a:solidFill>
                <a:sysClr val="windowText" lastClr="000000">
                  <a:hueOff val="0"/>
                  <a:satOff val="0"/>
                  <a:lumOff val="0"/>
                  <a:alphaOff val="0"/>
                </a:sysClr>
              </a:solidFill>
              <a:latin typeface="Calibri" panose="020F0502020204030204"/>
              <a:ea typeface=""/>
              <a:cs typeface=""/>
            </a:rPr>
            <a:t>broad</a:t>
          </a:r>
          <a:r>
            <a:rPr lang="en-US" sz="1000" i="1" dirty="0">
              <a:solidFill>
                <a:sysClr val="windowText" lastClr="000000">
                  <a:hueOff val="0"/>
                  <a:satOff val="0"/>
                  <a:lumOff val="0"/>
                  <a:alphaOff val="0"/>
                </a:sysClr>
              </a:solidFill>
              <a:latin typeface="Calibri" panose="020F0502020204030204"/>
              <a:ea typeface=""/>
              <a:cs typeface=""/>
            </a:rPr>
            <a:t> coverage for sensitive data using encryption tied to access control </a:t>
          </a:r>
          <a:r>
            <a:rPr lang="en-US" sz="1000" i="1" baseline="0" dirty="0">
              <a:solidFill>
                <a:sysClr val="windowText" lastClr="000000">
                  <a:hueOff val="0"/>
                  <a:satOff val="0"/>
                  <a:lumOff val="0"/>
                  <a:alphaOff val="0"/>
                </a:sysClr>
              </a:solidFill>
              <a:latin typeface="Calibri" panose="020F0502020204030204"/>
              <a:ea typeface=""/>
              <a:cs typeface=""/>
            </a:rPr>
            <a:t>for </a:t>
          </a:r>
          <a:r>
            <a:rPr lang="en-US" sz="1000" i="1" dirty="0">
              <a:solidFill>
                <a:sysClr val="windowText" lastClr="000000">
                  <a:hueOff val="0"/>
                  <a:satOff val="0"/>
                  <a:lumOff val="0"/>
                  <a:alphaOff val="0"/>
                </a:sysClr>
              </a:solidFill>
              <a:latin typeface="Calibri" panose="020F0502020204030204"/>
              <a:ea typeface=""/>
              <a:cs typeface=""/>
            </a:rPr>
            <a:t>in-flight &amp; at-rest data protection</a:t>
          </a:r>
          <a:endParaRPr lang="en-US" sz="1000" dirty="0">
            <a:solidFill>
              <a:sysClr val="windowText" lastClr="000000">
                <a:hueOff val="0"/>
                <a:satOff val="0"/>
                <a:lumOff val="0"/>
                <a:alphaOff val="0"/>
              </a:sysClr>
            </a:solidFill>
            <a:latin typeface="Calibri" panose="020F0502020204030204"/>
            <a:ea typeface=""/>
            <a:cs typeface=""/>
          </a:endParaRPr>
        </a:p>
      </dgm:t>
    </dgm:pt>
    <dgm:pt modelId="{212020FE-C8DF-8F4F-97E9-46676E26619E}" type="parTrans" cxnId="{E4160893-EBB8-1F41-BCB6-7F2D23F8FC83}">
      <dgm:prSet/>
      <dgm:spPr/>
      <dgm:t>
        <a:bodyPr/>
        <a:lstStyle/>
        <a:p>
          <a:endParaRPr lang="en-US" sz="3200"/>
        </a:p>
      </dgm:t>
    </dgm:pt>
    <dgm:pt modelId="{57F05149-FA0E-B948-BCA7-483536A65612}" type="sibTrans" cxnId="{E4160893-EBB8-1F41-BCB6-7F2D23F8FC83}">
      <dgm:prSet/>
      <dgm:spPr/>
      <dgm:t>
        <a:bodyPr/>
        <a:lstStyle/>
        <a:p>
          <a:endParaRPr lang="en-US" sz="3200"/>
        </a:p>
      </dgm:t>
    </dgm:pt>
    <dgm:pt modelId="{11E3D9E5-3BD6-794D-89BE-1ADAECDC661E}" type="pres">
      <dgm:prSet presAssocID="{7766522C-B325-1E41-853B-DEE38F30789E}" presName="Name0" presStyleCnt="0">
        <dgm:presLayoutVars>
          <dgm:dir/>
          <dgm:animLvl val="lvl"/>
          <dgm:resizeHandles val="exact"/>
        </dgm:presLayoutVars>
      </dgm:prSet>
      <dgm:spPr/>
    </dgm:pt>
    <dgm:pt modelId="{3BA2FE73-E06C-AC4E-8A5B-B66CDE182139}" type="pres">
      <dgm:prSet presAssocID="{C6899C84-58A4-F544-8C07-0D76E6484B8A}" presName="Name8" presStyleCnt="0"/>
      <dgm:spPr/>
    </dgm:pt>
    <dgm:pt modelId="{65099C57-306C-5143-BCC4-6A44BEEDD8F5}" type="pres">
      <dgm:prSet presAssocID="{C6899C84-58A4-F544-8C07-0D76E6484B8A}" presName="level" presStyleLbl="node1" presStyleIdx="0" presStyleCnt="4">
        <dgm:presLayoutVars>
          <dgm:chMax val="1"/>
          <dgm:bulletEnabled val="1"/>
        </dgm:presLayoutVars>
      </dgm:prSet>
      <dgm:spPr>
        <a:prstGeom prst="trapezoid">
          <a:avLst>
            <a:gd name="adj" fmla="val 105349"/>
          </a:avLst>
        </a:prstGeom>
      </dgm:spPr>
    </dgm:pt>
    <dgm:pt modelId="{257C8BAE-6371-2848-B190-8EC88D8D378F}" type="pres">
      <dgm:prSet presAssocID="{C6899C84-58A4-F544-8C07-0D76E6484B8A}" presName="levelTx" presStyleLbl="revTx" presStyleIdx="0" presStyleCnt="0">
        <dgm:presLayoutVars>
          <dgm:chMax val="1"/>
          <dgm:bulletEnabled val="1"/>
        </dgm:presLayoutVars>
      </dgm:prSet>
      <dgm:spPr/>
    </dgm:pt>
    <dgm:pt modelId="{F67527DA-6C1D-594D-BB61-43C052EDA18A}" type="pres">
      <dgm:prSet presAssocID="{BFBDEBBD-253F-7241-BFF2-D3CEDB9FFB36}" presName="Name8" presStyleCnt="0"/>
      <dgm:spPr/>
    </dgm:pt>
    <dgm:pt modelId="{453C865C-795B-4F48-A50B-885F77EBA69F}" type="pres">
      <dgm:prSet presAssocID="{BFBDEBBD-253F-7241-BFF2-D3CEDB9FFB36}" presName="level" presStyleLbl="node1" presStyleIdx="1" presStyleCnt="4">
        <dgm:presLayoutVars>
          <dgm:chMax val="1"/>
          <dgm:bulletEnabled val="1"/>
        </dgm:presLayoutVars>
      </dgm:prSet>
      <dgm:spPr>
        <a:prstGeom prst="trapezoid">
          <a:avLst>
            <a:gd name="adj" fmla="val 105349"/>
          </a:avLst>
        </a:prstGeom>
      </dgm:spPr>
    </dgm:pt>
    <dgm:pt modelId="{085A09D8-9DC9-0945-8216-D01A509E90F2}" type="pres">
      <dgm:prSet presAssocID="{BFBDEBBD-253F-7241-BFF2-D3CEDB9FFB36}" presName="levelTx" presStyleLbl="revTx" presStyleIdx="0" presStyleCnt="0">
        <dgm:presLayoutVars>
          <dgm:chMax val="1"/>
          <dgm:bulletEnabled val="1"/>
        </dgm:presLayoutVars>
      </dgm:prSet>
      <dgm:spPr/>
    </dgm:pt>
    <dgm:pt modelId="{4B016A6D-2FA3-C749-A137-61C4DC9B5AD0}" type="pres">
      <dgm:prSet presAssocID="{7E993FED-0B47-7541-80B2-B40282FC556B}" presName="Name8" presStyleCnt="0"/>
      <dgm:spPr/>
    </dgm:pt>
    <dgm:pt modelId="{A442350E-BEE4-E644-9886-8418E9EA192B}" type="pres">
      <dgm:prSet presAssocID="{7E993FED-0B47-7541-80B2-B40282FC556B}" presName="level" presStyleLbl="node1" presStyleIdx="2" presStyleCnt="4">
        <dgm:presLayoutVars>
          <dgm:chMax val="1"/>
          <dgm:bulletEnabled val="1"/>
        </dgm:presLayoutVars>
      </dgm:prSet>
      <dgm:spPr>
        <a:prstGeom prst="trapezoid">
          <a:avLst>
            <a:gd name="adj" fmla="val 105349"/>
          </a:avLst>
        </a:prstGeom>
      </dgm:spPr>
    </dgm:pt>
    <dgm:pt modelId="{4F8BDACA-29BC-3647-BF5D-0897416FC80A}" type="pres">
      <dgm:prSet presAssocID="{7E993FED-0B47-7541-80B2-B40282FC556B}" presName="levelTx" presStyleLbl="revTx" presStyleIdx="0" presStyleCnt="0">
        <dgm:presLayoutVars>
          <dgm:chMax val="1"/>
          <dgm:bulletEnabled val="1"/>
        </dgm:presLayoutVars>
      </dgm:prSet>
      <dgm:spPr/>
    </dgm:pt>
    <dgm:pt modelId="{30708816-CA64-0643-97DE-DBEB19813A27}" type="pres">
      <dgm:prSet presAssocID="{B810301E-82A0-3E4B-A919-8B7E0684F2AF}" presName="Name8" presStyleCnt="0"/>
      <dgm:spPr/>
    </dgm:pt>
    <dgm:pt modelId="{F1AFFF08-2788-114C-8217-7811E3971171}" type="pres">
      <dgm:prSet presAssocID="{B810301E-82A0-3E4B-A919-8B7E0684F2AF}" presName="level" presStyleLbl="node1" presStyleIdx="3" presStyleCnt="4">
        <dgm:presLayoutVars>
          <dgm:chMax val="1"/>
          <dgm:bulletEnabled val="1"/>
        </dgm:presLayoutVars>
      </dgm:prSet>
      <dgm:spPr>
        <a:prstGeom prst="trapezoid">
          <a:avLst>
            <a:gd name="adj" fmla="val 105349"/>
          </a:avLst>
        </a:prstGeom>
      </dgm:spPr>
    </dgm:pt>
    <dgm:pt modelId="{4FA627DF-ABF4-2B42-9E6F-8CE995C6A9BE}" type="pres">
      <dgm:prSet presAssocID="{B810301E-82A0-3E4B-A919-8B7E0684F2AF}" presName="levelTx" presStyleLbl="revTx" presStyleIdx="0" presStyleCnt="0">
        <dgm:presLayoutVars>
          <dgm:chMax val="1"/>
          <dgm:bulletEnabled val="1"/>
        </dgm:presLayoutVars>
      </dgm:prSet>
      <dgm:spPr/>
    </dgm:pt>
  </dgm:ptLst>
  <dgm:cxnLst>
    <dgm:cxn modelId="{2E810303-7B3B-1D49-8170-892F71565F84}" type="presOf" srcId="{B810301E-82A0-3E4B-A919-8B7E0684F2AF}" destId="{4FA627DF-ABF4-2B42-9E6F-8CE995C6A9BE}" srcOrd="1" destOrd="0" presId="urn:microsoft.com/office/officeart/2005/8/layout/pyramid1"/>
    <dgm:cxn modelId="{0EDBE61C-A447-F042-A844-32B71C6FCA72}" type="presOf" srcId="{B810301E-82A0-3E4B-A919-8B7E0684F2AF}" destId="{F1AFFF08-2788-114C-8217-7811E3971171}" srcOrd="0" destOrd="0" presId="urn:microsoft.com/office/officeart/2005/8/layout/pyramid1"/>
    <dgm:cxn modelId="{631E0A26-2245-0B4E-8944-5A0BE198DA5B}" type="presOf" srcId="{BFBDEBBD-253F-7241-BFF2-D3CEDB9FFB36}" destId="{085A09D8-9DC9-0945-8216-D01A509E90F2}" srcOrd="1" destOrd="0" presId="urn:microsoft.com/office/officeart/2005/8/layout/pyramid1"/>
    <dgm:cxn modelId="{EC18B635-A07F-AC40-9BD5-9682FF3F081F}" type="presOf" srcId="{BFBDEBBD-253F-7241-BFF2-D3CEDB9FFB36}" destId="{453C865C-795B-4F48-A50B-885F77EBA69F}" srcOrd="0" destOrd="0" presId="urn:microsoft.com/office/officeart/2005/8/layout/pyramid1"/>
    <dgm:cxn modelId="{F511E939-C61B-A74F-B4BC-C9F0FB181A4D}" type="presOf" srcId="{7766522C-B325-1E41-853B-DEE38F30789E}" destId="{11E3D9E5-3BD6-794D-89BE-1ADAECDC661E}" srcOrd="0" destOrd="0" presId="urn:microsoft.com/office/officeart/2005/8/layout/pyramid1"/>
    <dgm:cxn modelId="{C7525E6F-4E5B-E749-8550-BC201525DF4B}" type="presOf" srcId="{C6899C84-58A4-F544-8C07-0D76E6484B8A}" destId="{257C8BAE-6371-2848-B190-8EC88D8D378F}" srcOrd="1" destOrd="0" presId="urn:microsoft.com/office/officeart/2005/8/layout/pyramid1"/>
    <dgm:cxn modelId="{E4160893-EBB8-1F41-BCB6-7F2D23F8FC83}" srcId="{7766522C-B325-1E41-853B-DEE38F30789E}" destId="{7E993FED-0B47-7541-80B2-B40282FC556B}" srcOrd="2" destOrd="0" parTransId="{212020FE-C8DF-8F4F-97E9-46676E26619E}" sibTransId="{57F05149-FA0E-B948-BCA7-483536A65612}"/>
    <dgm:cxn modelId="{39B6E998-79CC-6549-A530-B6403E07AB30}" type="presOf" srcId="{7E993FED-0B47-7541-80B2-B40282FC556B}" destId="{A442350E-BEE4-E644-9886-8418E9EA192B}" srcOrd="0" destOrd="0" presId="urn:microsoft.com/office/officeart/2005/8/layout/pyramid1"/>
    <dgm:cxn modelId="{5A87FDBF-6928-9840-B264-B9912B207BDF}" srcId="{7766522C-B325-1E41-853B-DEE38F30789E}" destId="{BFBDEBBD-253F-7241-BFF2-D3CEDB9FFB36}" srcOrd="1" destOrd="0" parTransId="{B9A73D46-8DA9-F64D-A750-C77655C309C5}" sibTransId="{4C3678E5-E048-2240-9EEF-5809A627B34C}"/>
    <dgm:cxn modelId="{6A9A83D3-2F13-3D42-96F9-1FA46CB5D29F}" srcId="{7766522C-B325-1E41-853B-DEE38F30789E}" destId="{C6899C84-58A4-F544-8C07-0D76E6484B8A}" srcOrd="0" destOrd="0" parTransId="{CCB748CE-ABA9-AD46-91BF-E7DC44240BFC}" sibTransId="{9B03C0CA-B626-1640-8C0D-446EB5B2F2FA}"/>
    <dgm:cxn modelId="{7BC3FFDF-F442-184C-9D6F-61BEE8AE18F1}" srcId="{7766522C-B325-1E41-853B-DEE38F30789E}" destId="{B810301E-82A0-3E4B-A919-8B7E0684F2AF}" srcOrd="3" destOrd="0" parTransId="{FE10C79F-CFE3-2840-A971-6EBB5D1A74D4}" sibTransId="{0F25913B-C954-D348-9F97-7E11ECDCA14C}"/>
    <dgm:cxn modelId="{E71D55FC-4EC2-7243-86EB-D45482FEC59B}" type="presOf" srcId="{7E993FED-0B47-7541-80B2-B40282FC556B}" destId="{4F8BDACA-29BC-3647-BF5D-0897416FC80A}" srcOrd="1" destOrd="0" presId="urn:microsoft.com/office/officeart/2005/8/layout/pyramid1"/>
    <dgm:cxn modelId="{5AC1C9FC-6C7C-7247-8145-E1D928336DFE}" type="presOf" srcId="{C6899C84-58A4-F544-8C07-0D76E6484B8A}" destId="{65099C57-306C-5143-BCC4-6A44BEEDD8F5}" srcOrd="0" destOrd="0" presId="urn:microsoft.com/office/officeart/2005/8/layout/pyramid1"/>
    <dgm:cxn modelId="{64BA81FD-9919-C74C-94F1-93D5C0F3239D}" type="presParOf" srcId="{11E3D9E5-3BD6-794D-89BE-1ADAECDC661E}" destId="{3BA2FE73-E06C-AC4E-8A5B-B66CDE182139}" srcOrd="0" destOrd="0" presId="urn:microsoft.com/office/officeart/2005/8/layout/pyramid1"/>
    <dgm:cxn modelId="{C1A5F15D-18E4-9F47-A728-9941FDAE3B40}" type="presParOf" srcId="{3BA2FE73-E06C-AC4E-8A5B-B66CDE182139}" destId="{65099C57-306C-5143-BCC4-6A44BEEDD8F5}" srcOrd="0" destOrd="0" presId="urn:microsoft.com/office/officeart/2005/8/layout/pyramid1"/>
    <dgm:cxn modelId="{8F9FC472-7A9B-E64B-836A-2F989A1F6203}" type="presParOf" srcId="{3BA2FE73-E06C-AC4E-8A5B-B66CDE182139}" destId="{257C8BAE-6371-2848-B190-8EC88D8D378F}" srcOrd="1" destOrd="0" presId="urn:microsoft.com/office/officeart/2005/8/layout/pyramid1"/>
    <dgm:cxn modelId="{1C330B2A-2F7D-664A-BB88-5444A502AA07}" type="presParOf" srcId="{11E3D9E5-3BD6-794D-89BE-1ADAECDC661E}" destId="{F67527DA-6C1D-594D-BB61-43C052EDA18A}" srcOrd="1" destOrd="0" presId="urn:microsoft.com/office/officeart/2005/8/layout/pyramid1"/>
    <dgm:cxn modelId="{78993633-9187-0E4F-BA96-AC9534E843EE}" type="presParOf" srcId="{F67527DA-6C1D-594D-BB61-43C052EDA18A}" destId="{453C865C-795B-4F48-A50B-885F77EBA69F}" srcOrd="0" destOrd="0" presId="urn:microsoft.com/office/officeart/2005/8/layout/pyramid1"/>
    <dgm:cxn modelId="{83D275A7-31B4-6E4D-9DB9-90762A1A9F48}" type="presParOf" srcId="{F67527DA-6C1D-594D-BB61-43C052EDA18A}" destId="{085A09D8-9DC9-0945-8216-D01A509E90F2}" srcOrd="1" destOrd="0" presId="urn:microsoft.com/office/officeart/2005/8/layout/pyramid1"/>
    <dgm:cxn modelId="{8C783574-B456-1748-A724-F163A5165670}" type="presParOf" srcId="{11E3D9E5-3BD6-794D-89BE-1ADAECDC661E}" destId="{4B016A6D-2FA3-C749-A137-61C4DC9B5AD0}" srcOrd="2" destOrd="0" presId="urn:microsoft.com/office/officeart/2005/8/layout/pyramid1"/>
    <dgm:cxn modelId="{643DFBFB-35E2-2847-8EB6-D2DF32D40D04}" type="presParOf" srcId="{4B016A6D-2FA3-C749-A137-61C4DC9B5AD0}" destId="{A442350E-BEE4-E644-9886-8418E9EA192B}" srcOrd="0" destOrd="0" presId="urn:microsoft.com/office/officeart/2005/8/layout/pyramid1"/>
    <dgm:cxn modelId="{A830A5A8-6FDA-5A43-9151-4E88C5EC7151}" type="presParOf" srcId="{4B016A6D-2FA3-C749-A137-61C4DC9B5AD0}" destId="{4F8BDACA-29BC-3647-BF5D-0897416FC80A}" srcOrd="1" destOrd="0" presId="urn:microsoft.com/office/officeart/2005/8/layout/pyramid1"/>
    <dgm:cxn modelId="{92EB5FBF-659A-AD46-9C90-15497735C0AA}" type="presParOf" srcId="{11E3D9E5-3BD6-794D-89BE-1ADAECDC661E}" destId="{30708816-CA64-0643-97DE-DBEB19813A27}" srcOrd="3" destOrd="0" presId="urn:microsoft.com/office/officeart/2005/8/layout/pyramid1"/>
    <dgm:cxn modelId="{2B2109AF-84D6-FA4E-9B85-6E55BB0DADEC}" type="presParOf" srcId="{30708816-CA64-0643-97DE-DBEB19813A27}" destId="{F1AFFF08-2788-114C-8217-7811E3971171}" srcOrd="0" destOrd="0" presId="urn:microsoft.com/office/officeart/2005/8/layout/pyramid1"/>
    <dgm:cxn modelId="{9A3E70C6-CC85-E048-9CF7-C7CC0DC2671F}" type="presParOf" srcId="{30708816-CA64-0643-97DE-DBEB19813A27}" destId="{4FA627DF-ABF4-2B42-9E6F-8CE995C6A9BE}"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766522C-B325-1E41-853B-DEE38F30789E}" type="doc">
      <dgm:prSet loTypeId="urn:microsoft.com/office/officeart/2005/8/layout/pyramid1" loCatId="" qsTypeId="urn:microsoft.com/office/officeart/2005/8/quickstyle/3D2" qsCatId="3D" csTypeId="urn:microsoft.com/office/officeart/2005/8/colors/colorful2" csCatId="colorful" phldr="1"/>
      <dgm:spPr/>
    </dgm:pt>
    <dgm:pt modelId="{C6899C84-58A4-F544-8C07-0D76E6484B8A}">
      <dgm:prSet phldrT="[Text]" custT="1"/>
      <dgm:spPr>
        <a:xfrm>
          <a:off x="6844491" y="0"/>
          <a:ext cx="4562994" cy="2165662"/>
        </a:xfrm>
        <a:gradFill rotWithShape="0">
          <a:gsLst>
            <a:gs pos="0">
              <a:srgbClr val="ED7D31">
                <a:hueOff val="0"/>
                <a:satOff val="0"/>
                <a:lumOff val="0"/>
                <a:alphaOff val="0"/>
                <a:satMod val="103000"/>
                <a:lumMod val="102000"/>
                <a:tint val="94000"/>
              </a:srgbClr>
            </a:gs>
            <a:gs pos="50000">
              <a:srgbClr val="ED7D31">
                <a:hueOff val="0"/>
                <a:satOff val="0"/>
                <a:lumOff val="0"/>
                <a:alphaOff val="0"/>
                <a:satMod val="110000"/>
                <a:lumMod val="100000"/>
                <a:shade val="100000"/>
              </a:srgbClr>
            </a:gs>
            <a:gs pos="100000">
              <a:srgbClr val="ED7D31">
                <a:hueOff val="0"/>
                <a:satOff val="0"/>
                <a:lumOff val="0"/>
                <a:alphaOff val="0"/>
                <a:lumMod val="99000"/>
                <a:satMod val="120000"/>
                <a:shade val="78000"/>
              </a:srgbClr>
            </a:gs>
          </a:gsLst>
          <a:lin ang="5400000" scaled="0"/>
        </a:gradFill>
        <a:ln>
          <a:noFill/>
        </a:ln>
        <a:effectLst/>
        <a:scene3d>
          <a:camera prst="orthographicFront"/>
          <a:lightRig rig="threePt" dir="t">
            <a:rot lat="0" lon="0" rev="7500000"/>
          </a:lightRig>
        </a:scene3d>
        <a:sp3d prstMaterial="plastic">
          <a:bevelT w="127000" h="25400" prst="relaxedInset"/>
        </a:sp3d>
      </dgm:spPr>
      <dgm:t>
        <a:bodyPr/>
        <a:lstStyle/>
        <a:p>
          <a:endParaRPr lang="en-US" sz="1200" dirty="0">
            <a:solidFill>
              <a:sysClr val="windowText" lastClr="000000">
                <a:hueOff val="0"/>
                <a:satOff val="0"/>
                <a:lumOff val="0"/>
                <a:alphaOff val="0"/>
              </a:sysClr>
            </a:solidFill>
            <a:latin typeface="Calibri" panose="020F0502020204030204"/>
            <a:ea typeface=""/>
            <a:cs typeface=""/>
          </a:endParaRPr>
        </a:p>
        <a:p>
          <a:r>
            <a:rPr lang="en-US" sz="1400" b="1" dirty="0">
              <a:solidFill>
                <a:sysClr val="windowText" lastClr="000000">
                  <a:hueOff val="0"/>
                  <a:satOff val="0"/>
                  <a:lumOff val="0"/>
                  <a:alphaOff val="0"/>
                </a:sysClr>
              </a:solidFill>
              <a:latin typeface="Calibri" panose="020F0502020204030204"/>
              <a:ea typeface=""/>
              <a:cs typeface=""/>
            </a:rPr>
            <a:t>App </a:t>
          </a:r>
          <a:br>
            <a:rPr lang="en-US" sz="1400" b="1" dirty="0">
              <a:solidFill>
                <a:sysClr val="windowText" lastClr="000000">
                  <a:hueOff val="0"/>
                  <a:satOff val="0"/>
                  <a:lumOff val="0"/>
                  <a:alphaOff val="0"/>
                </a:sysClr>
              </a:solidFill>
              <a:latin typeface="Calibri" panose="020F0502020204030204"/>
              <a:ea typeface=""/>
              <a:cs typeface=""/>
            </a:rPr>
          </a:br>
          <a:r>
            <a:rPr lang="en-US" sz="1400" b="1" dirty="0">
              <a:solidFill>
                <a:sysClr val="windowText" lastClr="000000">
                  <a:hueOff val="0"/>
                  <a:satOff val="0"/>
                  <a:lumOff val="0"/>
                  <a:alphaOff val="0"/>
                </a:sysClr>
              </a:solidFill>
              <a:latin typeface="Calibri" panose="020F0502020204030204"/>
              <a:ea typeface=""/>
              <a:cs typeface=""/>
            </a:rPr>
            <a:t>Encryption</a:t>
          </a:r>
          <a:br>
            <a:rPr lang="en-US" sz="1400" dirty="0">
              <a:solidFill>
                <a:sysClr val="windowText" lastClr="000000">
                  <a:hueOff val="0"/>
                  <a:satOff val="0"/>
                  <a:lumOff val="0"/>
                  <a:alphaOff val="0"/>
                </a:sysClr>
              </a:solidFill>
              <a:latin typeface="Calibri" panose="020F0502020204030204"/>
              <a:ea typeface=""/>
              <a:cs typeface=""/>
            </a:rPr>
          </a:br>
          <a:r>
            <a:rPr lang="en-US" sz="1000" i="1" dirty="0">
              <a:solidFill>
                <a:sysClr val="windowText" lastClr="000000">
                  <a:hueOff val="0"/>
                  <a:satOff val="0"/>
                  <a:lumOff val="0"/>
                  <a:alphaOff val="0"/>
                </a:sysClr>
              </a:solidFill>
              <a:latin typeface="Calibri" panose="020F0502020204030204"/>
              <a:ea typeface=""/>
              <a:cs typeface=""/>
            </a:rPr>
            <a:t>hyper-sensitive data</a:t>
          </a:r>
          <a:endParaRPr lang="en-US" sz="1000" dirty="0">
            <a:solidFill>
              <a:sysClr val="windowText" lastClr="000000">
                <a:hueOff val="0"/>
                <a:satOff val="0"/>
                <a:lumOff val="0"/>
                <a:alphaOff val="0"/>
              </a:sysClr>
            </a:solidFill>
            <a:latin typeface="Calibri" panose="020F0502020204030204"/>
            <a:ea typeface=""/>
            <a:cs typeface=""/>
          </a:endParaRPr>
        </a:p>
      </dgm:t>
    </dgm:pt>
    <dgm:pt modelId="{CCB748CE-ABA9-AD46-91BF-E7DC44240BFC}" type="parTrans" cxnId="{6A9A83D3-2F13-3D42-96F9-1FA46CB5D29F}">
      <dgm:prSet/>
      <dgm:spPr/>
      <dgm:t>
        <a:bodyPr/>
        <a:lstStyle/>
        <a:p>
          <a:endParaRPr lang="en-US" sz="3200"/>
        </a:p>
      </dgm:t>
    </dgm:pt>
    <dgm:pt modelId="{9B03C0CA-B626-1640-8C0D-446EB5B2F2FA}" type="sibTrans" cxnId="{6A9A83D3-2F13-3D42-96F9-1FA46CB5D29F}">
      <dgm:prSet/>
      <dgm:spPr/>
      <dgm:t>
        <a:bodyPr/>
        <a:lstStyle/>
        <a:p>
          <a:endParaRPr lang="en-US" sz="3200"/>
        </a:p>
      </dgm:t>
    </dgm:pt>
    <dgm:pt modelId="{BFBDEBBD-253F-7241-BFF2-D3CEDB9FFB36}">
      <dgm:prSet phldrT="[Text]" custT="1"/>
      <dgm:spPr>
        <a:xfrm>
          <a:off x="4562994" y="2165662"/>
          <a:ext cx="9125988" cy="2165662"/>
        </a:xfrm>
        <a:gradFill rotWithShape="0">
          <a:gsLst>
            <a:gs pos="0">
              <a:srgbClr val="ED7D31">
                <a:hueOff val="-485121"/>
                <a:satOff val="-27976"/>
                <a:lumOff val="2876"/>
                <a:alphaOff val="0"/>
                <a:satMod val="103000"/>
                <a:lumMod val="102000"/>
                <a:tint val="94000"/>
              </a:srgbClr>
            </a:gs>
            <a:gs pos="50000">
              <a:srgbClr val="ED7D31">
                <a:hueOff val="-485121"/>
                <a:satOff val="-27976"/>
                <a:lumOff val="2876"/>
                <a:alphaOff val="0"/>
                <a:satMod val="110000"/>
                <a:lumMod val="100000"/>
                <a:shade val="100000"/>
              </a:srgbClr>
            </a:gs>
            <a:gs pos="100000">
              <a:srgbClr val="ED7D31">
                <a:hueOff val="-485121"/>
                <a:satOff val="-27976"/>
                <a:lumOff val="2876"/>
                <a:alphaOff val="0"/>
                <a:lumMod val="99000"/>
                <a:satMod val="120000"/>
                <a:shade val="78000"/>
              </a:srgbClr>
            </a:gs>
          </a:gsLst>
          <a:lin ang="5400000" scaled="0"/>
        </a:gradFill>
        <a:ln>
          <a:noFill/>
        </a:ln>
        <a:effectLst/>
        <a:scene3d>
          <a:camera prst="orthographicFront"/>
          <a:lightRig rig="threePt" dir="t">
            <a:rot lat="0" lon="0" rev="7500000"/>
          </a:lightRig>
        </a:scene3d>
        <a:sp3d prstMaterial="plastic">
          <a:bevelT w="127000" h="25400" prst="relaxedInset"/>
        </a:sp3d>
      </dgm:spPr>
      <dgm:t>
        <a:bodyPr/>
        <a:lstStyle/>
        <a:p>
          <a:r>
            <a:rPr lang="en-US" sz="1400" b="1" dirty="0">
              <a:solidFill>
                <a:sysClr val="windowText" lastClr="000000">
                  <a:hueOff val="0"/>
                  <a:satOff val="0"/>
                  <a:lumOff val="0"/>
                  <a:alphaOff val="0"/>
                </a:sysClr>
              </a:solidFill>
              <a:latin typeface="Calibri" panose="020F0502020204030204"/>
              <a:ea typeface=""/>
              <a:cs typeface=""/>
            </a:rPr>
            <a:t>Database Encryption</a:t>
          </a:r>
          <a:br>
            <a:rPr lang="en-US" sz="1000" dirty="0">
              <a:solidFill>
                <a:sysClr val="windowText" lastClr="000000">
                  <a:hueOff val="0"/>
                  <a:satOff val="0"/>
                  <a:lumOff val="0"/>
                  <a:alphaOff val="0"/>
                </a:sysClr>
              </a:solidFill>
              <a:latin typeface="Calibri" panose="020F0502020204030204"/>
              <a:ea typeface=""/>
              <a:cs typeface=""/>
            </a:rPr>
          </a:br>
          <a:r>
            <a:rPr lang="en-US" sz="1000" i="1" dirty="0">
              <a:solidFill>
                <a:sysClr val="windowText" lastClr="000000">
                  <a:hueOff val="0"/>
                  <a:satOff val="0"/>
                  <a:lumOff val="0"/>
                  <a:alphaOff val="0"/>
                </a:sysClr>
              </a:solidFill>
              <a:latin typeface="Calibri" panose="020F0502020204030204"/>
              <a:ea typeface=""/>
              <a:cs typeface=""/>
            </a:rPr>
            <a:t>Provide protection for very sensitive in-use (DB</a:t>
          </a:r>
          <a:r>
            <a:rPr lang="en-US" sz="1000" i="1" baseline="0" dirty="0">
              <a:solidFill>
                <a:sysClr val="windowText" lastClr="000000">
                  <a:hueOff val="0"/>
                  <a:satOff val="0"/>
                  <a:lumOff val="0"/>
                  <a:alphaOff val="0"/>
                </a:sysClr>
              </a:solidFill>
              <a:latin typeface="Calibri" panose="020F0502020204030204"/>
              <a:ea typeface=""/>
              <a:cs typeface=""/>
            </a:rPr>
            <a:t> </a:t>
          </a:r>
          <a:r>
            <a:rPr lang="en-US" sz="1000" i="1" dirty="0">
              <a:solidFill>
                <a:sysClr val="windowText" lastClr="000000">
                  <a:hueOff val="0"/>
                  <a:satOff val="0"/>
                  <a:lumOff val="0"/>
                  <a:alphaOff val="0"/>
                </a:sysClr>
              </a:solidFill>
              <a:latin typeface="Calibri" panose="020F0502020204030204"/>
              <a:ea typeface=""/>
              <a:cs typeface=""/>
            </a:rPr>
            <a:t>level), in-flight &amp; at-rest data</a:t>
          </a:r>
        </a:p>
      </dgm:t>
    </dgm:pt>
    <dgm:pt modelId="{B9A73D46-8DA9-F64D-A750-C77655C309C5}" type="parTrans" cxnId="{5A87FDBF-6928-9840-B264-B9912B207BDF}">
      <dgm:prSet/>
      <dgm:spPr/>
      <dgm:t>
        <a:bodyPr/>
        <a:lstStyle/>
        <a:p>
          <a:endParaRPr lang="en-US" sz="3200"/>
        </a:p>
      </dgm:t>
    </dgm:pt>
    <dgm:pt modelId="{4C3678E5-E048-2240-9EEF-5809A627B34C}" type="sibTrans" cxnId="{5A87FDBF-6928-9840-B264-B9912B207BDF}">
      <dgm:prSet/>
      <dgm:spPr/>
      <dgm:t>
        <a:bodyPr/>
        <a:lstStyle/>
        <a:p>
          <a:endParaRPr lang="en-US" sz="3200"/>
        </a:p>
      </dgm:t>
    </dgm:pt>
    <dgm:pt modelId="{B810301E-82A0-3E4B-A919-8B7E0684F2AF}">
      <dgm:prSet phldrT="[Text]" custT="1"/>
      <dgm:spPr>
        <a:xfrm>
          <a:off x="0" y="6496986"/>
          <a:ext cx="18251976" cy="2165662"/>
        </a:xfrm>
        <a:gradFill rotWithShape="0">
          <a:gsLst>
            <a:gs pos="0">
              <a:srgbClr val="ED7D31">
                <a:hueOff val="-1455363"/>
                <a:satOff val="-83928"/>
                <a:lumOff val="8628"/>
                <a:alphaOff val="0"/>
                <a:satMod val="103000"/>
                <a:lumMod val="102000"/>
                <a:tint val="94000"/>
              </a:srgbClr>
            </a:gs>
            <a:gs pos="50000">
              <a:srgbClr val="ED7D31">
                <a:hueOff val="-1455363"/>
                <a:satOff val="-83928"/>
                <a:lumOff val="8628"/>
                <a:alphaOff val="0"/>
                <a:satMod val="110000"/>
                <a:lumMod val="100000"/>
                <a:shade val="100000"/>
              </a:srgbClr>
            </a:gs>
            <a:gs pos="100000">
              <a:srgbClr val="ED7D31">
                <a:hueOff val="-1455363"/>
                <a:satOff val="-83928"/>
                <a:lumOff val="8628"/>
                <a:alphaOff val="0"/>
                <a:lumMod val="99000"/>
                <a:satMod val="120000"/>
                <a:shade val="78000"/>
              </a:srgbClr>
            </a:gs>
          </a:gsLst>
          <a:lin ang="5400000" scaled="0"/>
        </a:gradFill>
        <a:ln>
          <a:noFill/>
        </a:ln>
        <a:effectLst/>
        <a:scene3d>
          <a:camera prst="orthographicFront"/>
          <a:lightRig rig="threePt" dir="t">
            <a:rot lat="0" lon="0" rev="7500000"/>
          </a:lightRig>
        </a:scene3d>
        <a:sp3d prstMaterial="plastic">
          <a:bevelT w="127000" h="25400" prst="relaxedInset"/>
        </a:sp3d>
      </dgm:spPr>
      <dgm:t>
        <a:bodyPr/>
        <a:lstStyle/>
        <a:p>
          <a:r>
            <a:rPr lang="en-US" sz="1400" b="1" dirty="0">
              <a:solidFill>
                <a:sysClr val="windowText" lastClr="000000">
                  <a:hueOff val="0"/>
                  <a:satOff val="0"/>
                  <a:lumOff val="0"/>
                  <a:alphaOff val="0"/>
                </a:sysClr>
              </a:solidFill>
              <a:latin typeface="Calibri" panose="020F0502020204030204"/>
              <a:ea typeface=""/>
              <a:cs typeface=""/>
            </a:rPr>
            <a:t>Full Disk &amp; Tape</a:t>
          </a:r>
          <a:br>
            <a:rPr lang="en-US" sz="1000" dirty="0">
              <a:solidFill>
                <a:sysClr val="windowText" lastClr="000000">
                  <a:hueOff val="0"/>
                  <a:satOff val="0"/>
                  <a:lumOff val="0"/>
                  <a:alphaOff val="0"/>
                </a:sysClr>
              </a:solidFill>
              <a:latin typeface="Calibri" panose="020F0502020204030204"/>
              <a:ea typeface=""/>
              <a:cs typeface=""/>
            </a:rPr>
          </a:br>
          <a:r>
            <a:rPr lang="en-US" sz="1000" i="1" dirty="0">
              <a:solidFill>
                <a:sysClr val="windowText" lastClr="000000">
                  <a:hueOff val="0"/>
                  <a:satOff val="0"/>
                  <a:lumOff val="0"/>
                  <a:alphaOff val="0"/>
                </a:sysClr>
              </a:solidFill>
              <a:latin typeface="Calibri" panose="020F0502020204030204"/>
              <a:ea typeface=""/>
              <a:cs typeface=""/>
            </a:rPr>
            <a:t>Provide 100% coverage for in-flight &amp; at-rest data with </a:t>
          </a:r>
          <a:r>
            <a:rPr lang="en-US" sz="1000" b="1" i="1" dirty="0">
              <a:solidFill>
                <a:sysClr val="windowText" lastClr="000000">
                  <a:hueOff val="0"/>
                  <a:satOff val="0"/>
                  <a:lumOff val="0"/>
                  <a:alphaOff val="0"/>
                </a:sysClr>
              </a:solidFill>
              <a:latin typeface="Calibri" panose="020F0502020204030204"/>
              <a:ea typeface=""/>
              <a:cs typeface=""/>
            </a:rPr>
            <a:t>zero</a:t>
          </a:r>
          <a:r>
            <a:rPr lang="en-US" sz="1000" i="1" dirty="0">
              <a:solidFill>
                <a:sysClr val="windowText" lastClr="000000">
                  <a:hueOff val="0"/>
                  <a:satOff val="0"/>
                  <a:lumOff val="0"/>
                  <a:alphaOff val="0"/>
                </a:sysClr>
              </a:solidFill>
              <a:latin typeface="Calibri" panose="020F0502020204030204"/>
              <a:ea typeface=""/>
              <a:cs typeface=""/>
            </a:rPr>
            <a:t> host CPU cost </a:t>
          </a:r>
          <a:r>
            <a:rPr lang="en-US" sz="1000" dirty="0">
              <a:solidFill>
                <a:sysClr val="windowText" lastClr="000000">
                  <a:hueOff val="0"/>
                  <a:satOff val="0"/>
                  <a:lumOff val="0"/>
                  <a:alphaOff val="0"/>
                </a:sysClr>
              </a:solidFill>
              <a:latin typeface="Calibri" panose="020F0502020204030204"/>
              <a:ea typeface=""/>
              <a:cs typeface=""/>
            </a:rPr>
            <a:t> </a:t>
          </a:r>
        </a:p>
      </dgm:t>
    </dgm:pt>
    <dgm:pt modelId="{FE10C79F-CFE3-2840-A971-6EBB5D1A74D4}" type="parTrans" cxnId="{7BC3FFDF-F442-184C-9D6F-61BEE8AE18F1}">
      <dgm:prSet/>
      <dgm:spPr/>
      <dgm:t>
        <a:bodyPr/>
        <a:lstStyle/>
        <a:p>
          <a:endParaRPr lang="en-US" sz="3200"/>
        </a:p>
      </dgm:t>
    </dgm:pt>
    <dgm:pt modelId="{0F25913B-C954-D348-9F97-7E11ECDCA14C}" type="sibTrans" cxnId="{7BC3FFDF-F442-184C-9D6F-61BEE8AE18F1}">
      <dgm:prSet/>
      <dgm:spPr/>
      <dgm:t>
        <a:bodyPr/>
        <a:lstStyle/>
        <a:p>
          <a:endParaRPr lang="en-US" sz="3200"/>
        </a:p>
      </dgm:t>
    </dgm:pt>
    <dgm:pt modelId="{7E993FED-0B47-7541-80B2-B40282FC556B}">
      <dgm:prSet custT="1"/>
      <dgm:spPr>
        <a:xfrm>
          <a:off x="2281497" y="4331324"/>
          <a:ext cx="13688982" cy="2165662"/>
        </a:xfrm>
        <a:gradFill rotWithShape="0">
          <a:gsLst>
            <a:gs pos="0">
              <a:srgbClr val="ED7D31">
                <a:hueOff val="-970242"/>
                <a:satOff val="-55952"/>
                <a:lumOff val="5752"/>
                <a:alphaOff val="0"/>
                <a:satMod val="103000"/>
                <a:lumMod val="102000"/>
                <a:tint val="94000"/>
              </a:srgbClr>
            </a:gs>
            <a:gs pos="50000">
              <a:srgbClr val="ED7D31">
                <a:hueOff val="-970242"/>
                <a:satOff val="-55952"/>
                <a:lumOff val="5752"/>
                <a:alphaOff val="0"/>
                <a:satMod val="110000"/>
                <a:lumMod val="100000"/>
                <a:shade val="100000"/>
              </a:srgbClr>
            </a:gs>
            <a:gs pos="100000">
              <a:srgbClr val="ED7D31">
                <a:hueOff val="-970242"/>
                <a:satOff val="-55952"/>
                <a:lumOff val="5752"/>
                <a:alphaOff val="0"/>
                <a:lumMod val="99000"/>
                <a:satMod val="120000"/>
                <a:shade val="78000"/>
              </a:srgbClr>
            </a:gs>
          </a:gsLst>
          <a:lin ang="5400000" scaled="0"/>
        </a:gradFill>
        <a:ln>
          <a:noFill/>
        </a:ln>
        <a:effectLst/>
        <a:scene3d>
          <a:camera prst="orthographicFront"/>
          <a:lightRig rig="threePt" dir="t">
            <a:rot lat="0" lon="0" rev="7500000"/>
          </a:lightRig>
        </a:scene3d>
        <a:sp3d prstMaterial="plastic">
          <a:bevelT w="127000" h="25400" prst="relaxedInset"/>
        </a:sp3d>
      </dgm:spPr>
      <dgm:t>
        <a:bodyPr/>
        <a:lstStyle/>
        <a:p>
          <a:r>
            <a:rPr lang="en-US" sz="1400" b="1" dirty="0">
              <a:solidFill>
                <a:sysClr val="windowText" lastClr="000000">
                  <a:hueOff val="0"/>
                  <a:satOff val="0"/>
                  <a:lumOff val="0"/>
                  <a:alphaOff val="0"/>
                </a:sysClr>
              </a:solidFill>
              <a:latin typeface="Calibri" panose="020F0502020204030204"/>
              <a:ea typeface=""/>
              <a:cs typeface=""/>
            </a:rPr>
            <a:t>File or Data Set Level Encryption</a:t>
          </a:r>
          <a:br>
            <a:rPr lang="en-US" sz="1000" dirty="0">
              <a:solidFill>
                <a:sysClr val="windowText" lastClr="000000">
                  <a:hueOff val="0"/>
                  <a:satOff val="0"/>
                  <a:lumOff val="0"/>
                  <a:alphaOff val="0"/>
                </a:sysClr>
              </a:solidFill>
              <a:latin typeface="Calibri" panose="020F0502020204030204"/>
              <a:ea typeface=""/>
              <a:cs typeface=""/>
            </a:rPr>
          </a:br>
          <a:r>
            <a:rPr lang="en-US" sz="1000" i="1" dirty="0">
              <a:solidFill>
                <a:sysClr val="windowText" lastClr="000000">
                  <a:hueOff val="0"/>
                  <a:satOff val="0"/>
                  <a:lumOff val="0"/>
                  <a:alphaOff val="0"/>
                </a:sysClr>
              </a:solidFill>
              <a:latin typeface="Calibri" panose="020F0502020204030204"/>
              <a:ea typeface=""/>
              <a:cs typeface=""/>
            </a:rPr>
            <a:t>Provide </a:t>
          </a:r>
          <a:r>
            <a:rPr lang="en-US" sz="1000" b="1" i="1" dirty="0">
              <a:solidFill>
                <a:sysClr val="windowText" lastClr="000000">
                  <a:hueOff val="0"/>
                  <a:satOff val="0"/>
                  <a:lumOff val="0"/>
                  <a:alphaOff val="0"/>
                </a:sysClr>
              </a:solidFill>
              <a:latin typeface="Calibri" panose="020F0502020204030204"/>
              <a:ea typeface=""/>
              <a:cs typeface=""/>
            </a:rPr>
            <a:t>broad</a:t>
          </a:r>
          <a:r>
            <a:rPr lang="en-US" sz="1000" i="1" dirty="0">
              <a:solidFill>
                <a:sysClr val="windowText" lastClr="000000">
                  <a:hueOff val="0"/>
                  <a:satOff val="0"/>
                  <a:lumOff val="0"/>
                  <a:alphaOff val="0"/>
                </a:sysClr>
              </a:solidFill>
              <a:latin typeface="Calibri" panose="020F0502020204030204"/>
              <a:ea typeface=""/>
              <a:cs typeface=""/>
            </a:rPr>
            <a:t> coverage for sensitive data using encryption tied to access control </a:t>
          </a:r>
          <a:r>
            <a:rPr lang="en-US" sz="1000" i="1" baseline="0" dirty="0">
              <a:solidFill>
                <a:sysClr val="windowText" lastClr="000000">
                  <a:hueOff val="0"/>
                  <a:satOff val="0"/>
                  <a:lumOff val="0"/>
                  <a:alphaOff val="0"/>
                </a:sysClr>
              </a:solidFill>
              <a:latin typeface="Calibri" panose="020F0502020204030204"/>
              <a:ea typeface=""/>
              <a:cs typeface=""/>
            </a:rPr>
            <a:t>for </a:t>
          </a:r>
          <a:r>
            <a:rPr lang="en-US" sz="1000" i="1" dirty="0">
              <a:solidFill>
                <a:sysClr val="windowText" lastClr="000000">
                  <a:hueOff val="0"/>
                  <a:satOff val="0"/>
                  <a:lumOff val="0"/>
                  <a:alphaOff val="0"/>
                </a:sysClr>
              </a:solidFill>
              <a:latin typeface="Calibri" panose="020F0502020204030204"/>
              <a:ea typeface=""/>
              <a:cs typeface=""/>
            </a:rPr>
            <a:t>in-flight &amp; at-rest data protection</a:t>
          </a:r>
          <a:endParaRPr lang="en-US" sz="1000" dirty="0">
            <a:solidFill>
              <a:sysClr val="windowText" lastClr="000000">
                <a:hueOff val="0"/>
                <a:satOff val="0"/>
                <a:lumOff val="0"/>
                <a:alphaOff val="0"/>
              </a:sysClr>
            </a:solidFill>
            <a:latin typeface="Calibri" panose="020F0502020204030204"/>
            <a:ea typeface=""/>
            <a:cs typeface=""/>
          </a:endParaRPr>
        </a:p>
      </dgm:t>
    </dgm:pt>
    <dgm:pt modelId="{212020FE-C8DF-8F4F-97E9-46676E26619E}" type="parTrans" cxnId="{E4160893-EBB8-1F41-BCB6-7F2D23F8FC83}">
      <dgm:prSet/>
      <dgm:spPr/>
      <dgm:t>
        <a:bodyPr/>
        <a:lstStyle/>
        <a:p>
          <a:endParaRPr lang="en-US" sz="3200"/>
        </a:p>
      </dgm:t>
    </dgm:pt>
    <dgm:pt modelId="{57F05149-FA0E-B948-BCA7-483536A65612}" type="sibTrans" cxnId="{E4160893-EBB8-1F41-BCB6-7F2D23F8FC83}">
      <dgm:prSet/>
      <dgm:spPr/>
      <dgm:t>
        <a:bodyPr/>
        <a:lstStyle/>
        <a:p>
          <a:endParaRPr lang="en-US" sz="3200"/>
        </a:p>
      </dgm:t>
    </dgm:pt>
    <dgm:pt modelId="{11E3D9E5-3BD6-794D-89BE-1ADAECDC661E}" type="pres">
      <dgm:prSet presAssocID="{7766522C-B325-1E41-853B-DEE38F30789E}" presName="Name0" presStyleCnt="0">
        <dgm:presLayoutVars>
          <dgm:dir/>
          <dgm:animLvl val="lvl"/>
          <dgm:resizeHandles val="exact"/>
        </dgm:presLayoutVars>
      </dgm:prSet>
      <dgm:spPr/>
    </dgm:pt>
    <dgm:pt modelId="{3BA2FE73-E06C-AC4E-8A5B-B66CDE182139}" type="pres">
      <dgm:prSet presAssocID="{C6899C84-58A4-F544-8C07-0D76E6484B8A}" presName="Name8" presStyleCnt="0"/>
      <dgm:spPr/>
    </dgm:pt>
    <dgm:pt modelId="{65099C57-306C-5143-BCC4-6A44BEEDD8F5}" type="pres">
      <dgm:prSet presAssocID="{C6899C84-58A4-F544-8C07-0D76E6484B8A}" presName="level" presStyleLbl="node1" presStyleIdx="0" presStyleCnt="4">
        <dgm:presLayoutVars>
          <dgm:chMax val="1"/>
          <dgm:bulletEnabled val="1"/>
        </dgm:presLayoutVars>
      </dgm:prSet>
      <dgm:spPr>
        <a:prstGeom prst="trapezoid">
          <a:avLst>
            <a:gd name="adj" fmla="val 105349"/>
          </a:avLst>
        </a:prstGeom>
      </dgm:spPr>
    </dgm:pt>
    <dgm:pt modelId="{257C8BAE-6371-2848-B190-8EC88D8D378F}" type="pres">
      <dgm:prSet presAssocID="{C6899C84-58A4-F544-8C07-0D76E6484B8A}" presName="levelTx" presStyleLbl="revTx" presStyleIdx="0" presStyleCnt="0">
        <dgm:presLayoutVars>
          <dgm:chMax val="1"/>
          <dgm:bulletEnabled val="1"/>
        </dgm:presLayoutVars>
      </dgm:prSet>
      <dgm:spPr/>
    </dgm:pt>
    <dgm:pt modelId="{F67527DA-6C1D-594D-BB61-43C052EDA18A}" type="pres">
      <dgm:prSet presAssocID="{BFBDEBBD-253F-7241-BFF2-D3CEDB9FFB36}" presName="Name8" presStyleCnt="0"/>
      <dgm:spPr/>
    </dgm:pt>
    <dgm:pt modelId="{453C865C-795B-4F48-A50B-885F77EBA69F}" type="pres">
      <dgm:prSet presAssocID="{BFBDEBBD-253F-7241-BFF2-D3CEDB9FFB36}" presName="level" presStyleLbl="node1" presStyleIdx="1" presStyleCnt="4">
        <dgm:presLayoutVars>
          <dgm:chMax val="1"/>
          <dgm:bulletEnabled val="1"/>
        </dgm:presLayoutVars>
      </dgm:prSet>
      <dgm:spPr>
        <a:prstGeom prst="trapezoid">
          <a:avLst>
            <a:gd name="adj" fmla="val 105349"/>
          </a:avLst>
        </a:prstGeom>
      </dgm:spPr>
    </dgm:pt>
    <dgm:pt modelId="{085A09D8-9DC9-0945-8216-D01A509E90F2}" type="pres">
      <dgm:prSet presAssocID="{BFBDEBBD-253F-7241-BFF2-D3CEDB9FFB36}" presName="levelTx" presStyleLbl="revTx" presStyleIdx="0" presStyleCnt="0">
        <dgm:presLayoutVars>
          <dgm:chMax val="1"/>
          <dgm:bulletEnabled val="1"/>
        </dgm:presLayoutVars>
      </dgm:prSet>
      <dgm:spPr/>
    </dgm:pt>
    <dgm:pt modelId="{4B016A6D-2FA3-C749-A137-61C4DC9B5AD0}" type="pres">
      <dgm:prSet presAssocID="{7E993FED-0B47-7541-80B2-B40282FC556B}" presName="Name8" presStyleCnt="0"/>
      <dgm:spPr/>
    </dgm:pt>
    <dgm:pt modelId="{A442350E-BEE4-E644-9886-8418E9EA192B}" type="pres">
      <dgm:prSet presAssocID="{7E993FED-0B47-7541-80B2-B40282FC556B}" presName="level" presStyleLbl="node1" presStyleIdx="2" presStyleCnt="4">
        <dgm:presLayoutVars>
          <dgm:chMax val="1"/>
          <dgm:bulletEnabled val="1"/>
        </dgm:presLayoutVars>
      </dgm:prSet>
      <dgm:spPr>
        <a:prstGeom prst="trapezoid">
          <a:avLst>
            <a:gd name="adj" fmla="val 105349"/>
          </a:avLst>
        </a:prstGeom>
      </dgm:spPr>
    </dgm:pt>
    <dgm:pt modelId="{4F8BDACA-29BC-3647-BF5D-0897416FC80A}" type="pres">
      <dgm:prSet presAssocID="{7E993FED-0B47-7541-80B2-B40282FC556B}" presName="levelTx" presStyleLbl="revTx" presStyleIdx="0" presStyleCnt="0">
        <dgm:presLayoutVars>
          <dgm:chMax val="1"/>
          <dgm:bulletEnabled val="1"/>
        </dgm:presLayoutVars>
      </dgm:prSet>
      <dgm:spPr/>
    </dgm:pt>
    <dgm:pt modelId="{30708816-CA64-0643-97DE-DBEB19813A27}" type="pres">
      <dgm:prSet presAssocID="{B810301E-82A0-3E4B-A919-8B7E0684F2AF}" presName="Name8" presStyleCnt="0"/>
      <dgm:spPr/>
    </dgm:pt>
    <dgm:pt modelId="{F1AFFF08-2788-114C-8217-7811E3971171}" type="pres">
      <dgm:prSet presAssocID="{B810301E-82A0-3E4B-A919-8B7E0684F2AF}" presName="level" presStyleLbl="node1" presStyleIdx="3" presStyleCnt="4">
        <dgm:presLayoutVars>
          <dgm:chMax val="1"/>
          <dgm:bulletEnabled val="1"/>
        </dgm:presLayoutVars>
      </dgm:prSet>
      <dgm:spPr>
        <a:prstGeom prst="trapezoid">
          <a:avLst>
            <a:gd name="adj" fmla="val 105349"/>
          </a:avLst>
        </a:prstGeom>
      </dgm:spPr>
    </dgm:pt>
    <dgm:pt modelId="{4FA627DF-ABF4-2B42-9E6F-8CE995C6A9BE}" type="pres">
      <dgm:prSet presAssocID="{B810301E-82A0-3E4B-A919-8B7E0684F2AF}" presName="levelTx" presStyleLbl="revTx" presStyleIdx="0" presStyleCnt="0">
        <dgm:presLayoutVars>
          <dgm:chMax val="1"/>
          <dgm:bulletEnabled val="1"/>
        </dgm:presLayoutVars>
      </dgm:prSet>
      <dgm:spPr/>
    </dgm:pt>
  </dgm:ptLst>
  <dgm:cxnLst>
    <dgm:cxn modelId="{7903E304-8745-0D4F-8D67-997677D33EC7}" type="presOf" srcId="{BFBDEBBD-253F-7241-BFF2-D3CEDB9FFB36}" destId="{085A09D8-9DC9-0945-8216-D01A509E90F2}" srcOrd="1" destOrd="0" presId="urn:microsoft.com/office/officeart/2005/8/layout/pyramid1"/>
    <dgm:cxn modelId="{84399B15-B7E8-DF41-9A14-A7760A9F2174}" type="presOf" srcId="{7766522C-B325-1E41-853B-DEE38F30789E}" destId="{11E3D9E5-3BD6-794D-89BE-1ADAECDC661E}" srcOrd="0" destOrd="0" presId="urn:microsoft.com/office/officeart/2005/8/layout/pyramid1"/>
    <dgm:cxn modelId="{FE54851E-1D3E-0844-9027-CC1F23A322A8}" type="presOf" srcId="{7E993FED-0B47-7541-80B2-B40282FC556B}" destId="{4F8BDACA-29BC-3647-BF5D-0897416FC80A}" srcOrd="1" destOrd="0" presId="urn:microsoft.com/office/officeart/2005/8/layout/pyramid1"/>
    <dgm:cxn modelId="{29F8B57E-0711-F84E-8C83-164E1719488C}" type="presOf" srcId="{C6899C84-58A4-F544-8C07-0D76E6484B8A}" destId="{257C8BAE-6371-2848-B190-8EC88D8D378F}" srcOrd="1" destOrd="0" presId="urn:microsoft.com/office/officeart/2005/8/layout/pyramid1"/>
    <dgm:cxn modelId="{A0609C84-7E15-B14E-8A1C-E3CF0DFEBC0C}" type="presOf" srcId="{BFBDEBBD-253F-7241-BFF2-D3CEDB9FFB36}" destId="{453C865C-795B-4F48-A50B-885F77EBA69F}" srcOrd="0" destOrd="0" presId="urn:microsoft.com/office/officeart/2005/8/layout/pyramid1"/>
    <dgm:cxn modelId="{E4160893-EBB8-1F41-BCB6-7F2D23F8FC83}" srcId="{7766522C-B325-1E41-853B-DEE38F30789E}" destId="{7E993FED-0B47-7541-80B2-B40282FC556B}" srcOrd="2" destOrd="0" parTransId="{212020FE-C8DF-8F4F-97E9-46676E26619E}" sibTransId="{57F05149-FA0E-B948-BCA7-483536A65612}"/>
    <dgm:cxn modelId="{57B784B5-B69A-7D46-AAC9-FCBF4DBFAD9B}" type="presOf" srcId="{B810301E-82A0-3E4B-A919-8B7E0684F2AF}" destId="{F1AFFF08-2788-114C-8217-7811E3971171}" srcOrd="0" destOrd="0" presId="urn:microsoft.com/office/officeart/2005/8/layout/pyramid1"/>
    <dgm:cxn modelId="{5A87FDBF-6928-9840-B264-B9912B207BDF}" srcId="{7766522C-B325-1E41-853B-DEE38F30789E}" destId="{BFBDEBBD-253F-7241-BFF2-D3CEDB9FFB36}" srcOrd="1" destOrd="0" parTransId="{B9A73D46-8DA9-F64D-A750-C77655C309C5}" sibTransId="{4C3678E5-E048-2240-9EEF-5809A627B34C}"/>
    <dgm:cxn modelId="{C161C3C6-CEA5-834D-8454-C4EF670E5C4E}" type="presOf" srcId="{B810301E-82A0-3E4B-A919-8B7E0684F2AF}" destId="{4FA627DF-ABF4-2B42-9E6F-8CE995C6A9BE}" srcOrd="1" destOrd="0" presId="urn:microsoft.com/office/officeart/2005/8/layout/pyramid1"/>
    <dgm:cxn modelId="{6A9A83D3-2F13-3D42-96F9-1FA46CB5D29F}" srcId="{7766522C-B325-1E41-853B-DEE38F30789E}" destId="{C6899C84-58A4-F544-8C07-0D76E6484B8A}" srcOrd="0" destOrd="0" parTransId="{CCB748CE-ABA9-AD46-91BF-E7DC44240BFC}" sibTransId="{9B03C0CA-B626-1640-8C0D-446EB5B2F2FA}"/>
    <dgm:cxn modelId="{88F604DD-4BE8-B849-AD9B-64FCD27B708C}" type="presOf" srcId="{7E993FED-0B47-7541-80B2-B40282FC556B}" destId="{A442350E-BEE4-E644-9886-8418E9EA192B}" srcOrd="0" destOrd="0" presId="urn:microsoft.com/office/officeart/2005/8/layout/pyramid1"/>
    <dgm:cxn modelId="{7BC3FFDF-F442-184C-9D6F-61BEE8AE18F1}" srcId="{7766522C-B325-1E41-853B-DEE38F30789E}" destId="{B810301E-82A0-3E4B-A919-8B7E0684F2AF}" srcOrd="3" destOrd="0" parTransId="{FE10C79F-CFE3-2840-A971-6EBB5D1A74D4}" sibTransId="{0F25913B-C954-D348-9F97-7E11ECDCA14C}"/>
    <dgm:cxn modelId="{250F1FFA-BAB1-BD49-9CF0-B50946FB6D98}" type="presOf" srcId="{C6899C84-58A4-F544-8C07-0D76E6484B8A}" destId="{65099C57-306C-5143-BCC4-6A44BEEDD8F5}" srcOrd="0" destOrd="0" presId="urn:microsoft.com/office/officeart/2005/8/layout/pyramid1"/>
    <dgm:cxn modelId="{72DAF693-AC89-5A49-85B6-92BC8DA4112F}" type="presParOf" srcId="{11E3D9E5-3BD6-794D-89BE-1ADAECDC661E}" destId="{3BA2FE73-E06C-AC4E-8A5B-B66CDE182139}" srcOrd="0" destOrd="0" presId="urn:microsoft.com/office/officeart/2005/8/layout/pyramid1"/>
    <dgm:cxn modelId="{C38F19E1-791F-7F41-A786-BAB246392709}" type="presParOf" srcId="{3BA2FE73-E06C-AC4E-8A5B-B66CDE182139}" destId="{65099C57-306C-5143-BCC4-6A44BEEDD8F5}" srcOrd="0" destOrd="0" presId="urn:microsoft.com/office/officeart/2005/8/layout/pyramid1"/>
    <dgm:cxn modelId="{52797D9D-ED1E-CF45-9325-BC0FF8B75B34}" type="presParOf" srcId="{3BA2FE73-E06C-AC4E-8A5B-B66CDE182139}" destId="{257C8BAE-6371-2848-B190-8EC88D8D378F}" srcOrd="1" destOrd="0" presId="urn:microsoft.com/office/officeart/2005/8/layout/pyramid1"/>
    <dgm:cxn modelId="{6F112610-2283-2A42-9E56-DB668383A0A5}" type="presParOf" srcId="{11E3D9E5-3BD6-794D-89BE-1ADAECDC661E}" destId="{F67527DA-6C1D-594D-BB61-43C052EDA18A}" srcOrd="1" destOrd="0" presId="urn:microsoft.com/office/officeart/2005/8/layout/pyramid1"/>
    <dgm:cxn modelId="{AD7DFC39-A259-9240-A431-D1680F743E08}" type="presParOf" srcId="{F67527DA-6C1D-594D-BB61-43C052EDA18A}" destId="{453C865C-795B-4F48-A50B-885F77EBA69F}" srcOrd="0" destOrd="0" presId="urn:microsoft.com/office/officeart/2005/8/layout/pyramid1"/>
    <dgm:cxn modelId="{B7BAC185-27BC-904F-BFAE-1D91BF33A61A}" type="presParOf" srcId="{F67527DA-6C1D-594D-BB61-43C052EDA18A}" destId="{085A09D8-9DC9-0945-8216-D01A509E90F2}" srcOrd="1" destOrd="0" presId="urn:microsoft.com/office/officeart/2005/8/layout/pyramid1"/>
    <dgm:cxn modelId="{CAF790D4-ED07-E545-9902-0C16FAC862E3}" type="presParOf" srcId="{11E3D9E5-3BD6-794D-89BE-1ADAECDC661E}" destId="{4B016A6D-2FA3-C749-A137-61C4DC9B5AD0}" srcOrd="2" destOrd="0" presId="urn:microsoft.com/office/officeart/2005/8/layout/pyramid1"/>
    <dgm:cxn modelId="{CF0FF153-EAD9-9E4B-B9F7-8084B733FCEC}" type="presParOf" srcId="{4B016A6D-2FA3-C749-A137-61C4DC9B5AD0}" destId="{A442350E-BEE4-E644-9886-8418E9EA192B}" srcOrd="0" destOrd="0" presId="urn:microsoft.com/office/officeart/2005/8/layout/pyramid1"/>
    <dgm:cxn modelId="{D24E970C-7715-4C4B-83A3-2DEF389E35FD}" type="presParOf" srcId="{4B016A6D-2FA3-C749-A137-61C4DC9B5AD0}" destId="{4F8BDACA-29BC-3647-BF5D-0897416FC80A}" srcOrd="1" destOrd="0" presId="urn:microsoft.com/office/officeart/2005/8/layout/pyramid1"/>
    <dgm:cxn modelId="{833551F4-C003-E040-9A9A-3660EB02D015}" type="presParOf" srcId="{11E3D9E5-3BD6-794D-89BE-1ADAECDC661E}" destId="{30708816-CA64-0643-97DE-DBEB19813A27}" srcOrd="3" destOrd="0" presId="urn:microsoft.com/office/officeart/2005/8/layout/pyramid1"/>
    <dgm:cxn modelId="{13D27B8D-2EA4-6142-B84B-229692CF2C37}" type="presParOf" srcId="{30708816-CA64-0643-97DE-DBEB19813A27}" destId="{F1AFFF08-2788-114C-8217-7811E3971171}" srcOrd="0" destOrd="0" presId="urn:microsoft.com/office/officeart/2005/8/layout/pyramid1"/>
    <dgm:cxn modelId="{E820B2A2-5BD1-3D40-9511-508280D2EE0B}" type="presParOf" srcId="{30708816-CA64-0643-97DE-DBEB19813A27}" destId="{4FA627DF-ABF4-2B42-9E6F-8CE995C6A9BE}"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372E544-E1A3-9A43-ABD9-A5770A5A4FAD}" type="doc">
      <dgm:prSet loTypeId="urn:microsoft.com/office/officeart/2008/layout/NameandTitleOrganizationalChart" loCatId="" qsTypeId="urn:microsoft.com/office/officeart/2005/8/quickstyle/simple3" qsCatId="simple" csTypeId="urn:microsoft.com/office/officeart/2005/8/colors/accent1_5" csCatId="accent1" phldr="1"/>
      <dgm:spPr/>
      <dgm:t>
        <a:bodyPr/>
        <a:lstStyle/>
        <a:p>
          <a:endParaRPr lang="en-US"/>
        </a:p>
      </dgm:t>
    </dgm:pt>
    <dgm:pt modelId="{9AB2A903-D05E-814D-98F0-EBFD34A4CDB7}">
      <dgm:prSet phldrT="[Text]" custT="1"/>
      <dgm:spPr/>
      <dgm:t>
        <a:bodyPr/>
        <a:lstStyle/>
        <a:p>
          <a:r>
            <a:rPr lang="en-US" sz="1800" dirty="0"/>
            <a:t>PROD</a:t>
          </a:r>
        </a:p>
      </dgm:t>
    </dgm:pt>
    <dgm:pt modelId="{65D12F7C-88DC-A540-A16C-59C83DAFFCEE}" type="parTrans" cxnId="{DC0CECC6-8347-F64A-90E6-F34D114685F8}">
      <dgm:prSet/>
      <dgm:spPr/>
      <dgm:t>
        <a:bodyPr/>
        <a:lstStyle/>
        <a:p>
          <a:endParaRPr lang="en-US" sz="1050"/>
        </a:p>
      </dgm:t>
    </dgm:pt>
    <dgm:pt modelId="{0BA5D33C-799A-8541-B0F8-8459349F4A99}" type="sibTrans" cxnId="{DC0CECC6-8347-F64A-90E6-F34D114685F8}">
      <dgm:prSet custT="1"/>
      <dgm:spPr/>
      <dgm:t>
        <a:bodyPr/>
        <a:lstStyle/>
        <a:p>
          <a:pPr algn="ctr"/>
          <a:r>
            <a:rPr lang="en-US" sz="1000" dirty="0">
              <a:solidFill>
                <a:schemeClr val="tx2"/>
              </a:solidFill>
            </a:rPr>
            <a:t>MK</a:t>
          </a:r>
          <a:r>
            <a:rPr lang="en-US" sz="1000" baseline="-25000" dirty="0">
              <a:solidFill>
                <a:schemeClr val="tx2"/>
              </a:solidFill>
            </a:rPr>
            <a:t>PROD</a:t>
          </a:r>
        </a:p>
      </dgm:t>
    </dgm:pt>
    <dgm:pt modelId="{F3149863-3E17-B24E-B30C-357CF4FC9F5E}">
      <dgm:prSet phldrT="[Text]" custT="1"/>
      <dgm:spPr/>
      <dgm:t>
        <a:bodyPr/>
        <a:lstStyle/>
        <a:p>
          <a:r>
            <a:rPr lang="en-US" sz="1800" dirty="0"/>
            <a:t>App1</a:t>
          </a:r>
        </a:p>
      </dgm:t>
    </dgm:pt>
    <dgm:pt modelId="{197D9558-DFC6-2140-9272-B89FC91ECF41}" type="parTrans" cxnId="{B648CF9F-01D2-C44D-863D-BFD657D4BC85}">
      <dgm:prSet/>
      <dgm:spPr/>
      <dgm:t>
        <a:bodyPr/>
        <a:lstStyle/>
        <a:p>
          <a:endParaRPr lang="en-US" sz="1050"/>
        </a:p>
      </dgm:t>
    </dgm:pt>
    <dgm:pt modelId="{6DF8DB71-99FB-9049-8626-C90DE7DA892C}" type="sibTrans" cxnId="{B648CF9F-01D2-C44D-863D-BFD657D4BC85}">
      <dgm:prSet custT="1"/>
      <dgm:spPr>
        <a:noFill/>
        <a:ln>
          <a:noFill/>
        </a:ln>
      </dgm:spPr>
      <dgm:t>
        <a:bodyPr/>
        <a:lstStyle/>
        <a:p>
          <a:endParaRPr lang="en-US" sz="800"/>
        </a:p>
      </dgm:t>
    </dgm:pt>
    <dgm:pt modelId="{8D0359C3-BD46-1244-976D-035DE64C0D6D}">
      <dgm:prSet phldrT="[Text]" custT="1"/>
      <dgm:spPr/>
      <dgm:t>
        <a:bodyPr/>
        <a:lstStyle/>
        <a:p>
          <a:r>
            <a:rPr lang="en-US" sz="1800" dirty="0" err="1"/>
            <a:t>AppN</a:t>
          </a:r>
          <a:endParaRPr lang="en-US" sz="1800" dirty="0"/>
        </a:p>
      </dgm:t>
    </dgm:pt>
    <dgm:pt modelId="{35B1E2E8-D29D-7A45-BC83-13B9ED545FA9}" type="parTrans" cxnId="{BA14EF74-0676-C84A-8C1B-13B93309BE64}">
      <dgm:prSet/>
      <dgm:spPr/>
      <dgm:t>
        <a:bodyPr/>
        <a:lstStyle/>
        <a:p>
          <a:endParaRPr lang="en-US" sz="1050"/>
        </a:p>
      </dgm:t>
    </dgm:pt>
    <dgm:pt modelId="{6F96F7E6-90CF-2742-BA51-D91AA313D712}" type="sibTrans" cxnId="{BA14EF74-0676-C84A-8C1B-13B93309BE64}">
      <dgm:prSet custT="1"/>
      <dgm:spPr>
        <a:noFill/>
        <a:ln>
          <a:noFill/>
        </a:ln>
      </dgm:spPr>
      <dgm:t>
        <a:bodyPr/>
        <a:lstStyle/>
        <a:p>
          <a:endParaRPr lang="en-US" sz="800"/>
        </a:p>
      </dgm:t>
    </dgm:pt>
    <dgm:pt modelId="{686EC503-2F5A-1645-A53C-C7079E2241C2}">
      <dgm:prSet custT="1"/>
      <dgm:spPr/>
      <dgm:t>
        <a:bodyPr/>
        <a:lstStyle/>
        <a:p>
          <a:r>
            <a:rPr lang="en-US" sz="1800" dirty="0"/>
            <a:t>Data1</a:t>
          </a:r>
        </a:p>
      </dgm:t>
    </dgm:pt>
    <dgm:pt modelId="{18ADDEEB-BD72-1340-AB10-526392B7FE6F}" type="parTrans" cxnId="{4363F68E-F653-7D41-BC39-505E7E76E03E}">
      <dgm:prSet/>
      <dgm:spPr/>
      <dgm:t>
        <a:bodyPr/>
        <a:lstStyle/>
        <a:p>
          <a:endParaRPr lang="en-US" sz="1050"/>
        </a:p>
      </dgm:t>
    </dgm:pt>
    <dgm:pt modelId="{D8AC72B0-D2AB-AC45-8D8F-1A56C05FC4F8}" type="sibTrans" cxnId="{4363F68E-F653-7D41-BC39-505E7E76E03E}">
      <dgm:prSet custT="1"/>
      <dgm:spPr/>
      <dgm:t>
        <a:bodyPr/>
        <a:lstStyle/>
        <a:p>
          <a:r>
            <a:rPr lang="en-US" sz="500" b="1" dirty="0">
              <a:solidFill>
                <a:schemeClr val="accent5"/>
              </a:solidFill>
            </a:rPr>
            <a:t>PROD.App1.Data1.VerX</a:t>
          </a:r>
        </a:p>
      </dgm:t>
    </dgm:pt>
    <dgm:pt modelId="{40AF9E5F-5ABB-FA47-96A2-DD9478F9CCFE}">
      <dgm:prSet phldrT="[Text]" custT="1"/>
      <dgm:spPr/>
      <dgm:t>
        <a:bodyPr/>
        <a:lstStyle/>
        <a:p>
          <a:r>
            <a:rPr lang="en-US" sz="1800" dirty="0" err="1"/>
            <a:t>DataN</a:t>
          </a:r>
          <a:endParaRPr lang="en-US" sz="1800" dirty="0"/>
        </a:p>
      </dgm:t>
    </dgm:pt>
    <dgm:pt modelId="{BF017B31-19F0-224F-80A5-595F4BE999E4}" type="parTrans" cxnId="{B0A47262-AAFD-EF41-89B0-F6001AB48A30}">
      <dgm:prSet/>
      <dgm:spPr/>
      <dgm:t>
        <a:bodyPr/>
        <a:lstStyle/>
        <a:p>
          <a:endParaRPr lang="en-US" sz="1050"/>
        </a:p>
      </dgm:t>
    </dgm:pt>
    <dgm:pt modelId="{D48E0BBD-F7E2-5941-9D45-9D9B954567E5}" type="sibTrans" cxnId="{B0A47262-AAFD-EF41-89B0-F6001AB48A30}">
      <dgm:prSet custT="1"/>
      <dgm:spPr/>
      <dgm:t>
        <a:bodyPr/>
        <a:lstStyle/>
        <a:p>
          <a:r>
            <a:rPr lang="en-US" sz="500" b="1" dirty="0" err="1">
              <a:solidFill>
                <a:schemeClr val="accent6"/>
              </a:solidFill>
            </a:rPr>
            <a:t>PROD.AppN.DataN.VerX</a:t>
          </a:r>
          <a:endParaRPr lang="en-US" sz="500" b="1" dirty="0">
            <a:solidFill>
              <a:schemeClr val="accent6"/>
            </a:solidFill>
          </a:endParaRPr>
        </a:p>
      </dgm:t>
    </dgm:pt>
    <dgm:pt modelId="{9AEF202B-B745-A64F-A00E-2A417AB55B6C}">
      <dgm:prSet custT="1"/>
      <dgm:spPr/>
      <dgm:t>
        <a:bodyPr/>
        <a:lstStyle/>
        <a:p>
          <a:r>
            <a:rPr lang="en-US" sz="1800" dirty="0"/>
            <a:t>Data2</a:t>
          </a:r>
        </a:p>
      </dgm:t>
    </dgm:pt>
    <dgm:pt modelId="{9ECA278B-56DF-C24C-99E7-9927B049C6E7}">
      <dgm:prSet phldrT="[Text]" custT="1"/>
      <dgm:spPr/>
      <dgm:t>
        <a:bodyPr/>
        <a:lstStyle/>
        <a:p>
          <a:r>
            <a:rPr lang="en-US" sz="1800" dirty="0"/>
            <a:t>App2</a:t>
          </a:r>
        </a:p>
      </dgm:t>
    </dgm:pt>
    <dgm:pt modelId="{CED64AB1-20E6-314B-95FA-036A58FC27B9}" type="sibTrans" cxnId="{6DE80E8B-5983-3742-A96D-F6B044FCE621}">
      <dgm:prSet custT="1"/>
      <dgm:spPr>
        <a:noFill/>
        <a:ln>
          <a:noFill/>
        </a:ln>
      </dgm:spPr>
      <dgm:t>
        <a:bodyPr/>
        <a:lstStyle/>
        <a:p>
          <a:endParaRPr lang="en-US" sz="800" dirty="0"/>
        </a:p>
      </dgm:t>
    </dgm:pt>
    <dgm:pt modelId="{3CD66A73-1CE5-2A4E-B7CF-86949CD5E0A5}" type="parTrans" cxnId="{6DE80E8B-5983-3742-A96D-F6B044FCE621}">
      <dgm:prSet/>
      <dgm:spPr/>
      <dgm:t>
        <a:bodyPr/>
        <a:lstStyle/>
        <a:p>
          <a:endParaRPr lang="en-US" sz="1050"/>
        </a:p>
      </dgm:t>
    </dgm:pt>
    <dgm:pt modelId="{3C327F28-4C7E-BF42-9B34-91D04FDA3736}" type="sibTrans" cxnId="{3EAFC06D-5B77-4149-917C-1A1AB2C13165}">
      <dgm:prSet custT="1"/>
      <dgm:spPr/>
      <dgm:t>
        <a:bodyPr/>
        <a:lstStyle/>
        <a:p>
          <a:pPr algn="l"/>
          <a:r>
            <a:rPr lang="en-US" sz="500" b="1" dirty="0">
              <a:solidFill>
                <a:schemeClr val="accent4"/>
              </a:solidFill>
            </a:rPr>
            <a:t>PROD.App2.Data2.VerX</a:t>
          </a:r>
        </a:p>
      </dgm:t>
    </dgm:pt>
    <dgm:pt modelId="{BEF5BBCB-0A49-2D4D-86B4-5BC740055660}" type="parTrans" cxnId="{3EAFC06D-5B77-4149-917C-1A1AB2C13165}">
      <dgm:prSet/>
      <dgm:spPr/>
      <dgm:t>
        <a:bodyPr/>
        <a:lstStyle/>
        <a:p>
          <a:endParaRPr lang="en-US" sz="1050"/>
        </a:p>
      </dgm:t>
    </dgm:pt>
    <dgm:pt modelId="{C2726C73-3597-7942-8E72-9FACE08A0F56}" type="pres">
      <dgm:prSet presAssocID="{D372E544-E1A3-9A43-ABD9-A5770A5A4FAD}" presName="hierChild1" presStyleCnt="0">
        <dgm:presLayoutVars>
          <dgm:orgChart val="1"/>
          <dgm:chPref val="1"/>
          <dgm:dir/>
          <dgm:animOne val="branch"/>
          <dgm:animLvl val="lvl"/>
          <dgm:resizeHandles/>
        </dgm:presLayoutVars>
      </dgm:prSet>
      <dgm:spPr/>
    </dgm:pt>
    <dgm:pt modelId="{6B04E8BF-C7CB-FB46-AF64-A5E7357A583B}" type="pres">
      <dgm:prSet presAssocID="{9AB2A903-D05E-814D-98F0-EBFD34A4CDB7}" presName="hierRoot1" presStyleCnt="0">
        <dgm:presLayoutVars>
          <dgm:hierBranch val="init"/>
        </dgm:presLayoutVars>
      </dgm:prSet>
      <dgm:spPr/>
    </dgm:pt>
    <dgm:pt modelId="{958D883A-4EA0-6548-85F4-49AA318EED02}" type="pres">
      <dgm:prSet presAssocID="{9AB2A903-D05E-814D-98F0-EBFD34A4CDB7}" presName="rootComposite1" presStyleCnt="0"/>
      <dgm:spPr/>
    </dgm:pt>
    <dgm:pt modelId="{7BF419CF-821A-E047-8F98-D1502437F1BF}" type="pres">
      <dgm:prSet presAssocID="{9AB2A903-D05E-814D-98F0-EBFD34A4CDB7}" presName="rootText1" presStyleLbl="node0" presStyleIdx="0" presStyleCnt="1">
        <dgm:presLayoutVars>
          <dgm:chMax/>
          <dgm:chPref val="3"/>
        </dgm:presLayoutVars>
      </dgm:prSet>
      <dgm:spPr/>
    </dgm:pt>
    <dgm:pt modelId="{88A3A6CF-ACC5-744E-9D5A-64119720DC2B}" type="pres">
      <dgm:prSet presAssocID="{9AB2A903-D05E-814D-98F0-EBFD34A4CDB7}" presName="titleText1" presStyleLbl="fgAcc0" presStyleIdx="0" presStyleCnt="1">
        <dgm:presLayoutVars>
          <dgm:chMax val="0"/>
          <dgm:chPref val="0"/>
        </dgm:presLayoutVars>
      </dgm:prSet>
      <dgm:spPr/>
    </dgm:pt>
    <dgm:pt modelId="{A7656B83-4BCF-AC45-8948-2CA5F13E5A4A}" type="pres">
      <dgm:prSet presAssocID="{9AB2A903-D05E-814D-98F0-EBFD34A4CDB7}" presName="rootConnector1" presStyleLbl="node1" presStyleIdx="0" presStyleCnt="6"/>
      <dgm:spPr/>
    </dgm:pt>
    <dgm:pt modelId="{2CBB50B4-AC73-2B47-9854-75BFF424D4A5}" type="pres">
      <dgm:prSet presAssocID="{9AB2A903-D05E-814D-98F0-EBFD34A4CDB7}" presName="hierChild2" presStyleCnt="0"/>
      <dgm:spPr/>
    </dgm:pt>
    <dgm:pt modelId="{7F43142F-3873-624C-8A98-4EE2D4780132}" type="pres">
      <dgm:prSet presAssocID="{197D9558-DFC6-2140-9272-B89FC91ECF41}" presName="Name37" presStyleLbl="parChTrans1D2" presStyleIdx="0" presStyleCnt="3"/>
      <dgm:spPr/>
    </dgm:pt>
    <dgm:pt modelId="{5C2DC19B-E4D6-914B-A0D2-781121B09FAF}" type="pres">
      <dgm:prSet presAssocID="{F3149863-3E17-B24E-B30C-357CF4FC9F5E}" presName="hierRoot2" presStyleCnt="0">
        <dgm:presLayoutVars>
          <dgm:hierBranch val="init"/>
        </dgm:presLayoutVars>
      </dgm:prSet>
      <dgm:spPr/>
    </dgm:pt>
    <dgm:pt modelId="{C2A4DA4C-E804-684A-A141-5502665B713A}" type="pres">
      <dgm:prSet presAssocID="{F3149863-3E17-B24E-B30C-357CF4FC9F5E}" presName="rootComposite" presStyleCnt="0"/>
      <dgm:spPr/>
    </dgm:pt>
    <dgm:pt modelId="{9F91F015-629E-FB4B-83CD-3F39B6A9C901}" type="pres">
      <dgm:prSet presAssocID="{F3149863-3E17-B24E-B30C-357CF4FC9F5E}" presName="rootText" presStyleLbl="node1" presStyleIdx="0" presStyleCnt="6">
        <dgm:presLayoutVars>
          <dgm:chMax/>
          <dgm:chPref val="3"/>
        </dgm:presLayoutVars>
      </dgm:prSet>
      <dgm:spPr/>
    </dgm:pt>
    <dgm:pt modelId="{0AF2B576-3F55-5E47-8957-61CB75E6AA1F}" type="pres">
      <dgm:prSet presAssocID="{F3149863-3E17-B24E-B30C-357CF4FC9F5E}" presName="titleText2" presStyleLbl="fgAcc1" presStyleIdx="0" presStyleCnt="6">
        <dgm:presLayoutVars>
          <dgm:chMax val="0"/>
          <dgm:chPref val="0"/>
        </dgm:presLayoutVars>
      </dgm:prSet>
      <dgm:spPr/>
    </dgm:pt>
    <dgm:pt modelId="{0A582FEB-F4E8-C14D-A933-1B159DA9D016}" type="pres">
      <dgm:prSet presAssocID="{F3149863-3E17-B24E-B30C-357CF4FC9F5E}" presName="rootConnector" presStyleLbl="node2" presStyleIdx="0" presStyleCnt="0"/>
      <dgm:spPr/>
    </dgm:pt>
    <dgm:pt modelId="{F4A08264-6319-D642-8DE1-BF472DF242DC}" type="pres">
      <dgm:prSet presAssocID="{F3149863-3E17-B24E-B30C-357CF4FC9F5E}" presName="hierChild4" presStyleCnt="0"/>
      <dgm:spPr/>
    </dgm:pt>
    <dgm:pt modelId="{EAD1A561-5112-3A4C-813E-971AAC0D866E}" type="pres">
      <dgm:prSet presAssocID="{18ADDEEB-BD72-1340-AB10-526392B7FE6F}" presName="Name37" presStyleLbl="parChTrans1D3" presStyleIdx="0" presStyleCnt="3"/>
      <dgm:spPr/>
    </dgm:pt>
    <dgm:pt modelId="{8E6EF608-51F7-7247-9A9B-FECD9079693E}" type="pres">
      <dgm:prSet presAssocID="{686EC503-2F5A-1645-A53C-C7079E2241C2}" presName="hierRoot2" presStyleCnt="0">
        <dgm:presLayoutVars>
          <dgm:hierBranch val="init"/>
        </dgm:presLayoutVars>
      </dgm:prSet>
      <dgm:spPr/>
    </dgm:pt>
    <dgm:pt modelId="{83B90F3F-6897-D042-BC58-6E8D61294AD2}" type="pres">
      <dgm:prSet presAssocID="{686EC503-2F5A-1645-A53C-C7079E2241C2}" presName="rootComposite" presStyleCnt="0"/>
      <dgm:spPr/>
    </dgm:pt>
    <dgm:pt modelId="{D01057AD-0AC5-144B-90DD-048595E64A37}" type="pres">
      <dgm:prSet presAssocID="{686EC503-2F5A-1645-A53C-C7079E2241C2}" presName="rootText" presStyleLbl="node1" presStyleIdx="1" presStyleCnt="6">
        <dgm:presLayoutVars>
          <dgm:chMax/>
          <dgm:chPref val="3"/>
        </dgm:presLayoutVars>
      </dgm:prSet>
      <dgm:spPr/>
    </dgm:pt>
    <dgm:pt modelId="{4F96B87C-4CFE-2046-BA88-93883156E0F8}" type="pres">
      <dgm:prSet presAssocID="{686EC503-2F5A-1645-A53C-C7079E2241C2}" presName="titleText2" presStyleLbl="fgAcc1" presStyleIdx="1" presStyleCnt="6" custLinFactNeighborX="0" custLinFactNeighborY="7480">
        <dgm:presLayoutVars>
          <dgm:chMax val="0"/>
          <dgm:chPref val="0"/>
        </dgm:presLayoutVars>
      </dgm:prSet>
      <dgm:spPr/>
    </dgm:pt>
    <dgm:pt modelId="{E1E72BE0-D939-B64B-A5E2-8B764160176D}" type="pres">
      <dgm:prSet presAssocID="{686EC503-2F5A-1645-A53C-C7079E2241C2}" presName="rootConnector" presStyleLbl="node3" presStyleIdx="0" presStyleCnt="0"/>
      <dgm:spPr/>
    </dgm:pt>
    <dgm:pt modelId="{2E25A0A9-99E3-5D4A-8264-A6AC7B258FC3}" type="pres">
      <dgm:prSet presAssocID="{686EC503-2F5A-1645-A53C-C7079E2241C2}" presName="hierChild4" presStyleCnt="0"/>
      <dgm:spPr/>
    </dgm:pt>
    <dgm:pt modelId="{11E13912-AF60-6A4D-B530-02CCA6D1E9FA}" type="pres">
      <dgm:prSet presAssocID="{686EC503-2F5A-1645-A53C-C7079E2241C2}" presName="hierChild5" presStyleCnt="0"/>
      <dgm:spPr/>
    </dgm:pt>
    <dgm:pt modelId="{5CB5B446-0B3F-FA4A-9162-9765F07CCA29}" type="pres">
      <dgm:prSet presAssocID="{F3149863-3E17-B24E-B30C-357CF4FC9F5E}" presName="hierChild5" presStyleCnt="0"/>
      <dgm:spPr/>
    </dgm:pt>
    <dgm:pt modelId="{12987BD4-96A1-0249-9ACD-CAB91F6A3A76}" type="pres">
      <dgm:prSet presAssocID="{3CD66A73-1CE5-2A4E-B7CF-86949CD5E0A5}" presName="Name37" presStyleLbl="parChTrans1D2" presStyleIdx="1" presStyleCnt="3"/>
      <dgm:spPr/>
    </dgm:pt>
    <dgm:pt modelId="{D45E8375-957F-D647-88FD-9C477E751C2A}" type="pres">
      <dgm:prSet presAssocID="{9ECA278B-56DF-C24C-99E7-9927B049C6E7}" presName="hierRoot2" presStyleCnt="0">
        <dgm:presLayoutVars>
          <dgm:hierBranch val="init"/>
        </dgm:presLayoutVars>
      </dgm:prSet>
      <dgm:spPr/>
    </dgm:pt>
    <dgm:pt modelId="{A959D39F-0669-4E47-85F9-E313E49B7196}" type="pres">
      <dgm:prSet presAssocID="{9ECA278B-56DF-C24C-99E7-9927B049C6E7}" presName="rootComposite" presStyleCnt="0"/>
      <dgm:spPr/>
    </dgm:pt>
    <dgm:pt modelId="{C419E0BA-EB1B-3F49-9061-F39BF02713E8}" type="pres">
      <dgm:prSet presAssocID="{9ECA278B-56DF-C24C-99E7-9927B049C6E7}" presName="rootText" presStyleLbl="node1" presStyleIdx="2" presStyleCnt="6">
        <dgm:presLayoutVars>
          <dgm:chMax/>
          <dgm:chPref val="3"/>
        </dgm:presLayoutVars>
      </dgm:prSet>
      <dgm:spPr/>
    </dgm:pt>
    <dgm:pt modelId="{C76DFCBA-2889-BA4B-B2A4-9AB94451714A}" type="pres">
      <dgm:prSet presAssocID="{9ECA278B-56DF-C24C-99E7-9927B049C6E7}" presName="titleText2" presStyleLbl="fgAcc1" presStyleIdx="2" presStyleCnt="6">
        <dgm:presLayoutVars>
          <dgm:chMax val="0"/>
          <dgm:chPref val="0"/>
        </dgm:presLayoutVars>
      </dgm:prSet>
      <dgm:spPr/>
    </dgm:pt>
    <dgm:pt modelId="{9F29A1E5-08D6-E249-9E92-FBDA2754B9B3}" type="pres">
      <dgm:prSet presAssocID="{9ECA278B-56DF-C24C-99E7-9927B049C6E7}" presName="rootConnector" presStyleLbl="node2" presStyleIdx="0" presStyleCnt="0"/>
      <dgm:spPr/>
    </dgm:pt>
    <dgm:pt modelId="{E51EEFB3-B143-AF47-925B-F55692FDE6AC}" type="pres">
      <dgm:prSet presAssocID="{9ECA278B-56DF-C24C-99E7-9927B049C6E7}" presName="hierChild4" presStyleCnt="0"/>
      <dgm:spPr/>
    </dgm:pt>
    <dgm:pt modelId="{D9CC63C5-72F0-5549-93F6-38A703941346}" type="pres">
      <dgm:prSet presAssocID="{BEF5BBCB-0A49-2D4D-86B4-5BC740055660}" presName="Name37" presStyleLbl="parChTrans1D3" presStyleIdx="1" presStyleCnt="3"/>
      <dgm:spPr/>
    </dgm:pt>
    <dgm:pt modelId="{E62D1566-0ED2-DA45-86A8-559609B970A5}" type="pres">
      <dgm:prSet presAssocID="{9AEF202B-B745-A64F-A00E-2A417AB55B6C}" presName="hierRoot2" presStyleCnt="0">
        <dgm:presLayoutVars>
          <dgm:hierBranch val="init"/>
        </dgm:presLayoutVars>
      </dgm:prSet>
      <dgm:spPr/>
    </dgm:pt>
    <dgm:pt modelId="{A793D930-6F11-064D-A563-E164583E151B}" type="pres">
      <dgm:prSet presAssocID="{9AEF202B-B745-A64F-A00E-2A417AB55B6C}" presName="rootComposite" presStyleCnt="0"/>
      <dgm:spPr/>
    </dgm:pt>
    <dgm:pt modelId="{6C74E2C0-D683-064E-8A08-B3B54489DC5C}" type="pres">
      <dgm:prSet presAssocID="{9AEF202B-B745-A64F-A00E-2A417AB55B6C}" presName="rootText" presStyleLbl="node1" presStyleIdx="3" presStyleCnt="6">
        <dgm:presLayoutVars>
          <dgm:chMax/>
          <dgm:chPref val="3"/>
        </dgm:presLayoutVars>
      </dgm:prSet>
      <dgm:spPr/>
    </dgm:pt>
    <dgm:pt modelId="{CDCEFCA7-1245-F344-AB08-EBA4889260BF}" type="pres">
      <dgm:prSet presAssocID="{9AEF202B-B745-A64F-A00E-2A417AB55B6C}" presName="titleText2" presStyleLbl="fgAcc1" presStyleIdx="3" presStyleCnt="6">
        <dgm:presLayoutVars>
          <dgm:chMax val="0"/>
          <dgm:chPref val="0"/>
        </dgm:presLayoutVars>
      </dgm:prSet>
      <dgm:spPr/>
    </dgm:pt>
    <dgm:pt modelId="{9784A95E-B2F9-A142-B81B-4EBBC4026257}" type="pres">
      <dgm:prSet presAssocID="{9AEF202B-B745-A64F-A00E-2A417AB55B6C}" presName="rootConnector" presStyleLbl="node3" presStyleIdx="0" presStyleCnt="0"/>
      <dgm:spPr/>
    </dgm:pt>
    <dgm:pt modelId="{7B66185B-D7AD-214C-859A-A8A00B66439E}" type="pres">
      <dgm:prSet presAssocID="{9AEF202B-B745-A64F-A00E-2A417AB55B6C}" presName="hierChild4" presStyleCnt="0"/>
      <dgm:spPr/>
    </dgm:pt>
    <dgm:pt modelId="{CF2F5EE9-2E54-3642-A898-1EA0BB9B5564}" type="pres">
      <dgm:prSet presAssocID="{9AEF202B-B745-A64F-A00E-2A417AB55B6C}" presName="hierChild5" presStyleCnt="0"/>
      <dgm:spPr/>
    </dgm:pt>
    <dgm:pt modelId="{15451FCF-DC7A-2944-A670-E6384D309C35}" type="pres">
      <dgm:prSet presAssocID="{9ECA278B-56DF-C24C-99E7-9927B049C6E7}" presName="hierChild5" presStyleCnt="0"/>
      <dgm:spPr/>
    </dgm:pt>
    <dgm:pt modelId="{6C2C1894-DCFA-A249-94F3-26D32839EB35}" type="pres">
      <dgm:prSet presAssocID="{35B1E2E8-D29D-7A45-BC83-13B9ED545FA9}" presName="Name37" presStyleLbl="parChTrans1D2" presStyleIdx="2" presStyleCnt="3"/>
      <dgm:spPr/>
    </dgm:pt>
    <dgm:pt modelId="{FEB9C636-B22F-7442-8A07-D8804A9E7AE7}" type="pres">
      <dgm:prSet presAssocID="{8D0359C3-BD46-1244-976D-035DE64C0D6D}" presName="hierRoot2" presStyleCnt="0">
        <dgm:presLayoutVars>
          <dgm:hierBranch val="init"/>
        </dgm:presLayoutVars>
      </dgm:prSet>
      <dgm:spPr/>
    </dgm:pt>
    <dgm:pt modelId="{E2AED881-EEFD-D446-9437-8C7969F15A5C}" type="pres">
      <dgm:prSet presAssocID="{8D0359C3-BD46-1244-976D-035DE64C0D6D}" presName="rootComposite" presStyleCnt="0"/>
      <dgm:spPr/>
    </dgm:pt>
    <dgm:pt modelId="{BD53D550-A0B3-1F4E-BE88-180A7DF9E6A2}" type="pres">
      <dgm:prSet presAssocID="{8D0359C3-BD46-1244-976D-035DE64C0D6D}" presName="rootText" presStyleLbl="node1" presStyleIdx="4" presStyleCnt="6">
        <dgm:presLayoutVars>
          <dgm:chMax/>
          <dgm:chPref val="3"/>
        </dgm:presLayoutVars>
      </dgm:prSet>
      <dgm:spPr/>
    </dgm:pt>
    <dgm:pt modelId="{AE4B7FA5-7AB8-4B40-A7B2-77AD1AA3298A}" type="pres">
      <dgm:prSet presAssocID="{8D0359C3-BD46-1244-976D-035DE64C0D6D}" presName="titleText2" presStyleLbl="fgAcc1" presStyleIdx="4" presStyleCnt="6">
        <dgm:presLayoutVars>
          <dgm:chMax val="0"/>
          <dgm:chPref val="0"/>
        </dgm:presLayoutVars>
      </dgm:prSet>
      <dgm:spPr/>
    </dgm:pt>
    <dgm:pt modelId="{7C55A0E7-C677-2B41-81BA-C292E31E7B11}" type="pres">
      <dgm:prSet presAssocID="{8D0359C3-BD46-1244-976D-035DE64C0D6D}" presName="rootConnector" presStyleLbl="node2" presStyleIdx="0" presStyleCnt="0"/>
      <dgm:spPr/>
    </dgm:pt>
    <dgm:pt modelId="{6AC9BE8F-BB9E-3148-A8A9-1016B8A693CD}" type="pres">
      <dgm:prSet presAssocID="{8D0359C3-BD46-1244-976D-035DE64C0D6D}" presName="hierChild4" presStyleCnt="0"/>
      <dgm:spPr/>
    </dgm:pt>
    <dgm:pt modelId="{20842263-2B6D-C042-8AF2-29900A2EF62F}" type="pres">
      <dgm:prSet presAssocID="{BF017B31-19F0-224F-80A5-595F4BE999E4}" presName="Name37" presStyleLbl="parChTrans1D3" presStyleIdx="2" presStyleCnt="3"/>
      <dgm:spPr/>
    </dgm:pt>
    <dgm:pt modelId="{EF5F5325-C3F4-9040-AC2B-1294071222C2}" type="pres">
      <dgm:prSet presAssocID="{40AF9E5F-5ABB-FA47-96A2-DD9478F9CCFE}" presName="hierRoot2" presStyleCnt="0">
        <dgm:presLayoutVars>
          <dgm:hierBranch val="init"/>
        </dgm:presLayoutVars>
      </dgm:prSet>
      <dgm:spPr/>
    </dgm:pt>
    <dgm:pt modelId="{3CF25FF1-8DD5-734C-A50B-8D3B0B1320CA}" type="pres">
      <dgm:prSet presAssocID="{40AF9E5F-5ABB-FA47-96A2-DD9478F9CCFE}" presName="rootComposite" presStyleCnt="0"/>
      <dgm:spPr/>
    </dgm:pt>
    <dgm:pt modelId="{3575CEF0-336C-6346-B614-7242E3ABBEA1}" type="pres">
      <dgm:prSet presAssocID="{40AF9E5F-5ABB-FA47-96A2-DD9478F9CCFE}" presName="rootText" presStyleLbl="node1" presStyleIdx="5" presStyleCnt="6">
        <dgm:presLayoutVars>
          <dgm:chMax/>
          <dgm:chPref val="3"/>
        </dgm:presLayoutVars>
      </dgm:prSet>
      <dgm:spPr/>
    </dgm:pt>
    <dgm:pt modelId="{3697BE0D-4F9B-5143-97D0-F8CE04DE0817}" type="pres">
      <dgm:prSet presAssocID="{40AF9E5F-5ABB-FA47-96A2-DD9478F9CCFE}" presName="titleText2" presStyleLbl="fgAcc1" presStyleIdx="5" presStyleCnt="6">
        <dgm:presLayoutVars>
          <dgm:chMax val="0"/>
          <dgm:chPref val="0"/>
        </dgm:presLayoutVars>
      </dgm:prSet>
      <dgm:spPr/>
    </dgm:pt>
    <dgm:pt modelId="{081CD4FD-A892-1B45-BE79-8FC46160F30D}" type="pres">
      <dgm:prSet presAssocID="{40AF9E5F-5ABB-FA47-96A2-DD9478F9CCFE}" presName="rootConnector" presStyleLbl="node3" presStyleIdx="0" presStyleCnt="0"/>
      <dgm:spPr/>
    </dgm:pt>
    <dgm:pt modelId="{06D349C8-F133-5740-819A-0EB9EDE638E7}" type="pres">
      <dgm:prSet presAssocID="{40AF9E5F-5ABB-FA47-96A2-DD9478F9CCFE}" presName="hierChild4" presStyleCnt="0"/>
      <dgm:spPr/>
    </dgm:pt>
    <dgm:pt modelId="{66B9A713-7F32-5843-8E7D-F06D3B6BBC77}" type="pres">
      <dgm:prSet presAssocID="{40AF9E5F-5ABB-FA47-96A2-DD9478F9CCFE}" presName="hierChild5" presStyleCnt="0"/>
      <dgm:spPr/>
    </dgm:pt>
    <dgm:pt modelId="{472D4148-1EEE-4744-BF3A-636EE99A9D34}" type="pres">
      <dgm:prSet presAssocID="{8D0359C3-BD46-1244-976D-035DE64C0D6D}" presName="hierChild5" presStyleCnt="0"/>
      <dgm:spPr/>
    </dgm:pt>
    <dgm:pt modelId="{3E66D32B-077F-B44F-80F6-098D2A3E1650}" type="pres">
      <dgm:prSet presAssocID="{9AB2A903-D05E-814D-98F0-EBFD34A4CDB7}" presName="hierChild3" presStyleCnt="0"/>
      <dgm:spPr/>
    </dgm:pt>
  </dgm:ptLst>
  <dgm:cxnLst>
    <dgm:cxn modelId="{214F0708-579C-7E41-A5BB-CBF4AEBE23CE}" type="presOf" srcId="{197D9558-DFC6-2140-9272-B89FC91ECF41}" destId="{7F43142F-3873-624C-8A98-4EE2D4780132}" srcOrd="0" destOrd="0" presId="urn:microsoft.com/office/officeart/2008/layout/NameandTitleOrganizationalChart"/>
    <dgm:cxn modelId="{908BBA19-8FE7-CD41-A1CE-E4ED44FF105E}" type="presOf" srcId="{CED64AB1-20E6-314B-95FA-036A58FC27B9}" destId="{C76DFCBA-2889-BA4B-B2A4-9AB94451714A}" srcOrd="0" destOrd="0" presId="urn:microsoft.com/office/officeart/2008/layout/NameandTitleOrganizationalChart"/>
    <dgm:cxn modelId="{E953021D-CAB5-554C-A58A-48770B124C82}" type="presOf" srcId="{40AF9E5F-5ABB-FA47-96A2-DD9478F9CCFE}" destId="{3575CEF0-336C-6346-B614-7242E3ABBEA1}" srcOrd="0" destOrd="0" presId="urn:microsoft.com/office/officeart/2008/layout/NameandTitleOrganizationalChart"/>
    <dgm:cxn modelId="{8F285B1F-3328-594C-8729-02D1CB964B7D}" type="presOf" srcId="{0BA5D33C-799A-8541-B0F8-8459349F4A99}" destId="{88A3A6CF-ACC5-744E-9D5A-64119720DC2B}" srcOrd="0" destOrd="0" presId="urn:microsoft.com/office/officeart/2008/layout/NameandTitleOrganizationalChart"/>
    <dgm:cxn modelId="{7A9EE42E-4186-3F4F-8CFF-3145E9CB3679}" type="presOf" srcId="{6DF8DB71-99FB-9049-8626-C90DE7DA892C}" destId="{0AF2B576-3F55-5E47-8957-61CB75E6AA1F}" srcOrd="0" destOrd="0" presId="urn:microsoft.com/office/officeart/2008/layout/NameandTitleOrganizationalChart"/>
    <dgm:cxn modelId="{3A4AF62E-8F5E-F941-9477-F74E7F6B19B3}" type="presOf" srcId="{18ADDEEB-BD72-1340-AB10-526392B7FE6F}" destId="{EAD1A561-5112-3A4C-813E-971AAC0D866E}" srcOrd="0" destOrd="0" presId="urn:microsoft.com/office/officeart/2008/layout/NameandTitleOrganizationalChart"/>
    <dgm:cxn modelId="{93BE4F33-9157-DD4D-82B1-BDEA8F996CAE}" type="presOf" srcId="{9ECA278B-56DF-C24C-99E7-9927B049C6E7}" destId="{9F29A1E5-08D6-E249-9E92-FBDA2754B9B3}" srcOrd="1" destOrd="0" presId="urn:microsoft.com/office/officeart/2008/layout/NameandTitleOrganizationalChart"/>
    <dgm:cxn modelId="{F070A537-8927-F848-8259-A93CAAA32509}" type="presOf" srcId="{9AEF202B-B745-A64F-A00E-2A417AB55B6C}" destId="{6C74E2C0-D683-064E-8A08-B3B54489DC5C}" srcOrd="0" destOrd="0" presId="urn:microsoft.com/office/officeart/2008/layout/NameandTitleOrganizationalChart"/>
    <dgm:cxn modelId="{12F9243A-39EA-E04E-BC2A-2B74FFF0B2FF}" type="presOf" srcId="{BF017B31-19F0-224F-80A5-595F4BE999E4}" destId="{20842263-2B6D-C042-8AF2-29900A2EF62F}" srcOrd="0" destOrd="0" presId="urn:microsoft.com/office/officeart/2008/layout/NameandTitleOrganizationalChart"/>
    <dgm:cxn modelId="{E96AFA3C-E0E5-7F4B-8EFA-C2658FE6C02E}" type="presOf" srcId="{686EC503-2F5A-1645-A53C-C7079E2241C2}" destId="{D01057AD-0AC5-144B-90DD-048595E64A37}" srcOrd="0" destOrd="0" presId="urn:microsoft.com/office/officeart/2008/layout/NameandTitleOrganizationalChart"/>
    <dgm:cxn modelId="{5282CA3D-125F-C84B-9116-11B63FB4DEA9}" type="presOf" srcId="{3CD66A73-1CE5-2A4E-B7CF-86949CD5E0A5}" destId="{12987BD4-96A1-0249-9ACD-CAB91F6A3A76}" srcOrd="0" destOrd="0" presId="urn:microsoft.com/office/officeart/2008/layout/NameandTitleOrganizationalChart"/>
    <dgm:cxn modelId="{B0A47262-AAFD-EF41-89B0-F6001AB48A30}" srcId="{8D0359C3-BD46-1244-976D-035DE64C0D6D}" destId="{40AF9E5F-5ABB-FA47-96A2-DD9478F9CCFE}" srcOrd="0" destOrd="0" parTransId="{BF017B31-19F0-224F-80A5-595F4BE999E4}" sibTransId="{D48E0BBD-F7E2-5941-9D45-9D9B954567E5}"/>
    <dgm:cxn modelId="{7372684A-81D7-E942-8AAC-FAD4FF8A0980}" type="presOf" srcId="{3C327F28-4C7E-BF42-9B34-91D04FDA3736}" destId="{CDCEFCA7-1245-F344-AB08-EBA4889260BF}" srcOrd="0" destOrd="0" presId="urn:microsoft.com/office/officeart/2008/layout/NameandTitleOrganizationalChart"/>
    <dgm:cxn modelId="{3EAFC06D-5B77-4149-917C-1A1AB2C13165}" srcId="{9ECA278B-56DF-C24C-99E7-9927B049C6E7}" destId="{9AEF202B-B745-A64F-A00E-2A417AB55B6C}" srcOrd="0" destOrd="0" parTransId="{BEF5BBCB-0A49-2D4D-86B4-5BC740055660}" sibTransId="{3C327F28-4C7E-BF42-9B34-91D04FDA3736}"/>
    <dgm:cxn modelId="{E3A07E51-AC3A-4C49-96EB-4EEADD4190F3}" type="presOf" srcId="{6F96F7E6-90CF-2742-BA51-D91AA313D712}" destId="{AE4B7FA5-7AB8-4B40-A7B2-77AD1AA3298A}" srcOrd="0" destOrd="0" presId="urn:microsoft.com/office/officeart/2008/layout/NameandTitleOrganizationalChart"/>
    <dgm:cxn modelId="{80C58B73-46EB-BE44-A521-1F8E2FB828D4}" type="presOf" srcId="{40AF9E5F-5ABB-FA47-96A2-DD9478F9CCFE}" destId="{081CD4FD-A892-1B45-BE79-8FC46160F30D}" srcOrd="1" destOrd="0" presId="urn:microsoft.com/office/officeart/2008/layout/NameandTitleOrganizationalChart"/>
    <dgm:cxn modelId="{5F95F073-CAB8-8A45-BA7A-FEAE72D7250E}" type="presOf" srcId="{8D0359C3-BD46-1244-976D-035DE64C0D6D}" destId="{7C55A0E7-C677-2B41-81BA-C292E31E7B11}" srcOrd="1" destOrd="0" presId="urn:microsoft.com/office/officeart/2008/layout/NameandTitleOrganizationalChart"/>
    <dgm:cxn modelId="{BA14EF74-0676-C84A-8C1B-13B93309BE64}" srcId="{9AB2A903-D05E-814D-98F0-EBFD34A4CDB7}" destId="{8D0359C3-BD46-1244-976D-035DE64C0D6D}" srcOrd="2" destOrd="0" parTransId="{35B1E2E8-D29D-7A45-BC83-13B9ED545FA9}" sibTransId="{6F96F7E6-90CF-2742-BA51-D91AA313D712}"/>
    <dgm:cxn modelId="{04A51855-1672-0D4E-834B-D69B1BDF1CE7}" type="presOf" srcId="{8D0359C3-BD46-1244-976D-035DE64C0D6D}" destId="{BD53D550-A0B3-1F4E-BE88-180A7DF9E6A2}" srcOrd="0" destOrd="0" presId="urn:microsoft.com/office/officeart/2008/layout/NameandTitleOrganizationalChart"/>
    <dgm:cxn modelId="{538FF37B-A3E8-8640-BE41-ED8E88B5BEA9}" type="presOf" srcId="{9AB2A903-D05E-814D-98F0-EBFD34A4CDB7}" destId="{7BF419CF-821A-E047-8F98-D1502437F1BF}" srcOrd="0" destOrd="0" presId="urn:microsoft.com/office/officeart/2008/layout/NameandTitleOrganizationalChart"/>
    <dgm:cxn modelId="{66BE0680-950A-A545-B44C-2DC13FCD2C42}" type="presOf" srcId="{9AEF202B-B745-A64F-A00E-2A417AB55B6C}" destId="{9784A95E-B2F9-A142-B81B-4EBBC4026257}" srcOrd="1" destOrd="0" presId="urn:microsoft.com/office/officeart/2008/layout/NameandTitleOrganizationalChart"/>
    <dgm:cxn modelId="{72FDBC83-E2D4-2C42-958E-1154A92CF5C6}" type="presOf" srcId="{686EC503-2F5A-1645-A53C-C7079E2241C2}" destId="{E1E72BE0-D939-B64B-A5E2-8B764160176D}" srcOrd="1" destOrd="0" presId="urn:microsoft.com/office/officeart/2008/layout/NameandTitleOrganizationalChart"/>
    <dgm:cxn modelId="{6DE80E8B-5983-3742-A96D-F6B044FCE621}" srcId="{9AB2A903-D05E-814D-98F0-EBFD34A4CDB7}" destId="{9ECA278B-56DF-C24C-99E7-9927B049C6E7}" srcOrd="1" destOrd="0" parTransId="{3CD66A73-1CE5-2A4E-B7CF-86949CD5E0A5}" sibTransId="{CED64AB1-20E6-314B-95FA-036A58FC27B9}"/>
    <dgm:cxn modelId="{47FF7C8C-1091-814E-A009-FB6F539F03A2}" type="presOf" srcId="{F3149863-3E17-B24E-B30C-357CF4FC9F5E}" destId="{0A582FEB-F4E8-C14D-A933-1B159DA9D016}" srcOrd="1" destOrd="0" presId="urn:microsoft.com/office/officeart/2008/layout/NameandTitleOrganizationalChart"/>
    <dgm:cxn modelId="{4363F68E-F653-7D41-BC39-505E7E76E03E}" srcId="{F3149863-3E17-B24E-B30C-357CF4FC9F5E}" destId="{686EC503-2F5A-1645-A53C-C7079E2241C2}" srcOrd="0" destOrd="0" parTransId="{18ADDEEB-BD72-1340-AB10-526392B7FE6F}" sibTransId="{D8AC72B0-D2AB-AC45-8D8F-1A56C05FC4F8}"/>
    <dgm:cxn modelId="{11B38094-17C2-E847-80A2-DDB205573245}" type="presOf" srcId="{9AB2A903-D05E-814D-98F0-EBFD34A4CDB7}" destId="{A7656B83-4BCF-AC45-8948-2CA5F13E5A4A}" srcOrd="1" destOrd="0" presId="urn:microsoft.com/office/officeart/2008/layout/NameandTitleOrganizationalChart"/>
    <dgm:cxn modelId="{B648CF9F-01D2-C44D-863D-BFD657D4BC85}" srcId="{9AB2A903-D05E-814D-98F0-EBFD34A4CDB7}" destId="{F3149863-3E17-B24E-B30C-357CF4FC9F5E}" srcOrd="0" destOrd="0" parTransId="{197D9558-DFC6-2140-9272-B89FC91ECF41}" sibTransId="{6DF8DB71-99FB-9049-8626-C90DE7DA892C}"/>
    <dgm:cxn modelId="{075800A8-6A1B-CE4C-8E51-1067EA5A2059}" type="presOf" srcId="{F3149863-3E17-B24E-B30C-357CF4FC9F5E}" destId="{9F91F015-629E-FB4B-83CD-3F39B6A9C901}" srcOrd="0" destOrd="0" presId="urn:microsoft.com/office/officeart/2008/layout/NameandTitleOrganizationalChart"/>
    <dgm:cxn modelId="{0E5450AA-B196-A248-807F-2E61F500044B}" type="presOf" srcId="{BEF5BBCB-0A49-2D4D-86B4-5BC740055660}" destId="{D9CC63C5-72F0-5549-93F6-38A703941346}" srcOrd="0" destOrd="0" presId="urn:microsoft.com/office/officeart/2008/layout/NameandTitleOrganizationalChart"/>
    <dgm:cxn modelId="{BFD9D2B9-F637-864A-B734-ECBDFF27D33C}" type="presOf" srcId="{D372E544-E1A3-9A43-ABD9-A5770A5A4FAD}" destId="{C2726C73-3597-7942-8E72-9FACE08A0F56}" srcOrd="0" destOrd="0" presId="urn:microsoft.com/office/officeart/2008/layout/NameandTitleOrganizationalChart"/>
    <dgm:cxn modelId="{DC0CECC6-8347-F64A-90E6-F34D114685F8}" srcId="{D372E544-E1A3-9A43-ABD9-A5770A5A4FAD}" destId="{9AB2A903-D05E-814D-98F0-EBFD34A4CDB7}" srcOrd="0" destOrd="0" parTransId="{65D12F7C-88DC-A540-A16C-59C83DAFFCEE}" sibTransId="{0BA5D33C-799A-8541-B0F8-8459349F4A99}"/>
    <dgm:cxn modelId="{627996C8-4218-6844-B768-7110F5FC74AF}" type="presOf" srcId="{D48E0BBD-F7E2-5941-9D45-9D9B954567E5}" destId="{3697BE0D-4F9B-5143-97D0-F8CE04DE0817}" srcOrd="0" destOrd="0" presId="urn:microsoft.com/office/officeart/2008/layout/NameandTitleOrganizationalChart"/>
    <dgm:cxn modelId="{E3FCCBC8-8EF1-DD48-B67B-4A53443F1A63}" type="presOf" srcId="{D8AC72B0-D2AB-AC45-8D8F-1A56C05FC4F8}" destId="{4F96B87C-4CFE-2046-BA88-93883156E0F8}" srcOrd="0" destOrd="0" presId="urn:microsoft.com/office/officeart/2008/layout/NameandTitleOrganizationalChart"/>
    <dgm:cxn modelId="{0D97B1CB-B96A-4D40-B15F-0937A16D1AFE}" type="presOf" srcId="{35B1E2E8-D29D-7A45-BC83-13B9ED545FA9}" destId="{6C2C1894-DCFA-A249-94F3-26D32839EB35}" srcOrd="0" destOrd="0" presId="urn:microsoft.com/office/officeart/2008/layout/NameandTitleOrganizationalChart"/>
    <dgm:cxn modelId="{1FDB0DFC-E31C-1140-AE77-3B2826F726A5}" type="presOf" srcId="{9ECA278B-56DF-C24C-99E7-9927B049C6E7}" destId="{C419E0BA-EB1B-3F49-9061-F39BF02713E8}" srcOrd="0" destOrd="0" presId="urn:microsoft.com/office/officeart/2008/layout/NameandTitleOrganizationalChart"/>
    <dgm:cxn modelId="{A1FE3ED8-B3D4-2C4B-AC9A-E7A28F8AE160}" type="presParOf" srcId="{C2726C73-3597-7942-8E72-9FACE08A0F56}" destId="{6B04E8BF-C7CB-FB46-AF64-A5E7357A583B}" srcOrd="0" destOrd="0" presId="urn:microsoft.com/office/officeart/2008/layout/NameandTitleOrganizationalChart"/>
    <dgm:cxn modelId="{3386BB49-A9B2-0E46-BC8E-D1E68D76D364}" type="presParOf" srcId="{6B04E8BF-C7CB-FB46-AF64-A5E7357A583B}" destId="{958D883A-4EA0-6548-85F4-49AA318EED02}" srcOrd="0" destOrd="0" presId="urn:microsoft.com/office/officeart/2008/layout/NameandTitleOrganizationalChart"/>
    <dgm:cxn modelId="{4339FA21-23F2-C440-BC34-30DC1DEB8721}" type="presParOf" srcId="{958D883A-4EA0-6548-85F4-49AA318EED02}" destId="{7BF419CF-821A-E047-8F98-D1502437F1BF}" srcOrd="0" destOrd="0" presId="urn:microsoft.com/office/officeart/2008/layout/NameandTitleOrganizationalChart"/>
    <dgm:cxn modelId="{8586505B-C655-8544-8430-0132C3F7BF70}" type="presParOf" srcId="{958D883A-4EA0-6548-85F4-49AA318EED02}" destId="{88A3A6CF-ACC5-744E-9D5A-64119720DC2B}" srcOrd="1" destOrd="0" presId="urn:microsoft.com/office/officeart/2008/layout/NameandTitleOrganizationalChart"/>
    <dgm:cxn modelId="{1C6F2C3C-0C2F-C54B-96FD-B2C57D371737}" type="presParOf" srcId="{958D883A-4EA0-6548-85F4-49AA318EED02}" destId="{A7656B83-4BCF-AC45-8948-2CA5F13E5A4A}" srcOrd="2" destOrd="0" presId="urn:microsoft.com/office/officeart/2008/layout/NameandTitleOrganizationalChart"/>
    <dgm:cxn modelId="{0AD10DF3-FCA7-754A-9CC8-55DC5A754542}" type="presParOf" srcId="{6B04E8BF-C7CB-FB46-AF64-A5E7357A583B}" destId="{2CBB50B4-AC73-2B47-9854-75BFF424D4A5}" srcOrd="1" destOrd="0" presId="urn:microsoft.com/office/officeart/2008/layout/NameandTitleOrganizationalChart"/>
    <dgm:cxn modelId="{B6FCEE3E-31D2-3548-8752-77F0304FDEFC}" type="presParOf" srcId="{2CBB50B4-AC73-2B47-9854-75BFF424D4A5}" destId="{7F43142F-3873-624C-8A98-4EE2D4780132}" srcOrd="0" destOrd="0" presId="urn:microsoft.com/office/officeart/2008/layout/NameandTitleOrganizationalChart"/>
    <dgm:cxn modelId="{32072E64-3165-4E46-954E-2CB3180D96F5}" type="presParOf" srcId="{2CBB50B4-AC73-2B47-9854-75BFF424D4A5}" destId="{5C2DC19B-E4D6-914B-A0D2-781121B09FAF}" srcOrd="1" destOrd="0" presId="urn:microsoft.com/office/officeart/2008/layout/NameandTitleOrganizationalChart"/>
    <dgm:cxn modelId="{92E55AF9-00C5-1C4C-B564-2BBCB7E4D2FE}" type="presParOf" srcId="{5C2DC19B-E4D6-914B-A0D2-781121B09FAF}" destId="{C2A4DA4C-E804-684A-A141-5502665B713A}" srcOrd="0" destOrd="0" presId="urn:microsoft.com/office/officeart/2008/layout/NameandTitleOrganizationalChart"/>
    <dgm:cxn modelId="{2F997AB9-B2BE-164E-83E2-5CE8ED1B2A7B}" type="presParOf" srcId="{C2A4DA4C-E804-684A-A141-5502665B713A}" destId="{9F91F015-629E-FB4B-83CD-3F39B6A9C901}" srcOrd="0" destOrd="0" presId="urn:microsoft.com/office/officeart/2008/layout/NameandTitleOrganizationalChart"/>
    <dgm:cxn modelId="{3ED3FAFC-715F-A246-939D-E2557E3D350D}" type="presParOf" srcId="{C2A4DA4C-E804-684A-A141-5502665B713A}" destId="{0AF2B576-3F55-5E47-8957-61CB75E6AA1F}" srcOrd="1" destOrd="0" presId="urn:microsoft.com/office/officeart/2008/layout/NameandTitleOrganizationalChart"/>
    <dgm:cxn modelId="{0CB775DE-230A-A846-8972-1332FE731250}" type="presParOf" srcId="{C2A4DA4C-E804-684A-A141-5502665B713A}" destId="{0A582FEB-F4E8-C14D-A933-1B159DA9D016}" srcOrd="2" destOrd="0" presId="urn:microsoft.com/office/officeart/2008/layout/NameandTitleOrganizationalChart"/>
    <dgm:cxn modelId="{06BECCD5-ED2E-784E-8E9E-F40791A1AE55}" type="presParOf" srcId="{5C2DC19B-E4D6-914B-A0D2-781121B09FAF}" destId="{F4A08264-6319-D642-8DE1-BF472DF242DC}" srcOrd="1" destOrd="0" presId="urn:microsoft.com/office/officeart/2008/layout/NameandTitleOrganizationalChart"/>
    <dgm:cxn modelId="{050D9C29-AE65-5F42-BDFF-A004CEF52B59}" type="presParOf" srcId="{F4A08264-6319-D642-8DE1-BF472DF242DC}" destId="{EAD1A561-5112-3A4C-813E-971AAC0D866E}" srcOrd="0" destOrd="0" presId="urn:microsoft.com/office/officeart/2008/layout/NameandTitleOrganizationalChart"/>
    <dgm:cxn modelId="{B1498F53-0734-B245-B733-C27ACA060FCF}" type="presParOf" srcId="{F4A08264-6319-D642-8DE1-BF472DF242DC}" destId="{8E6EF608-51F7-7247-9A9B-FECD9079693E}" srcOrd="1" destOrd="0" presId="urn:microsoft.com/office/officeart/2008/layout/NameandTitleOrganizationalChart"/>
    <dgm:cxn modelId="{561588A9-0549-9B46-944A-12577C05A960}" type="presParOf" srcId="{8E6EF608-51F7-7247-9A9B-FECD9079693E}" destId="{83B90F3F-6897-D042-BC58-6E8D61294AD2}" srcOrd="0" destOrd="0" presId="urn:microsoft.com/office/officeart/2008/layout/NameandTitleOrganizationalChart"/>
    <dgm:cxn modelId="{CEBE337F-BA3B-7444-BE5E-46459A309A0D}" type="presParOf" srcId="{83B90F3F-6897-D042-BC58-6E8D61294AD2}" destId="{D01057AD-0AC5-144B-90DD-048595E64A37}" srcOrd="0" destOrd="0" presId="urn:microsoft.com/office/officeart/2008/layout/NameandTitleOrganizationalChart"/>
    <dgm:cxn modelId="{F79B484B-AB20-9248-8DF7-1835A9A7184A}" type="presParOf" srcId="{83B90F3F-6897-D042-BC58-6E8D61294AD2}" destId="{4F96B87C-4CFE-2046-BA88-93883156E0F8}" srcOrd="1" destOrd="0" presId="urn:microsoft.com/office/officeart/2008/layout/NameandTitleOrganizationalChart"/>
    <dgm:cxn modelId="{1BEC3462-CF00-D745-A5D9-2CE938C3C1EC}" type="presParOf" srcId="{83B90F3F-6897-D042-BC58-6E8D61294AD2}" destId="{E1E72BE0-D939-B64B-A5E2-8B764160176D}" srcOrd="2" destOrd="0" presId="urn:microsoft.com/office/officeart/2008/layout/NameandTitleOrganizationalChart"/>
    <dgm:cxn modelId="{20EAB4CF-4027-0F41-BCB1-61F95A7B0189}" type="presParOf" srcId="{8E6EF608-51F7-7247-9A9B-FECD9079693E}" destId="{2E25A0A9-99E3-5D4A-8264-A6AC7B258FC3}" srcOrd="1" destOrd="0" presId="urn:microsoft.com/office/officeart/2008/layout/NameandTitleOrganizationalChart"/>
    <dgm:cxn modelId="{52E7B944-9AA0-F840-AD51-1AD936CC7371}" type="presParOf" srcId="{8E6EF608-51F7-7247-9A9B-FECD9079693E}" destId="{11E13912-AF60-6A4D-B530-02CCA6D1E9FA}" srcOrd="2" destOrd="0" presId="urn:microsoft.com/office/officeart/2008/layout/NameandTitleOrganizationalChart"/>
    <dgm:cxn modelId="{FF4A656B-3213-D347-A746-D4D5CF6FAD12}" type="presParOf" srcId="{5C2DC19B-E4D6-914B-A0D2-781121B09FAF}" destId="{5CB5B446-0B3F-FA4A-9162-9765F07CCA29}" srcOrd="2" destOrd="0" presId="urn:microsoft.com/office/officeart/2008/layout/NameandTitleOrganizationalChart"/>
    <dgm:cxn modelId="{3CBE8921-7FC4-F647-887E-B2CCC512A379}" type="presParOf" srcId="{2CBB50B4-AC73-2B47-9854-75BFF424D4A5}" destId="{12987BD4-96A1-0249-9ACD-CAB91F6A3A76}" srcOrd="2" destOrd="0" presId="urn:microsoft.com/office/officeart/2008/layout/NameandTitleOrganizationalChart"/>
    <dgm:cxn modelId="{03883464-69ED-7940-A009-B1777AECF35A}" type="presParOf" srcId="{2CBB50B4-AC73-2B47-9854-75BFF424D4A5}" destId="{D45E8375-957F-D647-88FD-9C477E751C2A}" srcOrd="3" destOrd="0" presId="urn:microsoft.com/office/officeart/2008/layout/NameandTitleOrganizationalChart"/>
    <dgm:cxn modelId="{DA73F53F-4826-1945-ABC6-776396F84D48}" type="presParOf" srcId="{D45E8375-957F-D647-88FD-9C477E751C2A}" destId="{A959D39F-0669-4E47-85F9-E313E49B7196}" srcOrd="0" destOrd="0" presId="urn:microsoft.com/office/officeart/2008/layout/NameandTitleOrganizationalChart"/>
    <dgm:cxn modelId="{8D8C8B4F-B7C5-DF4D-A5AA-B51431AD5E81}" type="presParOf" srcId="{A959D39F-0669-4E47-85F9-E313E49B7196}" destId="{C419E0BA-EB1B-3F49-9061-F39BF02713E8}" srcOrd="0" destOrd="0" presId="urn:microsoft.com/office/officeart/2008/layout/NameandTitleOrganizationalChart"/>
    <dgm:cxn modelId="{86EC66CC-19A6-A041-9024-C7508739971F}" type="presParOf" srcId="{A959D39F-0669-4E47-85F9-E313E49B7196}" destId="{C76DFCBA-2889-BA4B-B2A4-9AB94451714A}" srcOrd="1" destOrd="0" presId="urn:microsoft.com/office/officeart/2008/layout/NameandTitleOrganizationalChart"/>
    <dgm:cxn modelId="{3794216A-60E8-824E-879B-1684766F47BB}" type="presParOf" srcId="{A959D39F-0669-4E47-85F9-E313E49B7196}" destId="{9F29A1E5-08D6-E249-9E92-FBDA2754B9B3}" srcOrd="2" destOrd="0" presId="urn:microsoft.com/office/officeart/2008/layout/NameandTitleOrganizationalChart"/>
    <dgm:cxn modelId="{A602D25B-AE64-4A4A-915B-DB051DB370C1}" type="presParOf" srcId="{D45E8375-957F-D647-88FD-9C477E751C2A}" destId="{E51EEFB3-B143-AF47-925B-F55692FDE6AC}" srcOrd="1" destOrd="0" presId="urn:microsoft.com/office/officeart/2008/layout/NameandTitleOrganizationalChart"/>
    <dgm:cxn modelId="{C8C5CCF4-54DF-9344-B51A-3DB9A7878766}" type="presParOf" srcId="{E51EEFB3-B143-AF47-925B-F55692FDE6AC}" destId="{D9CC63C5-72F0-5549-93F6-38A703941346}" srcOrd="0" destOrd="0" presId="urn:microsoft.com/office/officeart/2008/layout/NameandTitleOrganizationalChart"/>
    <dgm:cxn modelId="{01E4EAA5-2591-5A4C-B242-93DA27CCC670}" type="presParOf" srcId="{E51EEFB3-B143-AF47-925B-F55692FDE6AC}" destId="{E62D1566-0ED2-DA45-86A8-559609B970A5}" srcOrd="1" destOrd="0" presId="urn:microsoft.com/office/officeart/2008/layout/NameandTitleOrganizationalChart"/>
    <dgm:cxn modelId="{00CCAFB8-E0CF-3B4D-B165-0BB8105B14AF}" type="presParOf" srcId="{E62D1566-0ED2-DA45-86A8-559609B970A5}" destId="{A793D930-6F11-064D-A563-E164583E151B}" srcOrd="0" destOrd="0" presId="urn:microsoft.com/office/officeart/2008/layout/NameandTitleOrganizationalChart"/>
    <dgm:cxn modelId="{F4DE8210-BA62-0740-B66A-1A85C9262323}" type="presParOf" srcId="{A793D930-6F11-064D-A563-E164583E151B}" destId="{6C74E2C0-D683-064E-8A08-B3B54489DC5C}" srcOrd="0" destOrd="0" presId="urn:microsoft.com/office/officeart/2008/layout/NameandTitleOrganizationalChart"/>
    <dgm:cxn modelId="{F1169958-4DE9-0641-9626-C1427106F4ED}" type="presParOf" srcId="{A793D930-6F11-064D-A563-E164583E151B}" destId="{CDCEFCA7-1245-F344-AB08-EBA4889260BF}" srcOrd="1" destOrd="0" presId="urn:microsoft.com/office/officeart/2008/layout/NameandTitleOrganizationalChart"/>
    <dgm:cxn modelId="{E9E27A6B-C2E5-F640-9835-7631555E38E5}" type="presParOf" srcId="{A793D930-6F11-064D-A563-E164583E151B}" destId="{9784A95E-B2F9-A142-B81B-4EBBC4026257}" srcOrd="2" destOrd="0" presId="urn:microsoft.com/office/officeart/2008/layout/NameandTitleOrganizationalChart"/>
    <dgm:cxn modelId="{7A327BA2-3B53-0E44-849D-0E2F194A932B}" type="presParOf" srcId="{E62D1566-0ED2-DA45-86A8-559609B970A5}" destId="{7B66185B-D7AD-214C-859A-A8A00B66439E}" srcOrd="1" destOrd="0" presId="urn:microsoft.com/office/officeart/2008/layout/NameandTitleOrganizationalChart"/>
    <dgm:cxn modelId="{E7EF50E3-CB3D-8841-8011-E5EB9348AA29}" type="presParOf" srcId="{E62D1566-0ED2-DA45-86A8-559609B970A5}" destId="{CF2F5EE9-2E54-3642-A898-1EA0BB9B5564}" srcOrd="2" destOrd="0" presId="urn:microsoft.com/office/officeart/2008/layout/NameandTitleOrganizationalChart"/>
    <dgm:cxn modelId="{0ABC0833-4DA9-1E45-B8BA-93BECD2C6D3E}" type="presParOf" srcId="{D45E8375-957F-D647-88FD-9C477E751C2A}" destId="{15451FCF-DC7A-2944-A670-E6384D309C35}" srcOrd="2" destOrd="0" presId="urn:microsoft.com/office/officeart/2008/layout/NameandTitleOrganizationalChart"/>
    <dgm:cxn modelId="{E5E172AB-0E87-8F46-B6B6-CF329F89C19A}" type="presParOf" srcId="{2CBB50B4-AC73-2B47-9854-75BFF424D4A5}" destId="{6C2C1894-DCFA-A249-94F3-26D32839EB35}" srcOrd="4" destOrd="0" presId="urn:microsoft.com/office/officeart/2008/layout/NameandTitleOrganizationalChart"/>
    <dgm:cxn modelId="{15816EA7-0C01-8F42-802F-84D7C9A12B25}" type="presParOf" srcId="{2CBB50B4-AC73-2B47-9854-75BFF424D4A5}" destId="{FEB9C636-B22F-7442-8A07-D8804A9E7AE7}" srcOrd="5" destOrd="0" presId="urn:microsoft.com/office/officeart/2008/layout/NameandTitleOrganizationalChart"/>
    <dgm:cxn modelId="{B52CF795-6F4B-DF4F-8239-839E15F61A19}" type="presParOf" srcId="{FEB9C636-B22F-7442-8A07-D8804A9E7AE7}" destId="{E2AED881-EEFD-D446-9437-8C7969F15A5C}" srcOrd="0" destOrd="0" presId="urn:microsoft.com/office/officeart/2008/layout/NameandTitleOrganizationalChart"/>
    <dgm:cxn modelId="{67798121-2259-CA42-BC5B-22961196E2CF}" type="presParOf" srcId="{E2AED881-EEFD-D446-9437-8C7969F15A5C}" destId="{BD53D550-A0B3-1F4E-BE88-180A7DF9E6A2}" srcOrd="0" destOrd="0" presId="urn:microsoft.com/office/officeart/2008/layout/NameandTitleOrganizationalChart"/>
    <dgm:cxn modelId="{4258E0BB-2F84-D24D-AE69-3ACB08F92C9D}" type="presParOf" srcId="{E2AED881-EEFD-D446-9437-8C7969F15A5C}" destId="{AE4B7FA5-7AB8-4B40-A7B2-77AD1AA3298A}" srcOrd="1" destOrd="0" presId="urn:microsoft.com/office/officeart/2008/layout/NameandTitleOrganizationalChart"/>
    <dgm:cxn modelId="{BA52DB9D-A64B-BC45-BC20-A36B6C2A86A3}" type="presParOf" srcId="{E2AED881-EEFD-D446-9437-8C7969F15A5C}" destId="{7C55A0E7-C677-2B41-81BA-C292E31E7B11}" srcOrd="2" destOrd="0" presId="urn:microsoft.com/office/officeart/2008/layout/NameandTitleOrganizationalChart"/>
    <dgm:cxn modelId="{F54CF127-B003-AD43-93AA-839496EA8C49}" type="presParOf" srcId="{FEB9C636-B22F-7442-8A07-D8804A9E7AE7}" destId="{6AC9BE8F-BB9E-3148-A8A9-1016B8A693CD}" srcOrd="1" destOrd="0" presId="urn:microsoft.com/office/officeart/2008/layout/NameandTitleOrganizationalChart"/>
    <dgm:cxn modelId="{6011A97B-3F18-8447-AA60-5ABB39D5E64D}" type="presParOf" srcId="{6AC9BE8F-BB9E-3148-A8A9-1016B8A693CD}" destId="{20842263-2B6D-C042-8AF2-29900A2EF62F}" srcOrd="0" destOrd="0" presId="urn:microsoft.com/office/officeart/2008/layout/NameandTitleOrganizationalChart"/>
    <dgm:cxn modelId="{9FDFC5CF-9843-E249-8B05-07DF8C3B6FB9}" type="presParOf" srcId="{6AC9BE8F-BB9E-3148-A8A9-1016B8A693CD}" destId="{EF5F5325-C3F4-9040-AC2B-1294071222C2}" srcOrd="1" destOrd="0" presId="urn:microsoft.com/office/officeart/2008/layout/NameandTitleOrganizationalChart"/>
    <dgm:cxn modelId="{5938572D-E3EC-A34F-A093-B29FF1714E41}" type="presParOf" srcId="{EF5F5325-C3F4-9040-AC2B-1294071222C2}" destId="{3CF25FF1-8DD5-734C-A50B-8D3B0B1320CA}" srcOrd="0" destOrd="0" presId="urn:microsoft.com/office/officeart/2008/layout/NameandTitleOrganizationalChart"/>
    <dgm:cxn modelId="{1D35B940-2CA0-9B4D-8F7A-E994F6B72627}" type="presParOf" srcId="{3CF25FF1-8DD5-734C-A50B-8D3B0B1320CA}" destId="{3575CEF0-336C-6346-B614-7242E3ABBEA1}" srcOrd="0" destOrd="0" presId="urn:microsoft.com/office/officeart/2008/layout/NameandTitleOrganizationalChart"/>
    <dgm:cxn modelId="{BC66BD3D-1E07-7F46-9F42-D04B2DCE8615}" type="presParOf" srcId="{3CF25FF1-8DD5-734C-A50B-8D3B0B1320CA}" destId="{3697BE0D-4F9B-5143-97D0-F8CE04DE0817}" srcOrd="1" destOrd="0" presId="urn:microsoft.com/office/officeart/2008/layout/NameandTitleOrganizationalChart"/>
    <dgm:cxn modelId="{91378F4D-A64F-E54C-87C7-9BD69A51BD2F}" type="presParOf" srcId="{3CF25FF1-8DD5-734C-A50B-8D3B0B1320CA}" destId="{081CD4FD-A892-1B45-BE79-8FC46160F30D}" srcOrd="2" destOrd="0" presId="urn:microsoft.com/office/officeart/2008/layout/NameandTitleOrganizationalChart"/>
    <dgm:cxn modelId="{CCB22CF0-2DA5-5643-A260-91AB3BC52B89}" type="presParOf" srcId="{EF5F5325-C3F4-9040-AC2B-1294071222C2}" destId="{06D349C8-F133-5740-819A-0EB9EDE638E7}" srcOrd="1" destOrd="0" presId="urn:microsoft.com/office/officeart/2008/layout/NameandTitleOrganizationalChart"/>
    <dgm:cxn modelId="{AEA5CCA1-D0DB-DB47-85E0-76CF2FCB0884}" type="presParOf" srcId="{EF5F5325-C3F4-9040-AC2B-1294071222C2}" destId="{66B9A713-7F32-5843-8E7D-F06D3B6BBC77}" srcOrd="2" destOrd="0" presId="urn:microsoft.com/office/officeart/2008/layout/NameandTitleOrganizationalChart"/>
    <dgm:cxn modelId="{BEFB1ADE-5BB9-E045-BB79-D776B1A93C43}" type="presParOf" srcId="{FEB9C636-B22F-7442-8A07-D8804A9E7AE7}" destId="{472D4148-1EEE-4744-BF3A-636EE99A9D34}" srcOrd="2" destOrd="0" presId="urn:microsoft.com/office/officeart/2008/layout/NameandTitleOrganizationalChart"/>
    <dgm:cxn modelId="{B1F04656-028F-9141-A23E-EFBC051C536D}" type="presParOf" srcId="{6B04E8BF-C7CB-FB46-AF64-A5E7357A583B}" destId="{3E66D32B-077F-B44F-80F6-098D2A3E1650}" srcOrd="2" destOrd="0" presId="urn:microsoft.com/office/officeart/2008/layout/NameandTitleOrganizational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99C57-306C-5143-BCC4-6A44BEEDD8F5}">
      <dsp:nvSpPr>
        <dsp:cNvPr id="0" name=""/>
        <dsp:cNvSpPr/>
      </dsp:nvSpPr>
      <dsp:spPr>
        <a:xfrm>
          <a:off x="2548968" y="0"/>
          <a:ext cx="1699312" cy="806518"/>
        </a:xfrm>
        <a:prstGeom prst="trapezoid">
          <a:avLst>
            <a:gd name="adj" fmla="val 105349"/>
          </a:avLst>
        </a:prstGeom>
        <a:gradFill rotWithShape="0">
          <a:gsLst>
            <a:gs pos="0">
              <a:srgbClr val="ED7D31">
                <a:hueOff val="0"/>
                <a:satOff val="0"/>
                <a:lumOff val="0"/>
                <a:alphaOff val="0"/>
                <a:satMod val="103000"/>
                <a:lumMod val="102000"/>
                <a:tint val="94000"/>
              </a:srgbClr>
            </a:gs>
            <a:gs pos="50000">
              <a:srgbClr val="ED7D31">
                <a:hueOff val="0"/>
                <a:satOff val="0"/>
                <a:lumOff val="0"/>
                <a:alphaOff val="0"/>
                <a:satMod val="110000"/>
                <a:lumMod val="100000"/>
                <a:shade val="100000"/>
              </a:srgbClr>
            </a:gs>
            <a:gs pos="100000">
              <a:srgbClr val="ED7D31">
                <a:hueOff val="0"/>
                <a:satOff val="0"/>
                <a:lumOff val="0"/>
                <a:alphaOff val="0"/>
                <a:lumMod val="99000"/>
                <a:satMod val="120000"/>
                <a:shade val="78000"/>
              </a:srgb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US" sz="1200" kern="1200" dirty="0">
            <a:solidFill>
              <a:sysClr val="windowText" lastClr="000000">
                <a:hueOff val="0"/>
                <a:satOff val="0"/>
                <a:lumOff val="0"/>
                <a:alphaOff val="0"/>
              </a:sysClr>
            </a:solidFill>
            <a:latin typeface="Calibri" panose="020F0502020204030204"/>
            <a:ea typeface=""/>
            <a:cs typeface=""/>
          </a:endParaRPr>
        </a:p>
        <a:p>
          <a:pPr marL="0" lvl="0" indent="0" algn="ctr" defTabSz="533400">
            <a:lnSpc>
              <a:spcPct val="90000"/>
            </a:lnSpc>
            <a:spcBef>
              <a:spcPct val="0"/>
            </a:spcBef>
            <a:spcAft>
              <a:spcPct val="35000"/>
            </a:spcAft>
            <a:buNone/>
          </a:pPr>
          <a:r>
            <a:rPr lang="en-US" sz="1400" b="1" kern="1200" dirty="0">
              <a:solidFill>
                <a:sysClr val="windowText" lastClr="000000">
                  <a:hueOff val="0"/>
                  <a:satOff val="0"/>
                  <a:lumOff val="0"/>
                  <a:alphaOff val="0"/>
                </a:sysClr>
              </a:solidFill>
              <a:latin typeface="Calibri" panose="020F0502020204030204"/>
              <a:ea typeface=""/>
              <a:cs typeface=""/>
            </a:rPr>
            <a:t>App </a:t>
          </a:r>
          <a:br>
            <a:rPr lang="en-US" sz="1400" b="1" kern="1200" dirty="0">
              <a:solidFill>
                <a:sysClr val="windowText" lastClr="000000">
                  <a:hueOff val="0"/>
                  <a:satOff val="0"/>
                  <a:lumOff val="0"/>
                  <a:alphaOff val="0"/>
                </a:sysClr>
              </a:solidFill>
              <a:latin typeface="Calibri" panose="020F0502020204030204"/>
              <a:ea typeface=""/>
              <a:cs typeface=""/>
            </a:rPr>
          </a:br>
          <a:r>
            <a:rPr lang="en-US" sz="1400" b="1" kern="1200" dirty="0">
              <a:solidFill>
                <a:sysClr val="windowText" lastClr="000000">
                  <a:hueOff val="0"/>
                  <a:satOff val="0"/>
                  <a:lumOff val="0"/>
                  <a:alphaOff val="0"/>
                </a:sysClr>
              </a:solidFill>
              <a:latin typeface="Calibri" panose="020F0502020204030204"/>
              <a:ea typeface=""/>
              <a:cs typeface=""/>
            </a:rPr>
            <a:t>Encryption</a:t>
          </a:r>
          <a:br>
            <a:rPr lang="en-US" sz="1400" kern="1200" dirty="0">
              <a:solidFill>
                <a:sysClr val="windowText" lastClr="000000">
                  <a:hueOff val="0"/>
                  <a:satOff val="0"/>
                  <a:lumOff val="0"/>
                  <a:alphaOff val="0"/>
                </a:sysClr>
              </a:solidFill>
              <a:latin typeface="Calibri" panose="020F0502020204030204"/>
              <a:ea typeface=""/>
              <a:cs typeface=""/>
            </a:rPr>
          </a:br>
          <a:r>
            <a:rPr lang="en-US" sz="1000" i="1" kern="1200" dirty="0">
              <a:solidFill>
                <a:sysClr val="windowText" lastClr="000000">
                  <a:hueOff val="0"/>
                  <a:satOff val="0"/>
                  <a:lumOff val="0"/>
                  <a:alphaOff val="0"/>
                </a:sysClr>
              </a:solidFill>
              <a:latin typeface="Calibri" panose="020F0502020204030204"/>
              <a:ea typeface=""/>
              <a:cs typeface=""/>
            </a:rPr>
            <a:t>hyper-sensitive data</a:t>
          </a:r>
          <a:endParaRPr lang="en-US" sz="1000" kern="1200" dirty="0">
            <a:solidFill>
              <a:sysClr val="windowText" lastClr="000000">
                <a:hueOff val="0"/>
                <a:satOff val="0"/>
                <a:lumOff val="0"/>
                <a:alphaOff val="0"/>
              </a:sysClr>
            </a:solidFill>
            <a:latin typeface="Calibri" panose="020F0502020204030204"/>
            <a:ea typeface=""/>
            <a:cs typeface=""/>
          </a:endParaRPr>
        </a:p>
      </dsp:txBody>
      <dsp:txXfrm>
        <a:off x="2548968" y="0"/>
        <a:ext cx="1699312" cy="806518"/>
      </dsp:txXfrm>
    </dsp:sp>
    <dsp:sp modelId="{453C865C-795B-4F48-A50B-885F77EBA69F}">
      <dsp:nvSpPr>
        <dsp:cNvPr id="0" name=""/>
        <dsp:cNvSpPr/>
      </dsp:nvSpPr>
      <dsp:spPr>
        <a:xfrm>
          <a:off x="1699312" y="806518"/>
          <a:ext cx="3398625" cy="806518"/>
        </a:xfrm>
        <a:prstGeom prst="trapezoid">
          <a:avLst>
            <a:gd name="adj" fmla="val 105349"/>
          </a:avLst>
        </a:prstGeom>
        <a:gradFill rotWithShape="0">
          <a:gsLst>
            <a:gs pos="0">
              <a:srgbClr val="ED7D31">
                <a:hueOff val="-485121"/>
                <a:satOff val="-27976"/>
                <a:lumOff val="2876"/>
                <a:alphaOff val="0"/>
                <a:satMod val="103000"/>
                <a:lumMod val="102000"/>
                <a:tint val="94000"/>
              </a:srgbClr>
            </a:gs>
            <a:gs pos="50000">
              <a:srgbClr val="ED7D31">
                <a:hueOff val="-485121"/>
                <a:satOff val="-27976"/>
                <a:lumOff val="2876"/>
                <a:alphaOff val="0"/>
                <a:satMod val="110000"/>
                <a:lumMod val="100000"/>
                <a:shade val="100000"/>
              </a:srgbClr>
            </a:gs>
            <a:gs pos="100000">
              <a:srgbClr val="ED7D31">
                <a:hueOff val="-485121"/>
                <a:satOff val="-27976"/>
                <a:lumOff val="2876"/>
                <a:alphaOff val="0"/>
                <a:lumMod val="99000"/>
                <a:satMod val="120000"/>
                <a:shade val="78000"/>
              </a:srgb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ysClr val="windowText" lastClr="000000">
                  <a:hueOff val="0"/>
                  <a:satOff val="0"/>
                  <a:lumOff val="0"/>
                  <a:alphaOff val="0"/>
                </a:sysClr>
              </a:solidFill>
              <a:latin typeface="Calibri" panose="020F0502020204030204"/>
              <a:ea typeface=""/>
              <a:cs typeface=""/>
            </a:rPr>
            <a:t>Database Encryption</a:t>
          </a:r>
          <a:br>
            <a:rPr lang="en-US" sz="1000" kern="1200" dirty="0">
              <a:solidFill>
                <a:sysClr val="windowText" lastClr="000000">
                  <a:hueOff val="0"/>
                  <a:satOff val="0"/>
                  <a:lumOff val="0"/>
                  <a:alphaOff val="0"/>
                </a:sysClr>
              </a:solidFill>
              <a:latin typeface="Calibri" panose="020F0502020204030204"/>
              <a:ea typeface=""/>
              <a:cs typeface=""/>
            </a:rPr>
          </a:br>
          <a:r>
            <a:rPr lang="en-US" sz="1000" i="1" kern="1200" dirty="0">
              <a:solidFill>
                <a:sysClr val="windowText" lastClr="000000">
                  <a:hueOff val="0"/>
                  <a:satOff val="0"/>
                  <a:lumOff val="0"/>
                  <a:alphaOff val="0"/>
                </a:sysClr>
              </a:solidFill>
              <a:latin typeface="Calibri" panose="020F0502020204030204"/>
              <a:ea typeface=""/>
              <a:cs typeface=""/>
            </a:rPr>
            <a:t>Provide protection for very sensitive in-use (DB</a:t>
          </a:r>
          <a:r>
            <a:rPr lang="en-US" sz="1000" i="1" kern="1200" baseline="0" dirty="0">
              <a:solidFill>
                <a:sysClr val="windowText" lastClr="000000">
                  <a:hueOff val="0"/>
                  <a:satOff val="0"/>
                  <a:lumOff val="0"/>
                  <a:alphaOff val="0"/>
                </a:sysClr>
              </a:solidFill>
              <a:latin typeface="Calibri" panose="020F0502020204030204"/>
              <a:ea typeface=""/>
              <a:cs typeface=""/>
            </a:rPr>
            <a:t> </a:t>
          </a:r>
          <a:r>
            <a:rPr lang="en-US" sz="1000" i="1" kern="1200" dirty="0">
              <a:solidFill>
                <a:sysClr val="windowText" lastClr="000000">
                  <a:hueOff val="0"/>
                  <a:satOff val="0"/>
                  <a:lumOff val="0"/>
                  <a:alphaOff val="0"/>
                </a:sysClr>
              </a:solidFill>
              <a:latin typeface="Calibri" panose="020F0502020204030204"/>
              <a:ea typeface=""/>
              <a:cs typeface=""/>
            </a:rPr>
            <a:t>level), in-flight &amp; at-rest data</a:t>
          </a:r>
        </a:p>
      </dsp:txBody>
      <dsp:txXfrm>
        <a:off x="2294071" y="806518"/>
        <a:ext cx="2209106" cy="806518"/>
      </dsp:txXfrm>
    </dsp:sp>
    <dsp:sp modelId="{A442350E-BEE4-E644-9886-8418E9EA192B}">
      <dsp:nvSpPr>
        <dsp:cNvPr id="0" name=""/>
        <dsp:cNvSpPr/>
      </dsp:nvSpPr>
      <dsp:spPr>
        <a:xfrm>
          <a:off x="849656" y="1613036"/>
          <a:ext cx="5097937" cy="806518"/>
        </a:xfrm>
        <a:prstGeom prst="trapezoid">
          <a:avLst>
            <a:gd name="adj" fmla="val 105349"/>
          </a:avLst>
        </a:prstGeom>
        <a:gradFill rotWithShape="0">
          <a:gsLst>
            <a:gs pos="0">
              <a:srgbClr val="ED7D31">
                <a:hueOff val="-970242"/>
                <a:satOff val="-55952"/>
                <a:lumOff val="5752"/>
                <a:alphaOff val="0"/>
                <a:satMod val="103000"/>
                <a:lumMod val="102000"/>
                <a:tint val="94000"/>
              </a:srgbClr>
            </a:gs>
            <a:gs pos="50000">
              <a:srgbClr val="ED7D31">
                <a:hueOff val="-970242"/>
                <a:satOff val="-55952"/>
                <a:lumOff val="5752"/>
                <a:alphaOff val="0"/>
                <a:satMod val="110000"/>
                <a:lumMod val="100000"/>
                <a:shade val="100000"/>
              </a:srgbClr>
            </a:gs>
            <a:gs pos="100000">
              <a:srgbClr val="ED7D31">
                <a:hueOff val="-970242"/>
                <a:satOff val="-55952"/>
                <a:lumOff val="5752"/>
                <a:alphaOff val="0"/>
                <a:lumMod val="99000"/>
                <a:satMod val="120000"/>
                <a:shade val="78000"/>
              </a:srgb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ysClr val="windowText" lastClr="000000">
                  <a:hueOff val="0"/>
                  <a:satOff val="0"/>
                  <a:lumOff val="0"/>
                  <a:alphaOff val="0"/>
                </a:sysClr>
              </a:solidFill>
              <a:latin typeface="Calibri" panose="020F0502020204030204"/>
              <a:ea typeface=""/>
              <a:cs typeface=""/>
            </a:rPr>
            <a:t>File or Dataset Level Encryption</a:t>
          </a:r>
          <a:br>
            <a:rPr lang="en-US" sz="1000" kern="1200" dirty="0">
              <a:solidFill>
                <a:sysClr val="windowText" lastClr="000000">
                  <a:hueOff val="0"/>
                  <a:satOff val="0"/>
                  <a:lumOff val="0"/>
                  <a:alphaOff val="0"/>
                </a:sysClr>
              </a:solidFill>
              <a:latin typeface="Calibri" panose="020F0502020204030204"/>
              <a:ea typeface=""/>
              <a:cs typeface=""/>
            </a:rPr>
          </a:br>
          <a:r>
            <a:rPr lang="en-US" sz="1000" i="1" kern="1200" dirty="0">
              <a:solidFill>
                <a:sysClr val="windowText" lastClr="000000">
                  <a:hueOff val="0"/>
                  <a:satOff val="0"/>
                  <a:lumOff val="0"/>
                  <a:alphaOff val="0"/>
                </a:sysClr>
              </a:solidFill>
              <a:latin typeface="Calibri" panose="020F0502020204030204"/>
              <a:ea typeface=""/>
              <a:cs typeface=""/>
            </a:rPr>
            <a:t>Provide </a:t>
          </a:r>
          <a:r>
            <a:rPr lang="en-US" sz="1000" b="1" i="1" kern="1200" dirty="0">
              <a:solidFill>
                <a:sysClr val="windowText" lastClr="000000">
                  <a:hueOff val="0"/>
                  <a:satOff val="0"/>
                  <a:lumOff val="0"/>
                  <a:alphaOff val="0"/>
                </a:sysClr>
              </a:solidFill>
              <a:latin typeface="Calibri" panose="020F0502020204030204"/>
              <a:ea typeface=""/>
              <a:cs typeface=""/>
            </a:rPr>
            <a:t>broad</a:t>
          </a:r>
          <a:r>
            <a:rPr lang="en-US" sz="1000" i="1" kern="1200" dirty="0">
              <a:solidFill>
                <a:sysClr val="windowText" lastClr="000000">
                  <a:hueOff val="0"/>
                  <a:satOff val="0"/>
                  <a:lumOff val="0"/>
                  <a:alphaOff val="0"/>
                </a:sysClr>
              </a:solidFill>
              <a:latin typeface="Calibri" panose="020F0502020204030204"/>
              <a:ea typeface=""/>
              <a:cs typeface=""/>
            </a:rPr>
            <a:t> coverage for sensitive data using encryption tied to access control </a:t>
          </a:r>
          <a:r>
            <a:rPr lang="en-US" sz="1000" i="1" kern="1200" baseline="0" dirty="0">
              <a:solidFill>
                <a:sysClr val="windowText" lastClr="000000">
                  <a:hueOff val="0"/>
                  <a:satOff val="0"/>
                  <a:lumOff val="0"/>
                  <a:alphaOff val="0"/>
                </a:sysClr>
              </a:solidFill>
              <a:latin typeface="Calibri" panose="020F0502020204030204"/>
              <a:ea typeface=""/>
              <a:cs typeface=""/>
            </a:rPr>
            <a:t>for </a:t>
          </a:r>
          <a:r>
            <a:rPr lang="en-US" sz="1000" i="1" kern="1200" dirty="0">
              <a:solidFill>
                <a:sysClr val="windowText" lastClr="000000">
                  <a:hueOff val="0"/>
                  <a:satOff val="0"/>
                  <a:lumOff val="0"/>
                  <a:alphaOff val="0"/>
                </a:sysClr>
              </a:solidFill>
              <a:latin typeface="Calibri" panose="020F0502020204030204"/>
              <a:ea typeface=""/>
              <a:cs typeface=""/>
            </a:rPr>
            <a:t>in-flight &amp; at-rest data protection</a:t>
          </a:r>
          <a:endParaRPr lang="en-US" sz="1000" kern="1200" dirty="0">
            <a:solidFill>
              <a:sysClr val="windowText" lastClr="000000">
                <a:hueOff val="0"/>
                <a:satOff val="0"/>
                <a:lumOff val="0"/>
                <a:alphaOff val="0"/>
              </a:sysClr>
            </a:solidFill>
            <a:latin typeface="Calibri" panose="020F0502020204030204"/>
            <a:ea typeface=""/>
            <a:cs typeface=""/>
          </a:endParaRPr>
        </a:p>
      </dsp:txBody>
      <dsp:txXfrm>
        <a:off x="1741795" y="1613036"/>
        <a:ext cx="3313659" cy="806518"/>
      </dsp:txXfrm>
    </dsp:sp>
    <dsp:sp modelId="{F1AFFF08-2788-114C-8217-7811E3971171}">
      <dsp:nvSpPr>
        <dsp:cNvPr id="0" name=""/>
        <dsp:cNvSpPr/>
      </dsp:nvSpPr>
      <dsp:spPr>
        <a:xfrm>
          <a:off x="0" y="2419553"/>
          <a:ext cx="6797250" cy="806518"/>
        </a:xfrm>
        <a:prstGeom prst="trapezoid">
          <a:avLst>
            <a:gd name="adj" fmla="val 105349"/>
          </a:avLst>
        </a:prstGeom>
        <a:gradFill rotWithShape="0">
          <a:gsLst>
            <a:gs pos="0">
              <a:srgbClr val="ED7D31">
                <a:hueOff val="-1455363"/>
                <a:satOff val="-83928"/>
                <a:lumOff val="8628"/>
                <a:alphaOff val="0"/>
                <a:satMod val="103000"/>
                <a:lumMod val="102000"/>
                <a:tint val="94000"/>
              </a:srgbClr>
            </a:gs>
            <a:gs pos="50000">
              <a:srgbClr val="ED7D31">
                <a:hueOff val="-1455363"/>
                <a:satOff val="-83928"/>
                <a:lumOff val="8628"/>
                <a:alphaOff val="0"/>
                <a:satMod val="110000"/>
                <a:lumMod val="100000"/>
                <a:shade val="100000"/>
              </a:srgbClr>
            </a:gs>
            <a:gs pos="100000">
              <a:srgbClr val="ED7D31">
                <a:hueOff val="-1455363"/>
                <a:satOff val="-83928"/>
                <a:lumOff val="8628"/>
                <a:alphaOff val="0"/>
                <a:lumMod val="99000"/>
                <a:satMod val="120000"/>
                <a:shade val="78000"/>
              </a:srgb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ysClr val="windowText" lastClr="000000">
                  <a:hueOff val="0"/>
                  <a:satOff val="0"/>
                  <a:lumOff val="0"/>
                  <a:alphaOff val="0"/>
                </a:sysClr>
              </a:solidFill>
              <a:latin typeface="Calibri" panose="020F0502020204030204"/>
              <a:ea typeface=""/>
              <a:cs typeface=""/>
            </a:rPr>
            <a:t>Full Disk and Tape Encryption</a:t>
          </a:r>
          <a:br>
            <a:rPr lang="en-US" sz="1000" kern="1200" dirty="0">
              <a:solidFill>
                <a:sysClr val="windowText" lastClr="000000">
                  <a:hueOff val="0"/>
                  <a:satOff val="0"/>
                  <a:lumOff val="0"/>
                  <a:alphaOff val="0"/>
                </a:sysClr>
              </a:solidFill>
              <a:latin typeface="Calibri" panose="020F0502020204030204"/>
              <a:ea typeface=""/>
              <a:cs typeface=""/>
            </a:rPr>
          </a:br>
          <a:r>
            <a:rPr lang="en-US" sz="1000" i="1" kern="1200" dirty="0">
              <a:solidFill>
                <a:sysClr val="windowText" lastClr="000000">
                  <a:hueOff val="0"/>
                  <a:satOff val="0"/>
                  <a:lumOff val="0"/>
                  <a:alphaOff val="0"/>
                </a:sysClr>
              </a:solidFill>
              <a:latin typeface="Calibri" panose="020F0502020204030204"/>
              <a:ea typeface=""/>
              <a:cs typeface=""/>
            </a:rPr>
            <a:t>Provide 100% coverage for in-flight &amp; at-rest data with </a:t>
          </a:r>
          <a:r>
            <a:rPr lang="en-US" sz="1000" b="1" i="1" kern="1200" dirty="0">
              <a:solidFill>
                <a:sysClr val="windowText" lastClr="000000">
                  <a:hueOff val="0"/>
                  <a:satOff val="0"/>
                  <a:lumOff val="0"/>
                  <a:alphaOff val="0"/>
                </a:sysClr>
              </a:solidFill>
              <a:latin typeface="Calibri" panose="020F0502020204030204"/>
              <a:ea typeface=""/>
              <a:cs typeface=""/>
            </a:rPr>
            <a:t>zero</a:t>
          </a:r>
          <a:r>
            <a:rPr lang="en-US" sz="1000" i="1" kern="1200" dirty="0">
              <a:solidFill>
                <a:sysClr val="windowText" lastClr="000000">
                  <a:hueOff val="0"/>
                  <a:satOff val="0"/>
                  <a:lumOff val="0"/>
                  <a:alphaOff val="0"/>
                </a:sysClr>
              </a:solidFill>
              <a:latin typeface="Calibri" panose="020F0502020204030204"/>
              <a:ea typeface=""/>
              <a:cs typeface=""/>
            </a:rPr>
            <a:t> host CPU cost </a:t>
          </a:r>
          <a:r>
            <a:rPr lang="en-US" sz="1000" kern="1200" dirty="0">
              <a:solidFill>
                <a:sysClr val="windowText" lastClr="000000">
                  <a:hueOff val="0"/>
                  <a:satOff val="0"/>
                  <a:lumOff val="0"/>
                  <a:alphaOff val="0"/>
                </a:sysClr>
              </a:solidFill>
              <a:latin typeface="Calibri" panose="020F0502020204030204"/>
              <a:ea typeface=""/>
              <a:cs typeface=""/>
            </a:rPr>
            <a:t> </a:t>
          </a:r>
        </a:p>
      </dsp:txBody>
      <dsp:txXfrm>
        <a:off x="1189518" y="2419553"/>
        <a:ext cx="4418212" cy="8065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99C57-306C-5143-BCC4-6A44BEEDD8F5}">
      <dsp:nvSpPr>
        <dsp:cNvPr id="0" name=""/>
        <dsp:cNvSpPr/>
      </dsp:nvSpPr>
      <dsp:spPr>
        <a:xfrm>
          <a:off x="2548968" y="0"/>
          <a:ext cx="1699312" cy="806518"/>
        </a:xfrm>
        <a:prstGeom prst="trapezoid">
          <a:avLst>
            <a:gd name="adj" fmla="val 105349"/>
          </a:avLst>
        </a:prstGeom>
        <a:gradFill rotWithShape="0">
          <a:gsLst>
            <a:gs pos="0">
              <a:srgbClr val="ED7D31">
                <a:hueOff val="0"/>
                <a:satOff val="0"/>
                <a:lumOff val="0"/>
                <a:alphaOff val="0"/>
                <a:satMod val="103000"/>
                <a:lumMod val="102000"/>
                <a:tint val="94000"/>
              </a:srgbClr>
            </a:gs>
            <a:gs pos="50000">
              <a:srgbClr val="ED7D31">
                <a:hueOff val="0"/>
                <a:satOff val="0"/>
                <a:lumOff val="0"/>
                <a:alphaOff val="0"/>
                <a:satMod val="110000"/>
                <a:lumMod val="100000"/>
                <a:shade val="100000"/>
              </a:srgbClr>
            </a:gs>
            <a:gs pos="100000">
              <a:srgbClr val="ED7D31">
                <a:hueOff val="0"/>
                <a:satOff val="0"/>
                <a:lumOff val="0"/>
                <a:alphaOff val="0"/>
                <a:lumMod val="99000"/>
                <a:satMod val="120000"/>
                <a:shade val="78000"/>
              </a:srgb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US" sz="1200" kern="1200" dirty="0">
            <a:solidFill>
              <a:sysClr val="windowText" lastClr="000000">
                <a:hueOff val="0"/>
                <a:satOff val="0"/>
                <a:lumOff val="0"/>
                <a:alphaOff val="0"/>
              </a:sysClr>
            </a:solidFill>
            <a:latin typeface="Calibri" panose="020F0502020204030204"/>
            <a:ea typeface=""/>
            <a:cs typeface=""/>
          </a:endParaRPr>
        </a:p>
        <a:p>
          <a:pPr marL="0" lvl="0" indent="0" algn="ctr" defTabSz="533400">
            <a:lnSpc>
              <a:spcPct val="90000"/>
            </a:lnSpc>
            <a:spcBef>
              <a:spcPct val="0"/>
            </a:spcBef>
            <a:spcAft>
              <a:spcPct val="35000"/>
            </a:spcAft>
            <a:buNone/>
          </a:pPr>
          <a:r>
            <a:rPr lang="en-US" sz="1400" b="1" kern="1200" dirty="0">
              <a:solidFill>
                <a:sysClr val="windowText" lastClr="000000">
                  <a:hueOff val="0"/>
                  <a:satOff val="0"/>
                  <a:lumOff val="0"/>
                  <a:alphaOff val="0"/>
                </a:sysClr>
              </a:solidFill>
              <a:latin typeface="Calibri" panose="020F0502020204030204"/>
              <a:ea typeface=""/>
              <a:cs typeface=""/>
            </a:rPr>
            <a:t>App </a:t>
          </a:r>
          <a:br>
            <a:rPr lang="en-US" sz="1400" b="1" kern="1200" dirty="0">
              <a:solidFill>
                <a:sysClr val="windowText" lastClr="000000">
                  <a:hueOff val="0"/>
                  <a:satOff val="0"/>
                  <a:lumOff val="0"/>
                  <a:alphaOff val="0"/>
                </a:sysClr>
              </a:solidFill>
              <a:latin typeface="Calibri" panose="020F0502020204030204"/>
              <a:ea typeface=""/>
              <a:cs typeface=""/>
            </a:rPr>
          </a:br>
          <a:r>
            <a:rPr lang="en-US" sz="1400" b="1" kern="1200" dirty="0">
              <a:solidFill>
                <a:sysClr val="windowText" lastClr="000000">
                  <a:hueOff val="0"/>
                  <a:satOff val="0"/>
                  <a:lumOff val="0"/>
                  <a:alphaOff val="0"/>
                </a:sysClr>
              </a:solidFill>
              <a:latin typeface="Calibri" panose="020F0502020204030204"/>
              <a:ea typeface=""/>
              <a:cs typeface=""/>
            </a:rPr>
            <a:t>Encryption</a:t>
          </a:r>
          <a:br>
            <a:rPr lang="en-US" sz="1400" kern="1200" dirty="0">
              <a:solidFill>
                <a:sysClr val="windowText" lastClr="000000">
                  <a:hueOff val="0"/>
                  <a:satOff val="0"/>
                  <a:lumOff val="0"/>
                  <a:alphaOff val="0"/>
                </a:sysClr>
              </a:solidFill>
              <a:latin typeface="Calibri" panose="020F0502020204030204"/>
              <a:ea typeface=""/>
              <a:cs typeface=""/>
            </a:rPr>
          </a:br>
          <a:r>
            <a:rPr lang="en-US" sz="1000" i="1" kern="1200" dirty="0">
              <a:solidFill>
                <a:sysClr val="windowText" lastClr="000000">
                  <a:hueOff val="0"/>
                  <a:satOff val="0"/>
                  <a:lumOff val="0"/>
                  <a:alphaOff val="0"/>
                </a:sysClr>
              </a:solidFill>
              <a:latin typeface="Calibri" panose="020F0502020204030204"/>
              <a:ea typeface=""/>
              <a:cs typeface=""/>
            </a:rPr>
            <a:t>hyper-sensitive data</a:t>
          </a:r>
          <a:endParaRPr lang="en-US" sz="1000" kern="1200" dirty="0">
            <a:solidFill>
              <a:sysClr val="windowText" lastClr="000000">
                <a:hueOff val="0"/>
                <a:satOff val="0"/>
                <a:lumOff val="0"/>
                <a:alphaOff val="0"/>
              </a:sysClr>
            </a:solidFill>
            <a:latin typeface="Calibri" panose="020F0502020204030204"/>
            <a:ea typeface=""/>
            <a:cs typeface=""/>
          </a:endParaRPr>
        </a:p>
      </dsp:txBody>
      <dsp:txXfrm>
        <a:off x="2548968" y="0"/>
        <a:ext cx="1699312" cy="806518"/>
      </dsp:txXfrm>
    </dsp:sp>
    <dsp:sp modelId="{453C865C-795B-4F48-A50B-885F77EBA69F}">
      <dsp:nvSpPr>
        <dsp:cNvPr id="0" name=""/>
        <dsp:cNvSpPr/>
      </dsp:nvSpPr>
      <dsp:spPr>
        <a:xfrm>
          <a:off x="1699312" y="806518"/>
          <a:ext cx="3398625" cy="806518"/>
        </a:xfrm>
        <a:prstGeom prst="trapezoid">
          <a:avLst>
            <a:gd name="adj" fmla="val 105349"/>
          </a:avLst>
        </a:prstGeom>
        <a:gradFill rotWithShape="0">
          <a:gsLst>
            <a:gs pos="0">
              <a:srgbClr val="ED7D31">
                <a:hueOff val="-485121"/>
                <a:satOff val="-27976"/>
                <a:lumOff val="2876"/>
                <a:alphaOff val="0"/>
                <a:satMod val="103000"/>
                <a:lumMod val="102000"/>
                <a:tint val="94000"/>
              </a:srgbClr>
            </a:gs>
            <a:gs pos="50000">
              <a:srgbClr val="ED7D31">
                <a:hueOff val="-485121"/>
                <a:satOff val="-27976"/>
                <a:lumOff val="2876"/>
                <a:alphaOff val="0"/>
                <a:satMod val="110000"/>
                <a:lumMod val="100000"/>
                <a:shade val="100000"/>
              </a:srgbClr>
            </a:gs>
            <a:gs pos="100000">
              <a:srgbClr val="ED7D31">
                <a:hueOff val="-485121"/>
                <a:satOff val="-27976"/>
                <a:lumOff val="2876"/>
                <a:alphaOff val="0"/>
                <a:lumMod val="99000"/>
                <a:satMod val="120000"/>
                <a:shade val="78000"/>
              </a:srgb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ysClr val="windowText" lastClr="000000">
                  <a:hueOff val="0"/>
                  <a:satOff val="0"/>
                  <a:lumOff val="0"/>
                  <a:alphaOff val="0"/>
                </a:sysClr>
              </a:solidFill>
              <a:latin typeface="Calibri" panose="020F0502020204030204"/>
              <a:ea typeface=""/>
              <a:cs typeface=""/>
            </a:rPr>
            <a:t>Database Encryption</a:t>
          </a:r>
          <a:br>
            <a:rPr lang="en-US" sz="1000" kern="1200" dirty="0">
              <a:solidFill>
                <a:sysClr val="windowText" lastClr="000000">
                  <a:hueOff val="0"/>
                  <a:satOff val="0"/>
                  <a:lumOff val="0"/>
                  <a:alphaOff val="0"/>
                </a:sysClr>
              </a:solidFill>
              <a:latin typeface="Calibri" panose="020F0502020204030204"/>
              <a:ea typeface=""/>
              <a:cs typeface=""/>
            </a:rPr>
          </a:br>
          <a:r>
            <a:rPr lang="en-US" sz="1000" i="1" kern="1200" dirty="0">
              <a:solidFill>
                <a:sysClr val="windowText" lastClr="000000">
                  <a:hueOff val="0"/>
                  <a:satOff val="0"/>
                  <a:lumOff val="0"/>
                  <a:alphaOff val="0"/>
                </a:sysClr>
              </a:solidFill>
              <a:latin typeface="Calibri" panose="020F0502020204030204"/>
              <a:ea typeface=""/>
              <a:cs typeface=""/>
            </a:rPr>
            <a:t>Provide protection for very sensitive in-use (DB</a:t>
          </a:r>
          <a:r>
            <a:rPr lang="en-US" sz="1000" i="1" kern="1200" baseline="0" dirty="0">
              <a:solidFill>
                <a:sysClr val="windowText" lastClr="000000">
                  <a:hueOff val="0"/>
                  <a:satOff val="0"/>
                  <a:lumOff val="0"/>
                  <a:alphaOff val="0"/>
                </a:sysClr>
              </a:solidFill>
              <a:latin typeface="Calibri" panose="020F0502020204030204"/>
              <a:ea typeface=""/>
              <a:cs typeface=""/>
            </a:rPr>
            <a:t> </a:t>
          </a:r>
          <a:r>
            <a:rPr lang="en-US" sz="1000" i="1" kern="1200" dirty="0">
              <a:solidFill>
                <a:sysClr val="windowText" lastClr="000000">
                  <a:hueOff val="0"/>
                  <a:satOff val="0"/>
                  <a:lumOff val="0"/>
                  <a:alphaOff val="0"/>
                </a:sysClr>
              </a:solidFill>
              <a:latin typeface="Calibri" panose="020F0502020204030204"/>
              <a:ea typeface=""/>
              <a:cs typeface=""/>
            </a:rPr>
            <a:t>level), in-flight &amp; at-rest data</a:t>
          </a:r>
        </a:p>
      </dsp:txBody>
      <dsp:txXfrm>
        <a:off x="2294071" y="806518"/>
        <a:ext cx="2209106" cy="806518"/>
      </dsp:txXfrm>
    </dsp:sp>
    <dsp:sp modelId="{A442350E-BEE4-E644-9886-8418E9EA192B}">
      <dsp:nvSpPr>
        <dsp:cNvPr id="0" name=""/>
        <dsp:cNvSpPr/>
      </dsp:nvSpPr>
      <dsp:spPr>
        <a:xfrm>
          <a:off x="849656" y="1613036"/>
          <a:ext cx="5097937" cy="806518"/>
        </a:xfrm>
        <a:prstGeom prst="trapezoid">
          <a:avLst>
            <a:gd name="adj" fmla="val 105349"/>
          </a:avLst>
        </a:prstGeom>
        <a:gradFill rotWithShape="0">
          <a:gsLst>
            <a:gs pos="0">
              <a:srgbClr val="ED7D31">
                <a:hueOff val="-970242"/>
                <a:satOff val="-55952"/>
                <a:lumOff val="5752"/>
                <a:alphaOff val="0"/>
                <a:satMod val="103000"/>
                <a:lumMod val="102000"/>
                <a:tint val="94000"/>
              </a:srgbClr>
            </a:gs>
            <a:gs pos="50000">
              <a:srgbClr val="ED7D31">
                <a:hueOff val="-970242"/>
                <a:satOff val="-55952"/>
                <a:lumOff val="5752"/>
                <a:alphaOff val="0"/>
                <a:satMod val="110000"/>
                <a:lumMod val="100000"/>
                <a:shade val="100000"/>
              </a:srgbClr>
            </a:gs>
            <a:gs pos="100000">
              <a:srgbClr val="ED7D31">
                <a:hueOff val="-970242"/>
                <a:satOff val="-55952"/>
                <a:lumOff val="5752"/>
                <a:alphaOff val="0"/>
                <a:lumMod val="99000"/>
                <a:satMod val="120000"/>
                <a:shade val="78000"/>
              </a:srgb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ysClr val="windowText" lastClr="000000">
                  <a:hueOff val="0"/>
                  <a:satOff val="0"/>
                  <a:lumOff val="0"/>
                  <a:alphaOff val="0"/>
                </a:sysClr>
              </a:solidFill>
              <a:latin typeface="Calibri" panose="020F0502020204030204"/>
              <a:ea typeface=""/>
              <a:cs typeface=""/>
            </a:rPr>
            <a:t>File or Data Set Level Encryption</a:t>
          </a:r>
          <a:br>
            <a:rPr lang="en-US" sz="1000" kern="1200" dirty="0">
              <a:solidFill>
                <a:sysClr val="windowText" lastClr="000000">
                  <a:hueOff val="0"/>
                  <a:satOff val="0"/>
                  <a:lumOff val="0"/>
                  <a:alphaOff val="0"/>
                </a:sysClr>
              </a:solidFill>
              <a:latin typeface="Calibri" panose="020F0502020204030204"/>
              <a:ea typeface=""/>
              <a:cs typeface=""/>
            </a:rPr>
          </a:br>
          <a:r>
            <a:rPr lang="en-US" sz="1000" i="1" kern="1200" dirty="0">
              <a:solidFill>
                <a:sysClr val="windowText" lastClr="000000">
                  <a:hueOff val="0"/>
                  <a:satOff val="0"/>
                  <a:lumOff val="0"/>
                  <a:alphaOff val="0"/>
                </a:sysClr>
              </a:solidFill>
              <a:latin typeface="Calibri" panose="020F0502020204030204"/>
              <a:ea typeface=""/>
              <a:cs typeface=""/>
            </a:rPr>
            <a:t>Provide </a:t>
          </a:r>
          <a:r>
            <a:rPr lang="en-US" sz="1000" b="1" i="1" kern="1200" dirty="0">
              <a:solidFill>
                <a:sysClr val="windowText" lastClr="000000">
                  <a:hueOff val="0"/>
                  <a:satOff val="0"/>
                  <a:lumOff val="0"/>
                  <a:alphaOff val="0"/>
                </a:sysClr>
              </a:solidFill>
              <a:latin typeface="Calibri" panose="020F0502020204030204"/>
              <a:ea typeface=""/>
              <a:cs typeface=""/>
            </a:rPr>
            <a:t>broad</a:t>
          </a:r>
          <a:r>
            <a:rPr lang="en-US" sz="1000" i="1" kern="1200" dirty="0">
              <a:solidFill>
                <a:sysClr val="windowText" lastClr="000000">
                  <a:hueOff val="0"/>
                  <a:satOff val="0"/>
                  <a:lumOff val="0"/>
                  <a:alphaOff val="0"/>
                </a:sysClr>
              </a:solidFill>
              <a:latin typeface="Calibri" panose="020F0502020204030204"/>
              <a:ea typeface=""/>
              <a:cs typeface=""/>
            </a:rPr>
            <a:t> coverage for sensitive data using encryption tied to access control </a:t>
          </a:r>
          <a:r>
            <a:rPr lang="en-US" sz="1000" i="1" kern="1200" baseline="0" dirty="0">
              <a:solidFill>
                <a:sysClr val="windowText" lastClr="000000">
                  <a:hueOff val="0"/>
                  <a:satOff val="0"/>
                  <a:lumOff val="0"/>
                  <a:alphaOff val="0"/>
                </a:sysClr>
              </a:solidFill>
              <a:latin typeface="Calibri" panose="020F0502020204030204"/>
              <a:ea typeface=""/>
              <a:cs typeface=""/>
            </a:rPr>
            <a:t>for </a:t>
          </a:r>
          <a:r>
            <a:rPr lang="en-US" sz="1000" i="1" kern="1200" dirty="0">
              <a:solidFill>
                <a:sysClr val="windowText" lastClr="000000">
                  <a:hueOff val="0"/>
                  <a:satOff val="0"/>
                  <a:lumOff val="0"/>
                  <a:alphaOff val="0"/>
                </a:sysClr>
              </a:solidFill>
              <a:latin typeface="Calibri" panose="020F0502020204030204"/>
              <a:ea typeface=""/>
              <a:cs typeface=""/>
            </a:rPr>
            <a:t>in-flight &amp; at-rest data protection</a:t>
          </a:r>
          <a:endParaRPr lang="en-US" sz="1000" kern="1200" dirty="0">
            <a:solidFill>
              <a:sysClr val="windowText" lastClr="000000">
                <a:hueOff val="0"/>
                <a:satOff val="0"/>
                <a:lumOff val="0"/>
                <a:alphaOff val="0"/>
              </a:sysClr>
            </a:solidFill>
            <a:latin typeface="Calibri" panose="020F0502020204030204"/>
            <a:ea typeface=""/>
            <a:cs typeface=""/>
          </a:endParaRPr>
        </a:p>
      </dsp:txBody>
      <dsp:txXfrm>
        <a:off x="1741795" y="1613036"/>
        <a:ext cx="3313659" cy="806518"/>
      </dsp:txXfrm>
    </dsp:sp>
    <dsp:sp modelId="{F1AFFF08-2788-114C-8217-7811E3971171}">
      <dsp:nvSpPr>
        <dsp:cNvPr id="0" name=""/>
        <dsp:cNvSpPr/>
      </dsp:nvSpPr>
      <dsp:spPr>
        <a:xfrm>
          <a:off x="0" y="2419553"/>
          <a:ext cx="6797250" cy="806518"/>
        </a:xfrm>
        <a:prstGeom prst="trapezoid">
          <a:avLst>
            <a:gd name="adj" fmla="val 105349"/>
          </a:avLst>
        </a:prstGeom>
        <a:gradFill rotWithShape="0">
          <a:gsLst>
            <a:gs pos="0">
              <a:srgbClr val="ED7D31">
                <a:hueOff val="-1455363"/>
                <a:satOff val="-83928"/>
                <a:lumOff val="8628"/>
                <a:alphaOff val="0"/>
                <a:satMod val="103000"/>
                <a:lumMod val="102000"/>
                <a:tint val="94000"/>
              </a:srgbClr>
            </a:gs>
            <a:gs pos="50000">
              <a:srgbClr val="ED7D31">
                <a:hueOff val="-1455363"/>
                <a:satOff val="-83928"/>
                <a:lumOff val="8628"/>
                <a:alphaOff val="0"/>
                <a:satMod val="110000"/>
                <a:lumMod val="100000"/>
                <a:shade val="100000"/>
              </a:srgbClr>
            </a:gs>
            <a:gs pos="100000">
              <a:srgbClr val="ED7D31">
                <a:hueOff val="-1455363"/>
                <a:satOff val="-83928"/>
                <a:lumOff val="8628"/>
                <a:alphaOff val="0"/>
                <a:lumMod val="99000"/>
                <a:satMod val="120000"/>
                <a:shade val="78000"/>
              </a:srgb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ysClr val="windowText" lastClr="000000">
                  <a:hueOff val="0"/>
                  <a:satOff val="0"/>
                  <a:lumOff val="0"/>
                  <a:alphaOff val="0"/>
                </a:sysClr>
              </a:solidFill>
              <a:latin typeface="Calibri" panose="020F0502020204030204"/>
              <a:ea typeface=""/>
              <a:cs typeface=""/>
            </a:rPr>
            <a:t>Full Disk &amp; Tape</a:t>
          </a:r>
          <a:br>
            <a:rPr lang="en-US" sz="1000" kern="1200" dirty="0">
              <a:solidFill>
                <a:sysClr val="windowText" lastClr="000000">
                  <a:hueOff val="0"/>
                  <a:satOff val="0"/>
                  <a:lumOff val="0"/>
                  <a:alphaOff val="0"/>
                </a:sysClr>
              </a:solidFill>
              <a:latin typeface="Calibri" panose="020F0502020204030204"/>
              <a:ea typeface=""/>
              <a:cs typeface=""/>
            </a:rPr>
          </a:br>
          <a:r>
            <a:rPr lang="en-US" sz="1000" i="1" kern="1200" dirty="0">
              <a:solidFill>
                <a:sysClr val="windowText" lastClr="000000">
                  <a:hueOff val="0"/>
                  <a:satOff val="0"/>
                  <a:lumOff val="0"/>
                  <a:alphaOff val="0"/>
                </a:sysClr>
              </a:solidFill>
              <a:latin typeface="Calibri" panose="020F0502020204030204"/>
              <a:ea typeface=""/>
              <a:cs typeface=""/>
            </a:rPr>
            <a:t>Provide 100% coverage for in-flight &amp; at-rest data with </a:t>
          </a:r>
          <a:r>
            <a:rPr lang="en-US" sz="1000" b="1" i="1" kern="1200" dirty="0">
              <a:solidFill>
                <a:sysClr val="windowText" lastClr="000000">
                  <a:hueOff val="0"/>
                  <a:satOff val="0"/>
                  <a:lumOff val="0"/>
                  <a:alphaOff val="0"/>
                </a:sysClr>
              </a:solidFill>
              <a:latin typeface="Calibri" panose="020F0502020204030204"/>
              <a:ea typeface=""/>
              <a:cs typeface=""/>
            </a:rPr>
            <a:t>zero</a:t>
          </a:r>
          <a:r>
            <a:rPr lang="en-US" sz="1000" i="1" kern="1200" dirty="0">
              <a:solidFill>
                <a:sysClr val="windowText" lastClr="000000">
                  <a:hueOff val="0"/>
                  <a:satOff val="0"/>
                  <a:lumOff val="0"/>
                  <a:alphaOff val="0"/>
                </a:sysClr>
              </a:solidFill>
              <a:latin typeface="Calibri" panose="020F0502020204030204"/>
              <a:ea typeface=""/>
              <a:cs typeface=""/>
            </a:rPr>
            <a:t> host CPU cost </a:t>
          </a:r>
          <a:r>
            <a:rPr lang="en-US" sz="1000" kern="1200" dirty="0">
              <a:solidFill>
                <a:sysClr val="windowText" lastClr="000000">
                  <a:hueOff val="0"/>
                  <a:satOff val="0"/>
                  <a:lumOff val="0"/>
                  <a:alphaOff val="0"/>
                </a:sysClr>
              </a:solidFill>
              <a:latin typeface="Calibri" panose="020F0502020204030204"/>
              <a:ea typeface=""/>
              <a:cs typeface=""/>
            </a:rPr>
            <a:t> </a:t>
          </a:r>
        </a:p>
      </dsp:txBody>
      <dsp:txXfrm>
        <a:off x="1189518" y="2419553"/>
        <a:ext cx="4418212" cy="8065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99C57-306C-5143-BCC4-6A44BEEDD8F5}">
      <dsp:nvSpPr>
        <dsp:cNvPr id="0" name=""/>
        <dsp:cNvSpPr/>
      </dsp:nvSpPr>
      <dsp:spPr>
        <a:xfrm>
          <a:off x="2548968" y="0"/>
          <a:ext cx="1699312" cy="806518"/>
        </a:xfrm>
        <a:prstGeom prst="trapezoid">
          <a:avLst>
            <a:gd name="adj" fmla="val 105349"/>
          </a:avLst>
        </a:prstGeom>
        <a:gradFill rotWithShape="0">
          <a:gsLst>
            <a:gs pos="0">
              <a:srgbClr val="ED7D31">
                <a:hueOff val="0"/>
                <a:satOff val="0"/>
                <a:lumOff val="0"/>
                <a:alphaOff val="0"/>
                <a:satMod val="103000"/>
                <a:lumMod val="102000"/>
                <a:tint val="94000"/>
              </a:srgbClr>
            </a:gs>
            <a:gs pos="50000">
              <a:srgbClr val="ED7D31">
                <a:hueOff val="0"/>
                <a:satOff val="0"/>
                <a:lumOff val="0"/>
                <a:alphaOff val="0"/>
                <a:satMod val="110000"/>
                <a:lumMod val="100000"/>
                <a:shade val="100000"/>
              </a:srgbClr>
            </a:gs>
            <a:gs pos="100000">
              <a:srgbClr val="ED7D31">
                <a:hueOff val="0"/>
                <a:satOff val="0"/>
                <a:lumOff val="0"/>
                <a:alphaOff val="0"/>
                <a:lumMod val="99000"/>
                <a:satMod val="120000"/>
                <a:shade val="78000"/>
              </a:srgb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US" sz="1200" kern="1200" dirty="0">
            <a:solidFill>
              <a:sysClr val="windowText" lastClr="000000">
                <a:hueOff val="0"/>
                <a:satOff val="0"/>
                <a:lumOff val="0"/>
                <a:alphaOff val="0"/>
              </a:sysClr>
            </a:solidFill>
            <a:latin typeface="Calibri" panose="020F0502020204030204"/>
            <a:ea typeface=""/>
            <a:cs typeface=""/>
          </a:endParaRPr>
        </a:p>
        <a:p>
          <a:pPr marL="0" lvl="0" indent="0" algn="ctr" defTabSz="533400">
            <a:lnSpc>
              <a:spcPct val="90000"/>
            </a:lnSpc>
            <a:spcBef>
              <a:spcPct val="0"/>
            </a:spcBef>
            <a:spcAft>
              <a:spcPct val="35000"/>
            </a:spcAft>
            <a:buNone/>
          </a:pPr>
          <a:r>
            <a:rPr lang="en-US" sz="1400" b="1" kern="1200" dirty="0">
              <a:solidFill>
                <a:sysClr val="windowText" lastClr="000000">
                  <a:hueOff val="0"/>
                  <a:satOff val="0"/>
                  <a:lumOff val="0"/>
                  <a:alphaOff val="0"/>
                </a:sysClr>
              </a:solidFill>
              <a:latin typeface="Calibri" panose="020F0502020204030204"/>
              <a:ea typeface=""/>
              <a:cs typeface=""/>
            </a:rPr>
            <a:t>App </a:t>
          </a:r>
          <a:br>
            <a:rPr lang="en-US" sz="1400" b="1" kern="1200" dirty="0">
              <a:solidFill>
                <a:sysClr val="windowText" lastClr="000000">
                  <a:hueOff val="0"/>
                  <a:satOff val="0"/>
                  <a:lumOff val="0"/>
                  <a:alphaOff val="0"/>
                </a:sysClr>
              </a:solidFill>
              <a:latin typeface="Calibri" panose="020F0502020204030204"/>
              <a:ea typeface=""/>
              <a:cs typeface=""/>
            </a:rPr>
          </a:br>
          <a:r>
            <a:rPr lang="en-US" sz="1400" b="1" kern="1200" dirty="0">
              <a:solidFill>
                <a:sysClr val="windowText" lastClr="000000">
                  <a:hueOff val="0"/>
                  <a:satOff val="0"/>
                  <a:lumOff val="0"/>
                  <a:alphaOff val="0"/>
                </a:sysClr>
              </a:solidFill>
              <a:latin typeface="Calibri" panose="020F0502020204030204"/>
              <a:ea typeface=""/>
              <a:cs typeface=""/>
            </a:rPr>
            <a:t>Encryption</a:t>
          </a:r>
          <a:br>
            <a:rPr lang="en-US" sz="1400" kern="1200" dirty="0">
              <a:solidFill>
                <a:sysClr val="windowText" lastClr="000000">
                  <a:hueOff val="0"/>
                  <a:satOff val="0"/>
                  <a:lumOff val="0"/>
                  <a:alphaOff val="0"/>
                </a:sysClr>
              </a:solidFill>
              <a:latin typeface="Calibri" panose="020F0502020204030204"/>
              <a:ea typeface=""/>
              <a:cs typeface=""/>
            </a:rPr>
          </a:br>
          <a:r>
            <a:rPr lang="en-US" sz="1000" i="1" kern="1200" dirty="0">
              <a:solidFill>
                <a:sysClr val="windowText" lastClr="000000">
                  <a:hueOff val="0"/>
                  <a:satOff val="0"/>
                  <a:lumOff val="0"/>
                  <a:alphaOff val="0"/>
                </a:sysClr>
              </a:solidFill>
              <a:latin typeface="Calibri" panose="020F0502020204030204"/>
              <a:ea typeface=""/>
              <a:cs typeface=""/>
            </a:rPr>
            <a:t>hyper-sensitive data</a:t>
          </a:r>
          <a:endParaRPr lang="en-US" sz="1000" kern="1200" dirty="0">
            <a:solidFill>
              <a:sysClr val="windowText" lastClr="000000">
                <a:hueOff val="0"/>
                <a:satOff val="0"/>
                <a:lumOff val="0"/>
                <a:alphaOff val="0"/>
              </a:sysClr>
            </a:solidFill>
            <a:latin typeface="Calibri" panose="020F0502020204030204"/>
            <a:ea typeface=""/>
            <a:cs typeface=""/>
          </a:endParaRPr>
        </a:p>
      </dsp:txBody>
      <dsp:txXfrm>
        <a:off x="2548968" y="0"/>
        <a:ext cx="1699312" cy="806518"/>
      </dsp:txXfrm>
    </dsp:sp>
    <dsp:sp modelId="{453C865C-795B-4F48-A50B-885F77EBA69F}">
      <dsp:nvSpPr>
        <dsp:cNvPr id="0" name=""/>
        <dsp:cNvSpPr/>
      </dsp:nvSpPr>
      <dsp:spPr>
        <a:xfrm>
          <a:off x="1699312" y="806518"/>
          <a:ext cx="3398625" cy="806518"/>
        </a:xfrm>
        <a:prstGeom prst="trapezoid">
          <a:avLst>
            <a:gd name="adj" fmla="val 105349"/>
          </a:avLst>
        </a:prstGeom>
        <a:gradFill rotWithShape="0">
          <a:gsLst>
            <a:gs pos="0">
              <a:srgbClr val="ED7D31">
                <a:hueOff val="-485121"/>
                <a:satOff val="-27976"/>
                <a:lumOff val="2876"/>
                <a:alphaOff val="0"/>
                <a:satMod val="103000"/>
                <a:lumMod val="102000"/>
                <a:tint val="94000"/>
              </a:srgbClr>
            </a:gs>
            <a:gs pos="50000">
              <a:srgbClr val="ED7D31">
                <a:hueOff val="-485121"/>
                <a:satOff val="-27976"/>
                <a:lumOff val="2876"/>
                <a:alphaOff val="0"/>
                <a:satMod val="110000"/>
                <a:lumMod val="100000"/>
                <a:shade val="100000"/>
              </a:srgbClr>
            </a:gs>
            <a:gs pos="100000">
              <a:srgbClr val="ED7D31">
                <a:hueOff val="-485121"/>
                <a:satOff val="-27976"/>
                <a:lumOff val="2876"/>
                <a:alphaOff val="0"/>
                <a:lumMod val="99000"/>
                <a:satMod val="120000"/>
                <a:shade val="78000"/>
              </a:srgb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ysClr val="windowText" lastClr="000000">
                  <a:hueOff val="0"/>
                  <a:satOff val="0"/>
                  <a:lumOff val="0"/>
                  <a:alphaOff val="0"/>
                </a:sysClr>
              </a:solidFill>
              <a:latin typeface="Calibri" panose="020F0502020204030204"/>
              <a:ea typeface=""/>
              <a:cs typeface=""/>
            </a:rPr>
            <a:t>Database Encryption</a:t>
          </a:r>
          <a:br>
            <a:rPr lang="en-US" sz="1000" kern="1200" dirty="0">
              <a:solidFill>
                <a:sysClr val="windowText" lastClr="000000">
                  <a:hueOff val="0"/>
                  <a:satOff val="0"/>
                  <a:lumOff val="0"/>
                  <a:alphaOff val="0"/>
                </a:sysClr>
              </a:solidFill>
              <a:latin typeface="Calibri" panose="020F0502020204030204"/>
              <a:ea typeface=""/>
              <a:cs typeface=""/>
            </a:rPr>
          </a:br>
          <a:r>
            <a:rPr lang="en-US" sz="1000" i="1" kern="1200" dirty="0">
              <a:solidFill>
                <a:sysClr val="windowText" lastClr="000000">
                  <a:hueOff val="0"/>
                  <a:satOff val="0"/>
                  <a:lumOff val="0"/>
                  <a:alphaOff val="0"/>
                </a:sysClr>
              </a:solidFill>
              <a:latin typeface="Calibri" panose="020F0502020204030204"/>
              <a:ea typeface=""/>
              <a:cs typeface=""/>
            </a:rPr>
            <a:t>Provide protection for very sensitive in-use (DB</a:t>
          </a:r>
          <a:r>
            <a:rPr lang="en-US" sz="1000" i="1" kern="1200" baseline="0" dirty="0">
              <a:solidFill>
                <a:sysClr val="windowText" lastClr="000000">
                  <a:hueOff val="0"/>
                  <a:satOff val="0"/>
                  <a:lumOff val="0"/>
                  <a:alphaOff val="0"/>
                </a:sysClr>
              </a:solidFill>
              <a:latin typeface="Calibri" panose="020F0502020204030204"/>
              <a:ea typeface=""/>
              <a:cs typeface=""/>
            </a:rPr>
            <a:t> </a:t>
          </a:r>
          <a:r>
            <a:rPr lang="en-US" sz="1000" i="1" kern="1200" dirty="0">
              <a:solidFill>
                <a:sysClr val="windowText" lastClr="000000">
                  <a:hueOff val="0"/>
                  <a:satOff val="0"/>
                  <a:lumOff val="0"/>
                  <a:alphaOff val="0"/>
                </a:sysClr>
              </a:solidFill>
              <a:latin typeface="Calibri" panose="020F0502020204030204"/>
              <a:ea typeface=""/>
              <a:cs typeface=""/>
            </a:rPr>
            <a:t>level), in-flight &amp; at-rest data</a:t>
          </a:r>
        </a:p>
      </dsp:txBody>
      <dsp:txXfrm>
        <a:off x="2294071" y="806518"/>
        <a:ext cx="2209106" cy="806518"/>
      </dsp:txXfrm>
    </dsp:sp>
    <dsp:sp modelId="{A442350E-BEE4-E644-9886-8418E9EA192B}">
      <dsp:nvSpPr>
        <dsp:cNvPr id="0" name=""/>
        <dsp:cNvSpPr/>
      </dsp:nvSpPr>
      <dsp:spPr>
        <a:xfrm>
          <a:off x="849656" y="1613036"/>
          <a:ext cx="5097937" cy="806518"/>
        </a:xfrm>
        <a:prstGeom prst="trapezoid">
          <a:avLst>
            <a:gd name="adj" fmla="val 105349"/>
          </a:avLst>
        </a:prstGeom>
        <a:gradFill rotWithShape="0">
          <a:gsLst>
            <a:gs pos="0">
              <a:srgbClr val="ED7D31">
                <a:hueOff val="-970242"/>
                <a:satOff val="-55952"/>
                <a:lumOff val="5752"/>
                <a:alphaOff val="0"/>
                <a:satMod val="103000"/>
                <a:lumMod val="102000"/>
                <a:tint val="94000"/>
              </a:srgbClr>
            </a:gs>
            <a:gs pos="50000">
              <a:srgbClr val="ED7D31">
                <a:hueOff val="-970242"/>
                <a:satOff val="-55952"/>
                <a:lumOff val="5752"/>
                <a:alphaOff val="0"/>
                <a:satMod val="110000"/>
                <a:lumMod val="100000"/>
                <a:shade val="100000"/>
              </a:srgbClr>
            </a:gs>
            <a:gs pos="100000">
              <a:srgbClr val="ED7D31">
                <a:hueOff val="-970242"/>
                <a:satOff val="-55952"/>
                <a:lumOff val="5752"/>
                <a:alphaOff val="0"/>
                <a:lumMod val="99000"/>
                <a:satMod val="120000"/>
                <a:shade val="78000"/>
              </a:srgb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ysClr val="windowText" lastClr="000000">
                  <a:hueOff val="0"/>
                  <a:satOff val="0"/>
                  <a:lumOff val="0"/>
                  <a:alphaOff val="0"/>
                </a:sysClr>
              </a:solidFill>
              <a:latin typeface="Calibri" panose="020F0502020204030204"/>
              <a:ea typeface=""/>
              <a:cs typeface=""/>
            </a:rPr>
            <a:t>File or Data Set Level Encryption</a:t>
          </a:r>
          <a:br>
            <a:rPr lang="en-US" sz="1000" kern="1200" dirty="0">
              <a:solidFill>
                <a:sysClr val="windowText" lastClr="000000">
                  <a:hueOff val="0"/>
                  <a:satOff val="0"/>
                  <a:lumOff val="0"/>
                  <a:alphaOff val="0"/>
                </a:sysClr>
              </a:solidFill>
              <a:latin typeface="Calibri" panose="020F0502020204030204"/>
              <a:ea typeface=""/>
              <a:cs typeface=""/>
            </a:rPr>
          </a:br>
          <a:r>
            <a:rPr lang="en-US" sz="1000" i="1" kern="1200" dirty="0">
              <a:solidFill>
                <a:sysClr val="windowText" lastClr="000000">
                  <a:hueOff val="0"/>
                  <a:satOff val="0"/>
                  <a:lumOff val="0"/>
                  <a:alphaOff val="0"/>
                </a:sysClr>
              </a:solidFill>
              <a:latin typeface="Calibri" panose="020F0502020204030204"/>
              <a:ea typeface=""/>
              <a:cs typeface=""/>
            </a:rPr>
            <a:t>Provide </a:t>
          </a:r>
          <a:r>
            <a:rPr lang="en-US" sz="1000" b="1" i="1" kern="1200" dirty="0">
              <a:solidFill>
                <a:sysClr val="windowText" lastClr="000000">
                  <a:hueOff val="0"/>
                  <a:satOff val="0"/>
                  <a:lumOff val="0"/>
                  <a:alphaOff val="0"/>
                </a:sysClr>
              </a:solidFill>
              <a:latin typeface="Calibri" panose="020F0502020204030204"/>
              <a:ea typeface=""/>
              <a:cs typeface=""/>
            </a:rPr>
            <a:t>broad</a:t>
          </a:r>
          <a:r>
            <a:rPr lang="en-US" sz="1000" i="1" kern="1200" dirty="0">
              <a:solidFill>
                <a:sysClr val="windowText" lastClr="000000">
                  <a:hueOff val="0"/>
                  <a:satOff val="0"/>
                  <a:lumOff val="0"/>
                  <a:alphaOff val="0"/>
                </a:sysClr>
              </a:solidFill>
              <a:latin typeface="Calibri" panose="020F0502020204030204"/>
              <a:ea typeface=""/>
              <a:cs typeface=""/>
            </a:rPr>
            <a:t> coverage for sensitive data using encryption tied to access control </a:t>
          </a:r>
          <a:r>
            <a:rPr lang="en-US" sz="1000" i="1" kern="1200" baseline="0" dirty="0">
              <a:solidFill>
                <a:sysClr val="windowText" lastClr="000000">
                  <a:hueOff val="0"/>
                  <a:satOff val="0"/>
                  <a:lumOff val="0"/>
                  <a:alphaOff val="0"/>
                </a:sysClr>
              </a:solidFill>
              <a:latin typeface="Calibri" panose="020F0502020204030204"/>
              <a:ea typeface=""/>
              <a:cs typeface=""/>
            </a:rPr>
            <a:t>for </a:t>
          </a:r>
          <a:r>
            <a:rPr lang="en-US" sz="1000" i="1" kern="1200" dirty="0">
              <a:solidFill>
                <a:sysClr val="windowText" lastClr="000000">
                  <a:hueOff val="0"/>
                  <a:satOff val="0"/>
                  <a:lumOff val="0"/>
                  <a:alphaOff val="0"/>
                </a:sysClr>
              </a:solidFill>
              <a:latin typeface="Calibri" panose="020F0502020204030204"/>
              <a:ea typeface=""/>
              <a:cs typeface=""/>
            </a:rPr>
            <a:t>in-flight &amp; at-rest data protection</a:t>
          </a:r>
          <a:endParaRPr lang="en-US" sz="1000" kern="1200" dirty="0">
            <a:solidFill>
              <a:sysClr val="windowText" lastClr="000000">
                <a:hueOff val="0"/>
                <a:satOff val="0"/>
                <a:lumOff val="0"/>
                <a:alphaOff val="0"/>
              </a:sysClr>
            </a:solidFill>
            <a:latin typeface="Calibri" panose="020F0502020204030204"/>
            <a:ea typeface=""/>
            <a:cs typeface=""/>
          </a:endParaRPr>
        </a:p>
      </dsp:txBody>
      <dsp:txXfrm>
        <a:off x="1741795" y="1613036"/>
        <a:ext cx="3313659" cy="806518"/>
      </dsp:txXfrm>
    </dsp:sp>
    <dsp:sp modelId="{F1AFFF08-2788-114C-8217-7811E3971171}">
      <dsp:nvSpPr>
        <dsp:cNvPr id="0" name=""/>
        <dsp:cNvSpPr/>
      </dsp:nvSpPr>
      <dsp:spPr>
        <a:xfrm>
          <a:off x="0" y="2419553"/>
          <a:ext cx="6797250" cy="806518"/>
        </a:xfrm>
        <a:prstGeom prst="trapezoid">
          <a:avLst>
            <a:gd name="adj" fmla="val 105349"/>
          </a:avLst>
        </a:prstGeom>
        <a:gradFill rotWithShape="0">
          <a:gsLst>
            <a:gs pos="0">
              <a:srgbClr val="ED7D31">
                <a:hueOff val="-1455363"/>
                <a:satOff val="-83928"/>
                <a:lumOff val="8628"/>
                <a:alphaOff val="0"/>
                <a:satMod val="103000"/>
                <a:lumMod val="102000"/>
                <a:tint val="94000"/>
              </a:srgbClr>
            </a:gs>
            <a:gs pos="50000">
              <a:srgbClr val="ED7D31">
                <a:hueOff val="-1455363"/>
                <a:satOff val="-83928"/>
                <a:lumOff val="8628"/>
                <a:alphaOff val="0"/>
                <a:satMod val="110000"/>
                <a:lumMod val="100000"/>
                <a:shade val="100000"/>
              </a:srgbClr>
            </a:gs>
            <a:gs pos="100000">
              <a:srgbClr val="ED7D31">
                <a:hueOff val="-1455363"/>
                <a:satOff val="-83928"/>
                <a:lumOff val="8628"/>
                <a:alphaOff val="0"/>
                <a:lumMod val="99000"/>
                <a:satMod val="120000"/>
                <a:shade val="78000"/>
              </a:srgb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ysClr val="windowText" lastClr="000000">
                  <a:hueOff val="0"/>
                  <a:satOff val="0"/>
                  <a:lumOff val="0"/>
                  <a:alphaOff val="0"/>
                </a:sysClr>
              </a:solidFill>
              <a:latin typeface="Calibri" panose="020F0502020204030204"/>
              <a:ea typeface=""/>
              <a:cs typeface=""/>
            </a:rPr>
            <a:t>Full Disk &amp; Tape</a:t>
          </a:r>
          <a:br>
            <a:rPr lang="en-US" sz="1000" kern="1200" dirty="0">
              <a:solidFill>
                <a:sysClr val="windowText" lastClr="000000">
                  <a:hueOff val="0"/>
                  <a:satOff val="0"/>
                  <a:lumOff val="0"/>
                  <a:alphaOff val="0"/>
                </a:sysClr>
              </a:solidFill>
              <a:latin typeface="Calibri" panose="020F0502020204030204"/>
              <a:ea typeface=""/>
              <a:cs typeface=""/>
            </a:rPr>
          </a:br>
          <a:r>
            <a:rPr lang="en-US" sz="1000" i="1" kern="1200" dirty="0">
              <a:solidFill>
                <a:sysClr val="windowText" lastClr="000000">
                  <a:hueOff val="0"/>
                  <a:satOff val="0"/>
                  <a:lumOff val="0"/>
                  <a:alphaOff val="0"/>
                </a:sysClr>
              </a:solidFill>
              <a:latin typeface="Calibri" panose="020F0502020204030204"/>
              <a:ea typeface=""/>
              <a:cs typeface=""/>
            </a:rPr>
            <a:t>Provide 100% coverage for in-flight &amp; at-rest data with </a:t>
          </a:r>
          <a:r>
            <a:rPr lang="en-US" sz="1000" b="1" i="1" kern="1200" dirty="0">
              <a:solidFill>
                <a:sysClr val="windowText" lastClr="000000">
                  <a:hueOff val="0"/>
                  <a:satOff val="0"/>
                  <a:lumOff val="0"/>
                  <a:alphaOff val="0"/>
                </a:sysClr>
              </a:solidFill>
              <a:latin typeface="Calibri" panose="020F0502020204030204"/>
              <a:ea typeface=""/>
              <a:cs typeface=""/>
            </a:rPr>
            <a:t>zero</a:t>
          </a:r>
          <a:r>
            <a:rPr lang="en-US" sz="1000" i="1" kern="1200" dirty="0">
              <a:solidFill>
                <a:sysClr val="windowText" lastClr="000000">
                  <a:hueOff val="0"/>
                  <a:satOff val="0"/>
                  <a:lumOff val="0"/>
                  <a:alphaOff val="0"/>
                </a:sysClr>
              </a:solidFill>
              <a:latin typeface="Calibri" panose="020F0502020204030204"/>
              <a:ea typeface=""/>
              <a:cs typeface=""/>
            </a:rPr>
            <a:t> host CPU cost </a:t>
          </a:r>
          <a:r>
            <a:rPr lang="en-US" sz="1000" kern="1200" dirty="0">
              <a:solidFill>
                <a:sysClr val="windowText" lastClr="000000">
                  <a:hueOff val="0"/>
                  <a:satOff val="0"/>
                  <a:lumOff val="0"/>
                  <a:alphaOff val="0"/>
                </a:sysClr>
              </a:solidFill>
              <a:latin typeface="Calibri" panose="020F0502020204030204"/>
              <a:ea typeface=""/>
              <a:cs typeface=""/>
            </a:rPr>
            <a:t> </a:t>
          </a:r>
        </a:p>
      </dsp:txBody>
      <dsp:txXfrm>
        <a:off x="1189518" y="2419553"/>
        <a:ext cx="4418212" cy="8065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99C57-306C-5143-BCC4-6A44BEEDD8F5}">
      <dsp:nvSpPr>
        <dsp:cNvPr id="0" name=""/>
        <dsp:cNvSpPr/>
      </dsp:nvSpPr>
      <dsp:spPr>
        <a:xfrm>
          <a:off x="2548968" y="0"/>
          <a:ext cx="1699312" cy="806518"/>
        </a:xfrm>
        <a:prstGeom prst="trapezoid">
          <a:avLst>
            <a:gd name="adj" fmla="val 105349"/>
          </a:avLst>
        </a:prstGeom>
        <a:gradFill rotWithShape="0">
          <a:gsLst>
            <a:gs pos="0">
              <a:srgbClr val="ED7D31">
                <a:hueOff val="0"/>
                <a:satOff val="0"/>
                <a:lumOff val="0"/>
                <a:alphaOff val="0"/>
                <a:satMod val="103000"/>
                <a:lumMod val="102000"/>
                <a:tint val="94000"/>
              </a:srgbClr>
            </a:gs>
            <a:gs pos="50000">
              <a:srgbClr val="ED7D31">
                <a:hueOff val="0"/>
                <a:satOff val="0"/>
                <a:lumOff val="0"/>
                <a:alphaOff val="0"/>
                <a:satMod val="110000"/>
                <a:lumMod val="100000"/>
                <a:shade val="100000"/>
              </a:srgbClr>
            </a:gs>
            <a:gs pos="100000">
              <a:srgbClr val="ED7D31">
                <a:hueOff val="0"/>
                <a:satOff val="0"/>
                <a:lumOff val="0"/>
                <a:alphaOff val="0"/>
                <a:lumMod val="99000"/>
                <a:satMod val="120000"/>
                <a:shade val="78000"/>
              </a:srgb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US" sz="1200" kern="1200" dirty="0">
            <a:solidFill>
              <a:sysClr val="windowText" lastClr="000000">
                <a:hueOff val="0"/>
                <a:satOff val="0"/>
                <a:lumOff val="0"/>
                <a:alphaOff val="0"/>
              </a:sysClr>
            </a:solidFill>
            <a:latin typeface="Calibri" panose="020F0502020204030204"/>
            <a:ea typeface=""/>
            <a:cs typeface=""/>
          </a:endParaRPr>
        </a:p>
        <a:p>
          <a:pPr marL="0" lvl="0" indent="0" algn="ctr" defTabSz="533400">
            <a:lnSpc>
              <a:spcPct val="90000"/>
            </a:lnSpc>
            <a:spcBef>
              <a:spcPct val="0"/>
            </a:spcBef>
            <a:spcAft>
              <a:spcPct val="35000"/>
            </a:spcAft>
            <a:buNone/>
          </a:pPr>
          <a:r>
            <a:rPr lang="en-US" sz="1400" b="1" kern="1200" dirty="0">
              <a:solidFill>
                <a:sysClr val="windowText" lastClr="000000">
                  <a:hueOff val="0"/>
                  <a:satOff val="0"/>
                  <a:lumOff val="0"/>
                  <a:alphaOff val="0"/>
                </a:sysClr>
              </a:solidFill>
              <a:latin typeface="Calibri" panose="020F0502020204030204"/>
              <a:ea typeface=""/>
              <a:cs typeface=""/>
            </a:rPr>
            <a:t>App </a:t>
          </a:r>
          <a:br>
            <a:rPr lang="en-US" sz="1400" b="1" kern="1200" dirty="0">
              <a:solidFill>
                <a:sysClr val="windowText" lastClr="000000">
                  <a:hueOff val="0"/>
                  <a:satOff val="0"/>
                  <a:lumOff val="0"/>
                  <a:alphaOff val="0"/>
                </a:sysClr>
              </a:solidFill>
              <a:latin typeface="Calibri" panose="020F0502020204030204"/>
              <a:ea typeface=""/>
              <a:cs typeface=""/>
            </a:rPr>
          </a:br>
          <a:r>
            <a:rPr lang="en-US" sz="1400" b="1" kern="1200" dirty="0">
              <a:solidFill>
                <a:sysClr val="windowText" lastClr="000000">
                  <a:hueOff val="0"/>
                  <a:satOff val="0"/>
                  <a:lumOff val="0"/>
                  <a:alphaOff val="0"/>
                </a:sysClr>
              </a:solidFill>
              <a:latin typeface="Calibri" panose="020F0502020204030204"/>
              <a:ea typeface=""/>
              <a:cs typeface=""/>
            </a:rPr>
            <a:t>Encryption</a:t>
          </a:r>
          <a:br>
            <a:rPr lang="en-US" sz="1400" kern="1200" dirty="0">
              <a:solidFill>
                <a:sysClr val="windowText" lastClr="000000">
                  <a:hueOff val="0"/>
                  <a:satOff val="0"/>
                  <a:lumOff val="0"/>
                  <a:alphaOff val="0"/>
                </a:sysClr>
              </a:solidFill>
              <a:latin typeface="Calibri" panose="020F0502020204030204"/>
              <a:ea typeface=""/>
              <a:cs typeface=""/>
            </a:rPr>
          </a:br>
          <a:r>
            <a:rPr lang="en-US" sz="1000" i="1" kern="1200" dirty="0">
              <a:solidFill>
                <a:sysClr val="windowText" lastClr="000000">
                  <a:hueOff val="0"/>
                  <a:satOff val="0"/>
                  <a:lumOff val="0"/>
                  <a:alphaOff val="0"/>
                </a:sysClr>
              </a:solidFill>
              <a:latin typeface="Calibri" panose="020F0502020204030204"/>
              <a:ea typeface=""/>
              <a:cs typeface=""/>
            </a:rPr>
            <a:t>hyper-sensitive data</a:t>
          </a:r>
          <a:endParaRPr lang="en-US" sz="1000" kern="1200" dirty="0">
            <a:solidFill>
              <a:sysClr val="windowText" lastClr="000000">
                <a:hueOff val="0"/>
                <a:satOff val="0"/>
                <a:lumOff val="0"/>
                <a:alphaOff val="0"/>
              </a:sysClr>
            </a:solidFill>
            <a:latin typeface="Calibri" panose="020F0502020204030204"/>
            <a:ea typeface=""/>
            <a:cs typeface=""/>
          </a:endParaRPr>
        </a:p>
      </dsp:txBody>
      <dsp:txXfrm>
        <a:off x="2548968" y="0"/>
        <a:ext cx="1699312" cy="806518"/>
      </dsp:txXfrm>
    </dsp:sp>
    <dsp:sp modelId="{453C865C-795B-4F48-A50B-885F77EBA69F}">
      <dsp:nvSpPr>
        <dsp:cNvPr id="0" name=""/>
        <dsp:cNvSpPr/>
      </dsp:nvSpPr>
      <dsp:spPr>
        <a:xfrm>
          <a:off x="1699312" y="806518"/>
          <a:ext cx="3398625" cy="806518"/>
        </a:xfrm>
        <a:prstGeom prst="trapezoid">
          <a:avLst>
            <a:gd name="adj" fmla="val 105349"/>
          </a:avLst>
        </a:prstGeom>
        <a:gradFill rotWithShape="0">
          <a:gsLst>
            <a:gs pos="0">
              <a:srgbClr val="ED7D31">
                <a:hueOff val="-485121"/>
                <a:satOff val="-27976"/>
                <a:lumOff val="2876"/>
                <a:alphaOff val="0"/>
                <a:satMod val="103000"/>
                <a:lumMod val="102000"/>
                <a:tint val="94000"/>
              </a:srgbClr>
            </a:gs>
            <a:gs pos="50000">
              <a:srgbClr val="ED7D31">
                <a:hueOff val="-485121"/>
                <a:satOff val="-27976"/>
                <a:lumOff val="2876"/>
                <a:alphaOff val="0"/>
                <a:satMod val="110000"/>
                <a:lumMod val="100000"/>
                <a:shade val="100000"/>
              </a:srgbClr>
            </a:gs>
            <a:gs pos="100000">
              <a:srgbClr val="ED7D31">
                <a:hueOff val="-485121"/>
                <a:satOff val="-27976"/>
                <a:lumOff val="2876"/>
                <a:alphaOff val="0"/>
                <a:lumMod val="99000"/>
                <a:satMod val="120000"/>
                <a:shade val="78000"/>
              </a:srgb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ysClr val="windowText" lastClr="000000">
                  <a:hueOff val="0"/>
                  <a:satOff val="0"/>
                  <a:lumOff val="0"/>
                  <a:alphaOff val="0"/>
                </a:sysClr>
              </a:solidFill>
              <a:latin typeface="Calibri" panose="020F0502020204030204"/>
              <a:ea typeface=""/>
              <a:cs typeface=""/>
            </a:rPr>
            <a:t>Database Encryption</a:t>
          </a:r>
          <a:br>
            <a:rPr lang="en-US" sz="1000" kern="1200" dirty="0">
              <a:solidFill>
                <a:sysClr val="windowText" lastClr="000000">
                  <a:hueOff val="0"/>
                  <a:satOff val="0"/>
                  <a:lumOff val="0"/>
                  <a:alphaOff val="0"/>
                </a:sysClr>
              </a:solidFill>
              <a:latin typeface="Calibri" panose="020F0502020204030204"/>
              <a:ea typeface=""/>
              <a:cs typeface=""/>
            </a:rPr>
          </a:br>
          <a:r>
            <a:rPr lang="en-US" sz="1000" i="1" kern="1200" dirty="0">
              <a:solidFill>
                <a:sysClr val="windowText" lastClr="000000">
                  <a:hueOff val="0"/>
                  <a:satOff val="0"/>
                  <a:lumOff val="0"/>
                  <a:alphaOff val="0"/>
                </a:sysClr>
              </a:solidFill>
              <a:latin typeface="Calibri" panose="020F0502020204030204"/>
              <a:ea typeface=""/>
              <a:cs typeface=""/>
            </a:rPr>
            <a:t>Provide protection for very sensitive in-use (DB</a:t>
          </a:r>
          <a:r>
            <a:rPr lang="en-US" sz="1000" i="1" kern="1200" baseline="0" dirty="0">
              <a:solidFill>
                <a:sysClr val="windowText" lastClr="000000">
                  <a:hueOff val="0"/>
                  <a:satOff val="0"/>
                  <a:lumOff val="0"/>
                  <a:alphaOff val="0"/>
                </a:sysClr>
              </a:solidFill>
              <a:latin typeface="Calibri" panose="020F0502020204030204"/>
              <a:ea typeface=""/>
              <a:cs typeface=""/>
            </a:rPr>
            <a:t> </a:t>
          </a:r>
          <a:r>
            <a:rPr lang="en-US" sz="1000" i="1" kern="1200" dirty="0">
              <a:solidFill>
                <a:sysClr val="windowText" lastClr="000000">
                  <a:hueOff val="0"/>
                  <a:satOff val="0"/>
                  <a:lumOff val="0"/>
                  <a:alphaOff val="0"/>
                </a:sysClr>
              </a:solidFill>
              <a:latin typeface="Calibri" panose="020F0502020204030204"/>
              <a:ea typeface=""/>
              <a:cs typeface=""/>
            </a:rPr>
            <a:t>level), in-flight &amp; at-rest data</a:t>
          </a:r>
        </a:p>
      </dsp:txBody>
      <dsp:txXfrm>
        <a:off x="2294071" y="806518"/>
        <a:ext cx="2209106" cy="806518"/>
      </dsp:txXfrm>
    </dsp:sp>
    <dsp:sp modelId="{A442350E-BEE4-E644-9886-8418E9EA192B}">
      <dsp:nvSpPr>
        <dsp:cNvPr id="0" name=""/>
        <dsp:cNvSpPr/>
      </dsp:nvSpPr>
      <dsp:spPr>
        <a:xfrm>
          <a:off x="849656" y="1613036"/>
          <a:ext cx="5097937" cy="806518"/>
        </a:xfrm>
        <a:prstGeom prst="trapezoid">
          <a:avLst>
            <a:gd name="adj" fmla="val 105349"/>
          </a:avLst>
        </a:prstGeom>
        <a:gradFill rotWithShape="0">
          <a:gsLst>
            <a:gs pos="0">
              <a:srgbClr val="ED7D31">
                <a:hueOff val="-970242"/>
                <a:satOff val="-55952"/>
                <a:lumOff val="5752"/>
                <a:alphaOff val="0"/>
                <a:satMod val="103000"/>
                <a:lumMod val="102000"/>
                <a:tint val="94000"/>
              </a:srgbClr>
            </a:gs>
            <a:gs pos="50000">
              <a:srgbClr val="ED7D31">
                <a:hueOff val="-970242"/>
                <a:satOff val="-55952"/>
                <a:lumOff val="5752"/>
                <a:alphaOff val="0"/>
                <a:satMod val="110000"/>
                <a:lumMod val="100000"/>
                <a:shade val="100000"/>
              </a:srgbClr>
            </a:gs>
            <a:gs pos="100000">
              <a:srgbClr val="ED7D31">
                <a:hueOff val="-970242"/>
                <a:satOff val="-55952"/>
                <a:lumOff val="5752"/>
                <a:alphaOff val="0"/>
                <a:lumMod val="99000"/>
                <a:satMod val="120000"/>
                <a:shade val="78000"/>
              </a:srgb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ysClr val="windowText" lastClr="000000">
                  <a:hueOff val="0"/>
                  <a:satOff val="0"/>
                  <a:lumOff val="0"/>
                  <a:alphaOff val="0"/>
                </a:sysClr>
              </a:solidFill>
              <a:latin typeface="Calibri" panose="020F0502020204030204"/>
              <a:ea typeface=""/>
              <a:cs typeface=""/>
            </a:rPr>
            <a:t>File or Dataset Level Encryption</a:t>
          </a:r>
          <a:br>
            <a:rPr lang="en-US" sz="1000" kern="1200" dirty="0">
              <a:solidFill>
                <a:sysClr val="windowText" lastClr="000000">
                  <a:hueOff val="0"/>
                  <a:satOff val="0"/>
                  <a:lumOff val="0"/>
                  <a:alphaOff val="0"/>
                </a:sysClr>
              </a:solidFill>
              <a:latin typeface="Calibri" panose="020F0502020204030204"/>
              <a:ea typeface=""/>
              <a:cs typeface=""/>
            </a:rPr>
          </a:br>
          <a:r>
            <a:rPr lang="en-US" sz="1000" i="1" kern="1200" dirty="0">
              <a:solidFill>
                <a:sysClr val="windowText" lastClr="000000">
                  <a:hueOff val="0"/>
                  <a:satOff val="0"/>
                  <a:lumOff val="0"/>
                  <a:alphaOff val="0"/>
                </a:sysClr>
              </a:solidFill>
              <a:latin typeface="Calibri" panose="020F0502020204030204"/>
              <a:ea typeface=""/>
              <a:cs typeface=""/>
            </a:rPr>
            <a:t>Provide </a:t>
          </a:r>
          <a:r>
            <a:rPr lang="en-US" sz="1000" b="1" i="1" kern="1200" dirty="0">
              <a:solidFill>
                <a:sysClr val="windowText" lastClr="000000">
                  <a:hueOff val="0"/>
                  <a:satOff val="0"/>
                  <a:lumOff val="0"/>
                  <a:alphaOff val="0"/>
                </a:sysClr>
              </a:solidFill>
              <a:latin typeface="Calibri" panose="020F0502020204030204"/>
              <a:ea typeface=""/>
              <a:cs typeface=""/>
            </a:rPr>
            <a:t>broad</a:t>
          </a:r>
          <a:r>
            <a:rPr lang="en-US" sz="1000" i="1" kern="1200" dirty="0">
              <a:solidFill>
                <a:sysClr val="windowText" lastClr="000000">
                  <a:hueOff val="0"/>
                  <a:satOff val="0"/>
                  <a:lumOff val="0"/>
                  <a:alphaOff val="0"/>
                </a:sysClr>
              </a:solidFill>
              <a:latin typeface="Calibri" panose="020F0502020204030204"/>
              <a:ea typeface=""/>
              <a:cs typeface=""/>
            </a:rPr>
            <a:t> coverage for sensitive data using encryption tied to access control </a:t>
          </a:r>
          <a:r>
            <a:rPr lang="en-US" sz="1000" i="1" kern="1200" baseline="0" dirty="0">
              <a:solidFill>
                <a:sysClr val="windowText" lastClr="000000">
                  <a:hueOff val="0"/>
                  <a:satOff val="0"/>
                  <a:lumOff val="0"/>
                  <a:alphaOff val="0"/>
                </a:sysClr>
              </a:solidFill>
              <a:latin typeface="Calibri" panose="020F0502020204030204"/>
              <a:ea typeface=""/>
              <a:cs typeface=""/>
            </a:rPr>
            <a:t>for </a:t>
          </a:r>
          <a:r>
            <a:rPr lang="en-US" sz="1000" i="1" kern="1200" dirty="0">
              <a:solidFill>
                <a:sysClr val="windowText" lastClr="000000">
                  <a:hueOff val="0"/>
                  <a:satOff val="0"/>
                  <a:lumOff val="0"/>
                  <a:alphaOff val="0"/>
                </a:sysClr>
              </a:solidFill>
              <a:latin typeface="Calibri" panose="020F0502020204030204"/>
              <a:ea typeface=""/>
              <a:cs typeface=""/>
            </a:rPr>
            <a:t>in-flight &amp; at-rest data protection</a:t>
          </a:r>
          <a:endParaRPr lang="en-US" sz="1000" kern="1200" dirty="0">
            <a:solidFill>
              <a:sysClr val="windowText" lastClr="000000">
                <a:hueOff val="0"/>
                <a:satOff val="0"/>
                <a:lumOff val="0"/>
                <a:alphaOff val="0"/>
              </a:sysClr>
            </a:solidFill>
            <a:latin typeface="Calibri" panose="020F0502020204030204"/>
            <a:ea typeface=""/>
            <a:cs typeface=""/>
          </a:endParaRPr>
        </a:p>
      </dsp:txBody>
      <dsp:txXfrm>
        <a:off x="1741795" y="1613036"/>
        <a:ext cx="3313659" cy="806518"/>
      </dsp:txXfrm>
    </dsp:sp>
    <dsp:sp modelId="{F1AFFF08-2788-114C-8217-7811E3971171}">
      <dsp:nvSpPr>
        <dsp:cNvPr id="0" name=""/>
        <dsp:cNvSpPr/>
      </dsp:nvSpPr>
      <dsp:spPr>
        <a:xfrm>
          <a:off x="0" y="2419553"/>
          <a:ext cx="6797250" cy="806518"/>
        </a:xfrm>
        <a:prstGeom prst="trapezoid">
          <a:avLst>
            <a:gd name="adj" fmla="val 105349"/>
          </a:avLst>
        </a:prstGeom>
        <a:gradFill rotWithShape="0">
          <a:gsLst>
            <a:gs pos="0">
              <a:srgbClr val="ED7D31">
                <a:hueOff val="-1455363"/>
                <a:satOff val="-83928"/>
                <a:lumOff val="8628"/>
                <a:alphaOff val="0"/>
                <a:satMod val="103000"/>
                <a:lumMod val="102000"/>
                <a:tint val="94000"/>
              </a:srgbClr>
            </a:gs>
            <a:gs pos="50000">
              <a:srgbClr val="ED7D31">
                <a:hueOff val="-1455363"/>
                <a:satOff val="-83928"/>
                <a:lumOff val="8628"/>
                <a:alphaOff val="0"/>
                <a:satMod val="110000"/>
                <a:lumMod val="100000"/>
                <a:shade val="100000"/>
              </a:srgbClr>
            </a:gs>
            <a:gs pos="100000">
              <a:srgbClr val="ED7D31">
                <a:hueOff val="-1455363"/>
                <a:satOff val="-83928"/>
                <a:lumOff val="8628"/>
                <a:alphaOff val="0"/>
                <a:lumMod val="99000"/>
                <a:satMod val="120000"/>
                <a:shade val="78000"/>
              </a:srgb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ysClr val="windowText" lastClr="000000">
                  <a:hueOff val="0"/>
                  <a:satOff val="0"/>
                  <a:lumOff val="0"/>
                  <a:alphaOff val="0"/>
                </a:sysClr>
              </a:solidFill>
              <a:latin typeface="Calibri" panose="020F0502020204030204"/>
              <a:ea typeface=""/>
              <a:cs typeface=""/>
            </a:rPr>
            <a:t>Full Disk &amp; Tape</a:t>
          </a:r>
          <a:br>
            <a:rPr lang="en-US" sz="1000" kern="1200" dirty="0">
              <a:solidFill>
                <a:sysClr val="windowText" lastClr="000000">
                  <a:hueOff val="0"/>
                  <a:satOff val="0"/>
                  <a:lumOff val="0"/>
                  <a:alphaOff val="0"/>
                </a:sysClr>
              </a:solidFill>
              <a:latin typeface="Calibri" panose="020F0502020204030204"/>
              <a:ea typeface=""/>
              <a:cs typeface=""/>
            </a:rPr>
          </a:br>
          <a:r>
            <a:rPr lang="en-US" sz="1000" i="1" kern="1200" dirty="0">
              <a:solidFill>
                <a:sysClr val="windowText" lastClr="000000">
                  <a:hueOff val="0"/>
                  <a:satOff val="0"/>
                  <a:lumOff val="0"/>
                  <a:alphaOff val="0"/>
                </a:sysClr>
              </a:solidFill>
              <a:latin typeface="Calibri" panose="020F0502020204030204"/>
              <a:ea typeface=""/>
              <a:cs typeface=""/>
            </a:rPr>
            <a:t>Provide 100% coverage for in-flight &amp; at-rest data with </a:t>
          </a:r>
          <a:r>
            <a:rPr lang="en-US" sz="1000" b="1" i="1" kern="1200" dirty="0">
              <a:solidFill>
                <a:sysClr val="windowText" lastClr="000000">
                  <a:hueOff val="0"/>
                  <a:satOff val="0"/>
                  <a:lumOff val="0"/>
                  <a:alphaOff val="0"/>
                </a:sysClr>
              </a:solidFill>
              <a:latin typeface="Calibri" panose="020F0502020204030204"/>
              <a:ea typeface=""/>
              <a:cs typeface=""/>
            </a:rPr>
            <a:t>zero</a:t>
          </a:r>
          <a:r>
            <a:rPr lang="en-US" sz="1000" i="1" kern="1200" dirty="0">
              <a:solidFill>
                <a:sysClr val="windowText" lastClr="000000">
                  <a:hueOff val="0"/>
                  <a:satOff val="0"/>
                  <a:lumOff val="0"/>
                  <a:alphaOff val="0"/>
                </a:sysClr>
              </a:solidFill>
              <a:latin typeface="Calibri" panose="020F0502020204030204"/>
              <a:ea typeface=""/>
              <a:cs typeface=""/>
            </a:rPr>
            <a:t> host CPU cost </a:t>
          </a:r>
          <a:r>
            <a:rPr lang="en-US" sz="1000" kern="1200" dirty="0">
              <a:solidFill>
                <a:sysClr val="windowText" lastClr="000000">
                  <a:hueOff val="0"/>
                  <a:satOff val="0"/>
                  <a:lumOff val="0"/>
                  <a:alphaOff val="0"/>
                </a:sysClr>
              </a:solidFill>
              <a:latin typeface="Calibri" panose="020F0502020204030204"/>
              <a:ea typeface=""/>
              <a:cs typeface=""/>
            </a:rPr>
            <a:t> </a:t>
          </a:r>
        </a:p>
      </dsp:txBody>
      <dsp:txXfrm>
        <a:off x="1189518" y="2419553"/>
        <a:ext cx="4418212" cy="80651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99C57-306C-5143-BCC4-6A44BEEDD8F5}">
      <dsp:nvSpPr>
        <dsp:cNvPr id="0" name=""/>
        <dsp:cNvSpPr/>
      </dsp:nvSpPr>
      <dsp:spPr>
        <a:xfrm>
          <a:off x="2548968" y="0"/>
          <a:ext cx="1699312" cy="806518"/>
        </a:xfrm>
        <a:prstGeom prst="trapezoid">
          <a:avLst>
            <a:gd name="adj" fmla="val 105349"/>
          </a:avLst>
        </a:prstGeom>
        <a:gradFill rotWithShape="0">
          <a:gsLst>
            <a:gs pos="0">
              <a:srgbClr val="ED7D31">
                <a:hueOff val="0"/>
                <a:satOff val="0"/>
                <a:lumOff val="0"/>
                <a:alphaOff val="0"/>
                <a:satMod val="103000"/>
                <a:lumMod val="102000"/>
                <a:tint val="94000"/>
              </a:srgbClr>
            </a:gs>
            <a:gs pos="50000">
              <a:srgbClr val="ED7D31">
                <a:hueOff val="0"/>
                <a:satOff val="0"/>
                <a:lumOff val="0"/>
                <a:alphaOff val="0"/>
                <a:satMod val="110000"/>
                <a:lumMod val="100000"/>
                <a:shade val="100000"/>
              </a:srgbClr>
            </a:gs>
            <a:gs pos="100000">
              <a:srgbClr val="ED7D31">
                <a:hueOff val="0"/>
                <a:satOff val="0"/>
                <a:lumOff val="0"/>
                <a:alphaOff val="0"/>
                <a:lumMod val="99000"/>
                <a:satMod val="120000"/>
                <a:shade val="78000"/>
              </a:srgb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US" sz="1200" kern="1200" dirty="0">
            <a:solidFill>
              <a:sysClr val="windowText" lastClr="000000">
                <a:hueOff val="0"/>
                <a:satOff val="0"/>
                <a:lumOff val="0"/>
                <a:alphaOff val="0"/>
              </a:sysClr>
            </a:solidFill>
            <a:latin typeface="Calibri" panose="020F0502020204030204"/>
            <a:ea typeface=""/>
            <a:cs typeface=""/>
          </a:endParaRPr>
        </a:p>
        <a:p>
          <a:pPr marL="0" lvl="0" indent="0" algn="ctr" defTabSz="533400">
            <a:lnSpc>
              <a:spcPct val="90000"/>
            </a:lnSpc>
            <a:spcBef>
              <a:spcPct val="0"/>
            </a:spcBef>
            <a:spcAft>
              <a:spcPct val="35000"/>
            </a:spcAft>
            <a:buNone/>
          </a:pPr>
          <a:r>
            <a:rPr lang="en-US" sz="1400" b="1" kern="1200" dirty="0">
              <a:solidFill>
                <a:sysClr val="windowText" lastClr="000000">
                  <a:hueOff val="0"/>
                  <a:satOff val="0"/>
                  <a:lumOff val="0"/>
                  <a:alphaOff val="0"/>
                </a:sysClr>
              </a:solidFill>
              <a:latin typeface="Calibri" panose="020F0502020204030204"/>
              <a:ea typeface=""/>
              <a:cs typeface=""/>
            </a:rPr>
            <a:t>App </a:t>
          </a:r>
          <a:br>
            <a:rPr lang="en-US" sz="1400" b="1" kern="1200" dirty="0">
              <a:solidFill>
                <a:sysClr val="windowText" lastClr="000000">
                  <a:hueOff val="0"/>
                  <a:satOff val="0"/>
                  <a:lumOff val="0"/>
                  <a:alphaOff val="0"/>
                </a:sysClr>
              </a:solidFill>
              <a:latin typeface="Calibri" panose="020F0502020204030204"/>
              <a:ea typeface=""/>
              <a:cs typeface=""/>
            </a:rPr>
          </a:br>
          <a:r>
            <a:rPr lang="en-US" sz="1400" b="1" kern="1200" dirty="0">
              <a:solidFill>
                <a:sysClr val="windowText" lastClr="000000">
                  <a:hueOff val="0"/>
                  <a:satOff val="0"/>
                  <a:lumOff val="0"/>
                  <a:alphaOff val="0"/>
                </a:sysClr>
              </a:solidFill>
              <a:latin typeface="Calibri" panose="020F0502020204030204"/>
              <a:ea typeface=""/>
              <a:cs typeface=""/>
            </a:rPr>
            <a:t>Encryption</a:t>
          </a:r>
          <a:br>
            <a:rPr lang="en-US" sz="1400" kern="1200" dirty="0">
              <a:solidFill>
                <a:sysClr val="windowText" lastClr="000000">
                  <a:hueOff val="0"/>
                  <a:satOff val="0"/>
                  <a:lumOff val="0"/>
                  <a:alphaOff val="0"/>
                </a:sysClr>
              </a:solidFill>
              <a:latin typeface="Calibri" panose="020F0502020204030204"/>
              <a:ea typeface=""/>
              <a:cs typeface=""/>
            </a:rPr>
          </a:br>
          <a:r>
            <a:rPr lang="en-US" sz="1000" i="1" kern="1200" dirty="0">
              <a:solidFill>
                <a:sysClr val="windowText" lastClr="000000">
                  <a:hueOff val="0"/>
                  <a:satOff val="0"/>
                  <a:lumOff val="0"/>
                  <a:alphaOff val="0"/>
                </a:sysClr>
              </a:solidFill>
              <a:latin typeface="Calibri" panose="020F0502020204030204"/>
              <a:ea typeface=""/>
              <a:cs typeface=""/>
            </a:rPr>
            <a:t>hyper-sensitive data</a:t>
          </a:r>
          <a:endParaRPr lang="en-US" sz="1000" kern="1200" dirty="0">
            <a:solidFill>
              <a:sysClr val="windowText" lastClr="000000">
                <a:hueOff val="0"/>
                <a:satOff val="0"/>
                <a:lumOff val="0"/>
                <a:alphaOff val="0"/>
              </a:sysClr>
            </a:solidFill>
            <a:latin typeface="Calibri" panose="020F0502020204030204"/>
            <a:ea typeface=""/>
            <a:cs typeface=""/>
          </a:endParaRPr>
        </a:p>
      </dsp:txBody>
      <dsp:txXfrm>
        <a:off x="2548968" y="0"/>
        <a:ext cx="1699312" cy="806518"/>
      </dsp:txXfrm>
    </dsp:sp>
    <dsp:sp modelId="{453C865C-795B-4F48-A50B-885F77EBA69F}">
      <dsp:nvSpPr>
        <dsp:cNvPr id="0" name=""/>
        <dsp:cNvSpPr/>
      </dsp:nvSpPr>
      <dsp:spPr>
        <a:xfrm>
          <a:off x="1699312" y="806518"/>
          <a:ext cx="3398625" cy="806518"/>
        </a:xfrm>
        <a:prstGeom prst="trapezoid">
          <a:avLst>
            <a:gd name="adj" fmla="val 105349"/>
          </a:avLst>
        </a:prstGeom>
        <a:gradFill rotWithShape="0">
          <a:gsLst>
            <a:gs pos="0">
              <a:srgbClr val="ED7D31">
                <a:hueOff val="-485121"/>
                <a:satOff val="-27976"/>
                <a:lumOff val="2876"/>
                <a:alphaOff val="0"/>
                <a:satMod val="103000"/>
                <a:lumMod val="102000"/>
                <a:tint val="94000"/>
              </a:srgbClr>
            </a:gs>
            <a:gs pos="50000">
              <a:srgbClr val="ED7D31">
                <a:hueOff val="-485121"/>
                <a:satOff val="-27976"/>
                <a:lumOff val="2876"/>
                <a:alphaOff val="0"/>
                <a:satMod val="110000"/>
                <a:lumMod val="100000"/>
                <a:shade val="100000"/>
              </a:srgbClr>
            </a:gs>
            <a:gs pos="100000">
              <a:srgbClr val="ED7D31">
                <a:hueOff val="-485121"/>
                <a:satOff val="-27976"/>
                <a:lumOff val="2876"/>
                <a:alphaOff val="0"/>
                <a:lumMod val="99000"/>
                <a:satMod val="120000"/>
                <a:shade val="78000"/>
              </a:srgb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ysClr val="windowText" lastClr="000000">
                  <a:hueOff val="0"/>
                  <a:satOff val="0"/>
                  <a:lumOff val="0"/>
                  <a:alphaOff val="0"/>
                </a:sysClr>
              </a:solidFill>
              <a:latin typeface="Calibri" panose="020F0502020204030204"/>
              <a:ea typeface=""/>
              <a:cs typeface=""/>
            </a:rPr>
            <a:t>Database Encryption</a:t>
          </a:r>
          <a:br>
            <a:rPr lang="en-US" sz="1000" kern="1200" dirty="0">
              <a:solidFill>
                <a:sysClr val="windowText" lastClr="000000">
                  <a:hueOff val="0"/>
                  <a:satOff val="0"/>
                  <a:lumOff val="0"/>
                  <a:alphaOff val="0"/>
                </a:sysClr>
              </a:solidFill>
              <a:latin typeface="Calibri" panose="020F0502020204030204"/>
              <a:ea typeface=""/>
              <a:cs typeface=""/>
            </a:rPr>
          </a:br>
          <a:r>
            <a:rPr lang="en-US" sz="1000" i="1" kern="1200" dirty="0">
              <a:solidFill>
                <a:sysClr val="windowText" lastClr="000000">
                  <a:hueOff val="0"/>
                  <a:satOff val="0"/>
                  <a:lumOff val="0"/>
                  <a:alphaOff val="0"/>
                </a:sysClr>
              </a:solidFill>
              <a:latin typeface="Calibri" panose="020F0502020204030204"/>
              <a:ea typeface=""/>
              <a:cs typeface=""/>
            </a:rPr>
            <a:t>Provide protection for very sensitive in-use (DB</a:t>
          </a:r>
          <a:r>
            <a:rPr lang="en-US" sz="1000" i="1" kern="1200" baseline="0" dirty="0">
              <a:solidFill>
                <a:sysClr val="windowText" lastClr="000000">
                  <a:hueOff val="0"/>
                  <a:satOff val="0"/>
                  <a:lumOff val="0"/>
                  <a:alphaOff val="0"/>
                </a:sysClr>
              </a:solidFill>
              <a:latin typeface="Calibri" panose="020F0502020204030204"/>
              <a:ea typeface=""/>
              <a:cs typeface=""/>
            </a:rPr>
            <a:t> </a:t>
          </a:r>
          <a:r>
            <a:rPr lang="en-US" sz="1000" i="1" kern="1200" dirty="0">
              <a:solidFill>
                <a:sysClr val="windowText" lastClr="000000">
                  <a:hueOff val="0"/>
                  <a:satOff val="0"/>
                  <a:lumOff val="0"/>
                  <a:alphaOff val="0"/>
                </a:sysClr>
              </a:solidFill>
              <a:latin typeface="Calibri" panose="020F0502020204030204"/>
              <a:ea typeface=""/>
              <a:cs typeface=""/>
            </a:rPr>
            <a:t>level), in-flight &amp; at-rest data</a:t>
          </a:r>
        </a:p>
      </dsp:txBody>
      <dsp:txXfrm>
        <a:off x="2294071" y="806518"/>
        <a:ext cx="2209106" cy="806518"/>
      </dsp:txXfrm>
    </dsp:sp>
    <dsp:sp modelId="{A442350E-BEE4-E644-9886-8418E9EA192B}">
      <dsp:nvSpPr>
        <dsp:cNvPr id="0" name=""/>
        <dsp:cNvSpPr/>
      </dsp:nvSpPr>
      <dsp:spPr>
        <a:xfrm>
          <a:off x="849656" y="1613036"/>
          <a:ext cx="5097937" cy="806518"/>
        </a:xfrm>
        <a:prstGeom prst="trapezoid">
          <a:avLst>
            <a:gd name="adj" fmla="val 105349"/>
          </a:avLst>
        </a:prstGeom>
        <a:gradFill rotWithShape="0">
          <a:gsLst>
            <a:gs pos="0">
              <a:srgbClr val="ED7D31">
                <a:hueOff val="-970242"/>
                <a:satOff val="-55952"/>
                <a:lumOff val="5752"/>
                <a:alphaOff val="0"/>
                <a:satMod val="103000"/>
                <a:lumMod val="102000"/>
                <a:tint val="94000"/>
              </a:srgbClr>
            </a:gs>
            <a:gs pos="50000">
              <a:srgbClr val="ED7D31">
                <a:hueOff val="-970242"/>
                <a:satOff val="-55952"/>
                <a:lumOff val="5752"/>
                <a:alphaOff val="0"/>
                <a:satMod val="110000"/>
                <a:lumMod val="100000"/>
                <a:shade val="100000"/>
              </a:srgbClr>
            </a:gs>
            <a:gs pos="100000">
              <a:srgbClr val="ED7D31">
                <a:hueOff val="-970242"/>
                <a:satOff val="-55952"/>
                <a:lumOff val="5752"/>
                <a:alphaOff val="0"/>
                <a:lumMod val="99000"/>
                <a:satMod val="120000"/>
                <a:shade val="78000"/>
              </a:srgb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ysClr val="windowText" lastClr="000000">
                  <a:hueOff val="0"/>
                  <a:satOff val="0"/>
                  <a:lumOff val="0"/>
                  <a:alphaOff val="0"/>
                </a:sysClr>
              </a:solidFill>
              <a:latin typeface="Calibri" panose="020F0502020204030204"/>
              <a:ea typeface=""/>
              <a:cs typeface=""/>
            </a:rPr>
            <a:t>File or Data Set Level Encryption</a:t>
          </a:r>
          <a:br>
            <a:rPr lang="en-US" sz="1000" kern="1200" dirty="0">
              <a:solidFill>
                <a:sysClr val="windowText" lastClr="000000">
                  <a:hueOff val="0"/>
                  <a:satOff val="0"/>
                  <a:lumOff val="0"/>
                  <a:alphaOff val="0"/>
                </a:sysClr>
              </a:solidFill>
              <a:latin typeface="Calibri" panose="020F0502020204030204"/>
              <a:ea typeface=""/>
              <a:cs typeface=""/>
            </a:rPr>
          </a:br>
          <a:r>
            <a:rPr lang="en-US" sz="1000" i="1" kern="1200" dirty="0">
              <a:solidFill>
                <a:sysClr val="windowText" lastClr="000000">
                  <a:hueOff val="0"/>
                  <a:satOff val="0"/>
                  <a:lumOff val="0"/>
                  <a:alphaOff val="0"/>
                </a:sysClr>
              </a:solidFill>
              <a:latin typeface="Calibri" panose="020F0502020204030204"/>
              <a:ea typeface=""/>
              <a:cs typeface=""/>
            </a:rPr>
            <a:t>Provide </a:t>
          </a:r>
          <a:r>
            <a:rPr lang="en-US" sz="1000" b="1" i="1" kern="1200" dirty="0">
              <a:solidFill>
                <a:sysClr val="windowText" lastClr="000000">
                  <a:hueOff val="0"/>
                  <a:satOff val="0"/>
                  <a:lumOff val="0"/>
                  <a:alphaOff val="0"/>
                </a:sysClr>
              </a:solidFill>
              <a:latin typeface="Calibri" panose="020F0502020204030204"/>
              <a:ea typeface=""/>
              <a:cs typeface=""/>
            </a:rPr>
            <a:t>broad</a:t>
          </a:r>
          <a:r>
            <a:rPr lang="en-US" sz="1000" i="1" kern="1200" dirty="0">
              <a:solidFill>
                <a:sysClr val="windowText" lastClr="000000">
                  <a:hueOff val="0"/>
                  <a:satOff val="0"/>
                  <a:lumOff val="0"/>
                  <a:alphaOff val="0"/>
                </a:sysClr>
              </a:solidFill>
              <a:latin typeface="Calibri" panose="020F0502020204030204"/>
              <a:ea typeface=""/>
              <a:cs typeface=""/>
            </a:rPr>
            <a:t> coverage for sensitive data using encryption tied to access control </a:t>
          </a:r>
          <a:r>
            <a:rPr lang="en-US" sz="1000" i="1" kern="1200" baseline="0" dirty="0">
              <a:solidFill>
                <a:sysClr val="windowText" lastClr="000000">
                  <a:hueOff val="0"/>
                  <a:satOff val="0"/>
                  <a:lumOff val="0"/>
                  <a:alphaOff val="0"/>
                </a:sysClr>
              </a:solidFill>
              <a:latin typeface="Calibri" panose="020F0502020204030204"/>
              <a:ea typeface=""/>
              <a:cs typeface=""/>
            </a:rPr>
            <a:t>for </a:t>
          </a:r>
          <a:r>
            <a:rPr lang="en-US" sz="1000" i="1" kern="1200" dirty="0">
              <a:solidFill>
                <a:sysClr val="windowText" lastClr="000000">
                  <a:hueOff val="0"/>
                  <a:satOff val="0"/>
                  <a:lumOff val="0"/>
                  <a:alphaOff val="0"/>
                </a:sysClr>
              </a:solidFill>
              <a:latin typeface="Calibri" panose="020F0502020204030204"/>
              <a:ea typeface=""/>
              <a:cs typeface=""/>
            </a:rPr>
            <a:t>in-flight &amp; at-rest data protection</a:t>
          </a:r>
          <a:endParaRPr lang="en-US" sz="1000" kern="1200" dirty="0">
            <a:solidFill>
              <a:sysClr val="windowText" lastClr="000000">
                <a:hueOff val="0"/>
                <a:satOff val="0"/>
                <a:lumOff val="0"/>
                <a:alphaOff val="0"/>
              </a:sysClr>
            </a:solidFill>
            <a:latin typeface="Calibri" panose="020F0502020204030204"/>
            <a:ea typeface=""/>
            <a:cs typeface=""/>
          </a:endParaRPr>
        </a:p>
      </dsp:txBody>
      <dsp:txXfrm>
        <a:off x="1741795" y="1613036"/>
        <a:ext cx="3313659" cy="806518"/>
      </dsp:txXfrm>
    </dsp:sp>
    <dsp:sp modelId="{F1AFFF08-2788-114C-8217-7811E3971171}">
      <dsp:nvSpPr>
        <dsp:cNvPr id="0" name=""/>
        <dsp:cNvSpPr/>
      </dsp:nvSpPr>
      <dsp:spPr>
        <a:xfrm>
          <a:off x="0" y="2419553"/>
          <a:ext cx="6797250" cy="806518"/>
        </a:xfrm>
        <a:prstGeom prst="trapezoid">
          <a:avLst>
            <a:gd name="adj" fmla="val 105349"/>
          </a:avLst>
        </a:prstGeom>
        <a:gradFill rotWithShape="0">
          <a:gsLst>
            <a:gs pos="0">
              <a:srgbClr val="ED7D31">
                <a:hueOff val="-1455363"/>
                <a:satOff val="-83928"/>
                <a:lumOff val="8628"/>
                <a:alphaOff val="0"/>
                <a:satMod val="103000"/>
                <a:lumMod val="102000"/>
                <a:tint val="94000"/>
              </a:srgbClr>
            </a:gs>
            <a:gs pos="50000">
              <a:srgbClr val="ED7D31">
                <a:hueOff val="-1455363"/>
                <a:satOff val="-83928"/>
                <a:lumOff val="8628"/>
                <a:alphaOff val="0"/>
                <a:satMod val="110000"/>
                <a:lumMod val="100000"/>
                <a:shade val="100000"/>
              </a:srgbClr>
            </a:gs>
            <a:gs pos="100000">
              <a:srgbClr val="ED7D31">
                <a:hueOff val="-1455363"/>
                <a:satOff val="-83928"/>
                <a:lumOff val="8628"/>
                <a:alphaOff val="0"/>
                <a:lumMod val="99000"/>
                <a:satMod val="120000"/>
                <a:shade val="78000"/>
              </a:srgb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ysClr val="windowText" lastClr="000000">
                  <a:hueOff val="0"/>
                  <a:satOff val="0"/>
                  <a:lumOff val="0"/>
                  <a:alphaOff val="0"/>
                </a:sysClr>
              </a:solidFill>
              <a:latin typeface="Calibri" panose="020F0502020204030204"/>
              <a:ea typeface=""/>
              <a:cs typeface=""/>
            </a:rPr>
            <a:t>Full Disk &amp; Tape</a:t>
          </a:r>
          <a:br>
            <a:rPr lang="en-US" sz="1000" kern="1200" dirty="0">
              <a:solidFill>
                <a:sysClr val="windowText" lastClr="000000">
                  <a:hueOff val="0"/>
                  <a:satOff val="0"/>
                  <a:lumOff val="0"/>
                  <a:alphaOff val="0"/>
                </a:sysClr>
              </a:solidFill>
              <a:latin typeface="Calibri" panose="020F0502020204030204"/>
              <a:ea typeface=""/>
              <a:cs typeface=""/>
            </a:rPr>
          </a:br>
          <a:r>
            <a:rPr lang="en-US" sz="1000" i="1" kern="1200" dirty="0">
              <a:solidFill>
                <a:sysClr val="windowText" lastClr="000000">
                  <a:hueOff val="0"/>
                  <a:satOff val="0"/>
                  <a:lumOff val="0"/>
                  <a:alphaOff val="0"/>
                </a:sysClr>
              </a:solidFill>
              <a:latin typeface="Calibri" panose="020F0502020204030204"/>
              <a:ea typeface=""/>
              <a:cs typeface=""/>
            </a:rPr>
            <a:t>Provide 100% coverage for in-flight &amp; at-rest data with </a:t>
          </a:r>
          <a:r>
            <a:rPr lang="en-US" sz="1000" b="1" i="1" kern="1200" dirty="0">
              <a:solidFill>
                <a:sysClr val="windowText" lastClr="000000">
                  <a:hueOff val="0"/>
                  <a:satOff val="0"/>
                  <a:lumOff val="0"/>
                  <a:alphaOff val="0"/>
                </a:sysClr>
              </a:solidFill>
              <a:latin typeface="Calibri" panose="020F0502020204030204"/>
              <a:ea typeface=""/>
              <a:cs typeface=""/>
            </a:rPr>
            <a:t>zero</a:t>
          </a:r>
          <a:r>
            <a:rPr lang="en-US" sz="1000" i="1" kern="1200" dirty="0">
              <a:solidFill>
                <a:sysClr val="windowText" lastClr="000000">
                  <a:hueOff val="0"/>
                  <a:satOff val="0"/>
                  <a:lumOff val="0"/>
                  <a:alphaOff val="0"/>
                </a:sysClr>
              </a:solidFill>
              <a:latin typeface="Calibri" panose="020F0502020204030204"/>
              <a:ea typeface=""/>
              <a:cs typeface=""/>
            </a:rPr>
            <a:t> host CPU cost </a:t>
          </a:r>
          <a:r>
            <a:rPr lang="en-US" sz="1000" kern="1200" dirty="0">
              <a:solidFill>
                <a:sysClr val="windowText" lastClr="000000">
                  <a:hueOff val="0"/>
                  <a:satOff val="0"/>
                  <a:lumOff val="0"/>
                  <a:alphaOff val="0"/>
                </a:sysClr>
              </a:solidFill>
              <a:latin typeface="Calibri" panose="020F0502020204030204"/>
              <a:ea typeface=""/>
              <a:cs typeface=""/>
            </a:rPr>
            <a:t> </a:t>
          </a:r>
        </a:p>
      </dsp:txBody>
      <dsp:txXfrm>
        <a:off x="1189518" y="2419553"/>
        <a:ext cx="4418212" cy="80651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842263-2B6D-C042-8AF2-29900A2EF62F}">
      <dsp:nvSpPr>
        <dsp:cNvPr id="0" name=""/>
        <dsp:cNvSpPr/>
      </dsp:nvSpPr>
      <dsp:spPr>
        <a:xfrm>
          <a:off x="2459282" y="1022202"/>
          <a:ext cx="91440" cy="229040"/>
        </a:xfrm>
        <a:custGeom>
          <a:avLst/>
          <a:gdLst/>
          <a:ahLst/>
          <a:cxnLst/>
          <a:rect l="0" t="0" r="0" b="0"/>
          <a:pathLst>
            <a:path>
              <a:moveTo>
                <a:pt x="45720" y="0"/>
              </a:moveTo>
              <a:lnTo>
                <a:pt x="45720" y="229040"/>
              </a:lnTo>
            </a:path>
          </a:pathLst>
        </a:custGeom>
        <a:noFill/>
        <a:ln w="12700" cap="flat" cmpd="sng" algn="ctr">
          <a:solidFill>
            <a:schemeClr val="accent1">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2C1894-DCFA-A249-94F3-26D32839EB35}">
      <dsp:nvSpPr>
        <dsp:cNvPr id="0" name=""/>
        <dsp:cNvSpPr/>
      </dsp:nvSpPr>
      <dsp:spPr>
        <a:xfrm>
          <a:off x="1477799" y="396745"/>
          <a:ext cx="1027203" cy="229040"/>
        </a:xfrm>
        <a:custGeom>
          <a:avLst/>
          <a:gdLst/>
          <a:ahLst/>
          <a:cxnLst/>
          <a:rect l="0" t="0" r="0" b="0"/>
          <a:pathLst>
            <a:path>
              <a:moveTo>
                <a:pt x="0" y="0"/>
              </a:moveTo>
              <a:lnTo>
                <a:pt x="0" y="136543"/>
              </a:lnTo>
              <a:lnTo>
                <a:pt x="1027203" y="136543"/>
              </a:lnTo>
              <a:lnTo>
                <a:pt x="1027203" y="229040"/>
              </a:lnTo>
            </a:path>
          </a:pathLst>
        </a:cu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CC63C5-72F0-5549-93F6-38A703941346}">
      <dsp:nvSpPr>
        <dsp:cNvPr id="0" name=""/>
        <dsp:cNvSpPr/>
      </dsp:nvSpPr>
      <dsp:spPr>
        <a:xfrm>
          <a:off x="1432079" y="1022202"/>
          <a:ext cx="91440" cy="229040"/>
        </a:xfrm>
        <a:custGeom>
          <a:avLst/>
          <a:gdLst/>
          <a:ahLst/>
          <a:cxnLst/>
          <a:rect l="0" t="0" r="0" b="0"/>
          <a:pathLst>
            <a:path>
              <a:moveTo>
                <a:pt x="45720" y="0"/>
              </a:moveTo>
              <a:lnTo>
                <a:pt x="45720" y="229040"/>
              </a:lnTo>
            </a:path>
          </a:pathLst>
        </a:custGeom>
        <a:noFill/>
        <a:ln w="12700" cap="flat" cmpd="sng" algn="ctr">
          <a:solidFill>
            <a:schemeClr val="accent1">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87BD4-96A1-0249-9ACD-CAB91F6A3A76}">
      <dsp:nvSpPr>
        <dsp:cNvPr id="0" name=""/>
        <dsp:cNvSpPr/>
      </dsp:nvSpPr>
      <dsp:spPr>
        <a:xfrm>
          <a:off x="1432079" y="396745"/>
          <a:ext cx="91440" cy="229040"/>
        </a:xfrm>
        <a:custGeom>
          <a:avLst/>
          <a:gdLst/>
          <a:ahLst/>
          <a:cxnLst/>
          <a:rect l="0" t="0" r="0" b="0"/>
          <a:pathLst>
            <a:path>
              <a:moveTo>
                <a:pt x="45720" y="0"/>
              </a:moveTo>
              <a:lnTo>
                <a:pt x="45720" y="229040"/>
              </a:lnTo>
            </a:path>
          </a:pathLst>
        </a:cu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D1A561-5112-3A4C-813E-971AAC0D866E}">
      <dsp:nvSpPr>
        <dsp:cNvPr id="0" name=""/>
        <dsp:cNvSpPr/>
      </dsp:nvSpPr>
      <dsp:spPr>
        <a:xfrm>
          <a:off x="404875" y="1022202"/>
          <a:ext cx="91440" cy="229040"/>
        </a:xfrm>
        <a:custGeom>
          <a:avLst/>
          <a:gdLst/>
          <a:ahLst/>
          <a:cxnLst/>
          <a:rect l="0" t="0" r="0" b="0"/>
          <a:pathLst>
            <a:path>
              <a:moveTo>
                <a:pt x="45720" y="0"/>
              </a:moveTo>
              <a:lnTo>
                <a:pt x="45720" y="229040"/>
              </a:lnTo>
            </a:path>
          </a:pathLst>
        </a:custGeom>
        <a:noFill/>
        <a:ln w="12700" cap="flat" cmpd="sng" algn="ctr">
          <a:solidFill>
            <a:schemeClr val="accent1">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F43142F-3873-624C-8A98-4EE2D4780132}">
      <dsp:nvSpPr>
        <dsp:cNvPr id="0" name=""/>
        <dsp:cNvSpPr/>
      </dsp:nvSpPr>
      <dsp:spPr>
        <a:xfrm>
          <a:off x="450595" y="396745"/>
          <a:ext cx="1027203" cy="229040"/>
        </a:xfrm>
        <a:custGeom>
          <a:avLst/>
          <a:gdLst/>
          <a:ahLst/>
          <a:cxnLst/>
          <a:rect l="0" t="0" r="0" b="0"/>
          <a:pathLst>
            <a:path>
              <a:moveTo>
                <a:pt x="1027203" y="0"/>
              </a:moveTo>
              <a:lnTo>
                <a:pt x="1027203" y="136543"/>
              </a:lnTo>
              <a:lnTo>
                <a:pt x="0" y="136543"/>
              </a:lnTo>
              <a:lnTo>
                <a:pt x="0" y="229040"/>
              </a:lnTo>
            </a:path>
          </a:pathLst>
        </a:cu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F419CF-821A-E047-8F98-D1502437F1BF}">
      <dsp:nvSpPr>
        <dsp:cNvPr id="0" name=""/>
        <dsp:cNvSpPr/>
      </dsp:nvSpPr>
      <dsp:spPr>
        <a:xfrm>
          <a:off x="1094976" y="328"/>
          <a:ext cx="765644" cy="396416"/>
        </a:xfrm>
        <a:prstGeom prst="rect">
          <a:avLst/>
        </a:prstGeom>
        <a:gradFill rotWithShape="0">
          <a:gsLst>
            <a:gs pos="0">
              <a:schemeClr val="accent1">
                <a:alpha val="80000"/>
                <a:hueOff val="0"/>
                <a:satOff val="0"/>
                <a:lumOff val="0"/>
                <a:alphaOff val="0"/>
                <a:lumMod val="110000"/>
                <a:satMod val="105000"/>
                <a:tint val="67000"/>
              </a:schemeClr>
            </a:gs>
            <a:gs pos="50000">
              <a:schemeClr val="accent1">
                <a:alpha val="80000"/>
                <a:hueOff val="0"/>
                <a:satOff val="0"/>
                <a:lumOff val="0"/>
                <a:alphaOff val="0"/>
                <a:lumMod val="105000"/>
                <a:satMod val="103000"/>
                <a:tint val="73000"/>
              </a:schemeClr>
            </a:gs>
            <a:gs pos="100000">
              <a:schemeClr val="accent1">
                <a:alpha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55939" numCol="1" spcCol="1270" anchor="ctr" anchorCtr="0">
          <a:noAutofit/>
        </a:bodyPr>
        <a:lstStyle/>
        <a:p>
          <a:pPr marL="0" lvl="0" indent="0" algn="ctr" defTabSz="800100">
            <a:lnSpc>
              <a:spcPct val="90000"/>
            </a:lnSpc>
            <a:spcBef>
              <a:spcPct val="0"/>
            </a:spcBef>
            <a:spcAft>
              <a:spcPct val="35000"/>
            </a:spcAft>
            <a:buNone/>
          </a:pPr>
          <a:r>
            <a:rPr lang="en-US" sz="1800" kern="1200" dirty="0"/>
            <a:t>PROD</a:t>
          </a:r>
        </a:p>
      </dsp:txBody>
      <dsp:txXfrm>
        <a:off x="1094976" y="328"/>
        <a:ext cx="765644" cy="396416"/>
      </dsp:txXfrm>
    </dsp:sp>
    <dsp:sp modelId="{88A3A6CF-ACC5-744E-9D5A-64119720DC2B}">
      <dsp:nvSpPr>
        <dsp:cNvPr id="0" name=""/>
        <dsp:cNvSpPr/>
      </dsp:nvSpPr>
      <dsp:spPr>
        <a:xfrm>
          <a:off x="1248105" y="308652"/>
          <a:ext cx="689080" cy="132138"/>
        </a:xfrm>
        <a:prstGeom prst="rect">
          <a:avLst/>
        </a:prstGeom>
        <a:solidFill>
          <a:schemeClr val="lt1">
            <a:alpha val="90000"/>
            <a:hueOff val="0"/>
            <a:satOff val="0"/>
            <a:lumOff val="0"/>
            <a:alphaOff val="0"/>
          </a:schemeClr>
        </a:solid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5400" tIns="6350" rIns="25400" bIns="635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2"/>
              </a:solidFill>
            </a:rPr>
            <a:t>MK</a:t>
          </a:r>
          <a:r>
            <a:rPr lang="en-US" sz="1000" kern="1200" baseline="-25000" dirty="0">
              <a:solidFill>
                <a:schemeClr val="tx2"/>
              </a:solidFill>
            </a:rPr>
            <a:t>PROD</a:t>
          </a:r>
        </a:p>
      </dsp:txBody>
      <dsp:txXfrm>
        <a:off x="1248105" y="308652"/>
        <a:ext cx="689080" cy="132138"/>
      </dsp:txXfrm>
    </dsp:sp>
    <dsp:sp modelId="{9F91F015-629E-FB4B-83CD-3F39B6A9C901}">
      <dsp:nvSpPr>
        <dsp:cNvPr id="0" name=""/>
        <dsp:cNvSpPr/>
      </dsp:nvSpPr>
      <dsp:spPr>
        <a:xfrm>
          <a:off x="67773" y="625785"/>
          <a:ext cx="765644" cy="396416"/>
        </a:xfrm>
        <a:prstGeom prst="rect">
          <a:avLst/>
        </a:prstGeom>
        <a:gradFill rotWithShape="0">
          <a:gsLst>
            <a:gs pos="0">
              <a:schemeClr val="accent1">
                <a:alpha val="90000"/>
                <a:hueOff val="0"/>
                <a:satOff val="0"/>
                <a:lumOff val="0"/>
                <a:alphaOff val="0"/>
                <a:lumMod val="110000"/>
                <a:satMod val="105000"/>
                <a:tint val="67000"/>
              </a:schemeClr>
            </a:gs>
            <a:gs pos="50000">
              <a:schemeClr val="accent1">
                <a:alpha val="90000"/>
                <a:hueOff val="0"/>
                <a:satOff val="0"/>
                <a:lumOff val="0"/>
                <a:alphaOff val="0"/>
                <a:lumMod val="105000"/>
                <a:satMod val="103000"/>
                <a:tint val="73000"/>
              </a:schemeClr>
            </a:gs>
            <a:gs pos="100000">
              <a:schemeClr val="accent1">
                <a:alpha val="9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55939" numCol="1" spcCol="1270" anchor="ctr" anchorCtr="0">
          <a:noAutofit/>
        </a:bodyPr>
        <a:lstStyle/>
        <a:p>
          <a:pPr marL="0" lvl="0" indent="0" algn="ctr" defTabSz="800100">
            <a:lnSpc>
              <a:spcPct val="90000"/>
            </a:lnSpc>
            <a:spcBef>
              <a:spcPct val="0"/>
            </a:spcBef>
            <a:spcAft>
              <a:spcPct val="35000"/>
            </a:spcAft>
            <a:buNone/>
          </a:pPr>
          <a:r>
            <a:rPr lang="en-US" sz="1800" kern="1200" dirty="0"/>
            <a:t>App1</a:t>
          </a:r>
        </a:p>
      </dsp:txBody>
      <dsp:txXfrm>
        <a:off x="67773" y="625785"/>
        <a:ext cx="765644" cy="396416"/>
      </dsp:txXfrm>
    </dsp:sp>
    <dsp:sp modelId="{0AF2B576-3F55-5E47-8957-61CB75E6AA1F}">
      <dsp:nvSpPr>
        <dsp:cNvPr id="0" name=""/>
        <dsp:cNvSpPr/>
      </dsp:nvSpPr>
      <dsp:spPr>
        <a:xfrm>
          <a:off x="220902" y="934110"/>
          <a:ext cx="689080" cy="132138"/>
        </a:xfrm>
        <a:prstGeom prst="rect">
          <a:avLst/>
        </a:prstGeom>
        <a:noFill/>
        <a:ln w="6350" cap="flat" cmpd="sng" algn="ctr">
          <a:no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5080" rIns="20320" bIns="5080" numCol="1" spcCol="1270" anchor="ctr" anchorCtr="0">
          <a:noAutofit/>
        </a:bodyPr>
        <a:lstStyle/>
        <a:p>
          <a:pPr marL="0" lvl="0" indent="0" algn="r" defTabSz="355600">
            <a:lnSpc>
              <a:spcPct val="90000"/>
            </a:lnSpc>
            <a:spcBef>
              <a:spcPct val="0"/>
            </a:spcBef>
            <a:spcAft>
              <a:spcPct val="35000"/>
            </a:spcAft>
            <a:buNone/>
          </a:pPr>
          <a:endParaRPr lang="en-US" sz="800" kern="1200"/>
        </a:p>
      </dsp:txBody>
      <dsp:txXfrm>
        <a:off x="220902" y="934110"/>
        <a:ext cx="689080" cy="132138"/>
      </dsp:txXfrm>
    </dsp:sp>
    <dsp:sp modelId="{D01057AD-0AC5-144B-90DD-048595E64A37}">
      <dsp:nvSpPr>
        <dsp:cNvPr id="0" name=""/>
        <dsp:cNvSpPr/>
      </dsp:nvSpPr>
      <dsp:spPr>
        <a:xfrm>
          <a:off x="67773" y="1251243"/>
          <a:ext cx="765644" cy="396416"/>
        </a:xfrm>
        <a:prstGeom prst="rect">
          <a:avLst/>
        </a:prstGeom>
        <a:gradFill rotWithShape="0">
          <a:gsLst>
            <a:gs pos="0">
              <a:schemeClr val="accent1">
                <a:alpha val="90000"/>
                <a:hueOff val="0"/>
                <a:satOff val="0"/>
                <a:lumOff val="0"/>
                <a:alphaOff val="-8000"/>
                <a:lumMod val="110000"/>
                <a:satMod val="105000"/>
                <a:tint val="67000"/>
              </a:schemeClr>
            </a:gs>
            <a:gs pos="50000">
              <a:schemeClr val="accent1">
                <a:alpha val="90000"/>
                <a:hueOff val="0"/>
                <a:satOff val="0"/>
                <a:lumOff val="0"/>
                <a:alphaOff val="-8000"/>
                <a:lumMod val="105000"/>
                <a:satMod val="103000"/>
                <a:tint val="73000"/>
              </a:schemeClr>
            </a:gs>
            <a:gs pos="100000">
              <a:schemeClr val="accent1">
                <a:alpha val="90000"/>
                <a:hueOff val="0"/>
                <a:satOff val="0"/>
                <a:lumOff val="0"/>
                <a:alphaOff val="-8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55939" numCol="1" spcCol="1270" anchor="ctr" anchorCtr="0">
          <a:noAutofit/>
        </a:bodyPr>
        <a:lstStyle/>
        <a:p>
          <a:pPr marL="0" lvl="0" indent="0" algn="ctr" defTabSz="800100">
            <a:lnSpc>
              <a:spcPct val="90000"/>
            </a:lnSpc>
            <a:spcBef>
              <a:spcPct val="0"/>
            </a:spcBef>
            <a:spcAft>
              <a:spcPct val="35000"/>
            </a:spcAft>
            <a:buNone/>
          </a:pPr>
          <a:r>
            <a:rPr lang="en-US" sz="1800" kern="1200" dirty="0"/>
            <a:t>Data1</a:t>
          </a:r>
        </a:p>
      </dsp:txBody>
      <dsp:txXfrm>
        <a:off x="67773" y="1251243"/>
        <a:ext cx="765644" cy="396416"/>
      </dsp:txXfrm>
    </dsp:sp>
    <dsp:sp modelId="{4F96B87C-4CFE-2046-BA88-93883156E0F8}">
      <dsp:nvSpPr>
        <dsp:cNvPr id="0" name=""/>
        <dsp:cNvSpPr/>
      </dsp:nvSpPr>
      <dsp:spPr>
        <a:xfrm>
          <a:off x="220902" y="1559896"/>
          <a:ext cx="689080" cy="132138"/>
        </a:xfrm>
        <a:prstGeom prst="rect">
          <a:avLst/>
        </a:prstGeom>
        <a:solidFill>
          <a:schemeClr val="lt1">
            <a:alpha val="90000"/>
            <a:hueOff val="0"/>
            <a:satOff val="0"/>
            <a:lumOff val="0"/>
            <a:alphaOff val="0"/>
          </a:schemeClr>
        </a:solidFill>
        <a:ln w="6350" cap="flat" cmpd="sng" algn="ctr">
          <a:solidFill>
            <a:schemeClr val="accent1">
              <a:alpha val="90000"/>
              <a:hueOff val="0"/>
              <a:satOff val="0"/>
              <a:lumOff val="0"/>
              <a:alphaOff val="-8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700" tIns="3175" rIns="12700" bIns="3175" numCol="1" spcCol="1270" anchor="ctr" anchorCtr="0">
          <a:noAutofit/>
        </a:bodyPr>
        <a:lstStyle/>
        <a:p>
          <a:pPr marL="0" lvl="0" indent="0" algn="r" defTabSz="222250">
            <a:lnSpc>
              <a:spcPct val="90000"/>
            </a:lnSpc>
            <a:spcBef>
              <a:spcPct val="0"/>
            </a:spcBef>
            <a:spcAft>
              <a:spcPct val="35000"/>
            </a:spcAft>
            <a:buNone/>
          </a:pPr>
          <a:r>
            <a:rPr lang="en-US" sz="500" b="1" kern="1200" dirty="0">
              <a:solidFill>
                <a:schemeClr val="accent5"/>
              </a:solidFill>
            </a:rPr>
            <a:t>PROD.App1.Data1.VerX</a:t>
          </a:r>
        </a:p>
      </dsp:txBody>
      <dsp:txXfrm>
        <a:off x="220902" y="1559896"/>
        <a:ext cx="689080" cy="132138"/>
      </dsp:txXfrm>
    </dsp:sp>
    <dsp:sp modelId="{C419E0BA-EB1B-3F49-9061-F39BF02713E8}">
      <dsp:nvSpPr>
        <dsp:cNvPr id="0" name=""/>
        <dsp:cNvSpPr/>
      </dsp:nvSpPr>
      <dsp:spPr>
        <a:xfrm>
          <a:off x="1094976" y="625785"/>
          <a:ext cx="765644" cy="396416"/>
        </a:xfrm>
        <a:prstGeom prst="rect">
          <a:avLst/>
        </a:prstGeom>
        <a:gradFill rotWithShape="0">
          <a:gsLst>
            <a:gs pos="0">
              <a:schemeClr val="accent1">
                <a:alpha val="90000"/>
                <a:hueOff val="0"/>
                <a:satOff val="0"/>
                <a:lumOff val="0"/>
                <a:alphaOff val="-16000"/>
                <a:lumMod val="110000"/>
                <a:satMod val="105000"/>
                <a:tint val="67000"/>
              </a:schemeClr>
            </a:gs>
            <a:gs pos="50000">
              <a:schemeClr val="accent1">
                <a:alpha val="90000"/>
                <a:hueOff val="0"/>
                <a:satOff val="0"/>
                <a:lumOff val="0"/>
                <a:alphaOff val="-16000"/>
                <a:lumMod val="105000"/>
                <a:satMod val="103000"/>
                <a:tint val="73000"/>
              </a:schemeClr>
            </a:gs>
            <a:gs pos="100000">
              <a:schemeClr val="accent1">
                <a:alpha val="90000"/>
                <a:hueOff val="0"/>
                <a:satOff val="0"/>
                <a:lumOff val="0"/>
                <a:alphaOff val="-16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55939" numCol="1" spcCol="1270" anchor="ctr" anchorCtr="0">
          <a:noAutofit/>
        </a:bodyPr>
        <a:lstStyle/>
        <a:p>
          <a:pPr marL="0" lvl="0" indent="0" algn="ctr" defTabSz="800100">
            <a:lnSpc>
              <a:spcPct val="90000"/>
            </a:lnSpc>
            <a:spcBef>
              <a:spcPct val="0"/>
            </a:spcBef>
            <a:spcAft>
              <a:spcPct val="35000"/>
            </a:spcAft>
            <a:buNone/>
          </a:pPr>
          <a:r>
            <a:rPr lang="en-US" sz="1800" kern="1200" dirty="0"/>
            <a:t>App2</a:t>
          </a:r>
        </a:p>
      </dsp:txBody>
      <dsp:txXfrm>
        <a:off x="1094976" y="625785"/>
        <a:ext cx="765644" cy="396416"/>
      </dsp:txXfrm>
    </dsp:sp>
    <dsp:sp modelId="{C76DFCBA-2889-BA4B-B2A4-9AB94451714A}">
      <dsp:nvSpPr>
        <dsp:cNvPr id="0" name=""/>
        <dsp:cNvSpPr/>
      </dsp:nvSpPr>
      <dsp:spPr>
        <a:xfrm>
          <a:off x="1248105" y="934110"/>
          <a:ext cx="689080" cy="132138"/>
        </a:xfrm>
        <a:prstGeom prst="rect">
          <a:avLst/>
        </a:prstGeom>
        <a:noFill/>
        <a:ln w="6350" cap="flat" cmpd="sng" algn="ctr">
          <a:no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5080" rIns="20320" bIns="5080" numCol="1" spcCol="1270" anchor="ctr" anchorCtr="0">
          <a:noAutofit/>
        </a:bodyPr>
        <a:lstStyle/>
        <a:p>
          <a:pPr marL="0" lvl="0" indent="0" algn="r" defTabSz="355600">
            <a:lnSpc>
              <a:spcPct val="90000"/>
            </a:lnSpc>
            <a:spcBef>
              <a:spcPct val="0"/>
            </a:spcBef>
            <a:spcAft>
              <a:spcPct val="35000"/>
            </a:spcAft>
            <a:buNone/>
          </a:pPr>
          <a:endParaRPr lang="en-US" sz="800" kern="1200" dirty="0"/>
        </a:p>
      </dsp:txBody>
      <dsp:txXfrm>
        <a:off x="1248105" y="934110"/>
        <a:ext cx="689080" cy="132138"/>
      </dsp:txXfrm>
    </dsp:sp>
    <dsp:sp modelId="{6C74E2C0-D683-064E-8A08-B3B54489DC5C}">
      <dsp:nvSpPr>
        <dsp:cNvPr id="0" name=""/>
        <dsp:cNvSpPr/>
      </dsp:nvSpPr>
      <dsp:spPr>
        <a:xfrm>
          <a:off x="1094976" y="1251243"/>
          <a:ext cx="765644" cy="396416"/>
        </a:xfrm>
        <a:prstGeom prst="rect">
          <a:avLst/>
        </a:prstGeom>
        <a:gradFill rotWithShape="0">
          <a:gsLst>
            <a:gs pos="0">
              <a:schemeClr val="accent1">
                <a:alpha val="90000"/>
                <a:hueOff val="0"/>
                <a:satOff val="0"/>
                <a:lumOff val="0"/>
                <a:alphaOff val="-24000"/>
                <a:lumMod val="110000"/>
                <a:satMod val="105000"/>
                <a:tint val="67000"/>
              </a:schemeClr>
            </a:gs>
            <a:gs pos="50000">
              <a:schemeClr val="accent1">
                <a:alpha val="90000"/>
                <a:hueOff val="0"/>
                <a:satOff val="0"/>
                <a:lumOff val="0"/>
                <a:alphaOff val="-24000"/>
                <a:lumMod val="105000"/>
                <a:satMod val="103000"/>
                <a:tint val="73000"/>
              </a:schemeClr>
            </a:gs>
            <a:gs pos="100000">
              <a:schemeClr val="accent1">
                <a:alpha val="90000"/>
                <a:hueOff val="0"/>
                <a:satOff val="0"/>
                <a:lumOff val="0"/>
                <a:alphaOff val="-24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55939" numCol="1" spcCol="1270" anchor="ctr" anchorCtr="0">
          <a:noAutofit/>
        </a:bodyPr>
        <a:lstStyle/>
        <a:p>
          <a:pPr marL="0" lvl="0" indent="0" algn="ctr" defTabSz="800100">
            <a:lnSpc>
              <a:spcPct val="90000"/>
            </a:lnSpc>
            <a:spcBef>
              <a:spcPct val="0"/>
            </a:spcBef>
            <a:spcAft>
              <a:spcPct val="35000"/>
            </a:spcAft>
            <a:buNone/>
          </a:pPr>
          <a:r>
            <a:rPr lang="en-US" sz="1800" kern="1200" dirty="0"/>
            <a:t>Data2</a:t>
          </a:r>
        </a:p>
      </dsp:txBody>
      <dsp:txXfrm>
        <a:off x="1094976" y="1251243"/>
        <a:ext cx="765644" cy="396416"/>
      </dsp:txXfrm>
    </dsp:sp>
    <dsp:sp modelId="{CDCEFCA7-1245-F344-AB08-EBA4889260BF}">
      <dsp:nvSpPr>
        <dsp:cNvPr id="0" name=""/>
        <dsp:cNvSpPr/>
      </dsp:nvSpPr>
      <dsp:spPr>
        <a:xfrm>
          <a:off x="1248105" y="1559567"/>
          <a:ext cx="689080" cy="132138"/>
        </a:xfrm>
        <a:prstGeom prst="rect">
          <a:avLst/>
        </a:prstGeom>
        <a:solidFill>
          <a:schemeClr val="lt1">
            <a:alpha val="90000"/>
            <a:hueOff val="0"/>
            <a:satOff val="0"/>
            <a:lumOff val="0"/>
            <a:alphaOff val="0"/>
          </a:schemeClr>
        </a:solidFill>
        <a:ln w="6350" cap="flat" cmpd="sng" algn="ctr">
          <a:solidFill>
            <a:schemeClr val="accent1">
              <a:alpha val="90000"/>
              <a:hueOff val="0"/>
              <a:satOff val="0"/>
              <a:lumOff val="0"/>
              <a:alphaOff val="-24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700" tIns="3175" rIns="12700" bIns="3175" numCol="1" spcCol="1270" anchor="ctr" anchorCtr="0">
          <a:noAutofit/>
        </a:bodyPr>
        <a:lstStyle/>
        <a:p>
          <a:pPr marL="0" lvl="0" indent="0" algn="l" defTabSz="222250">
            <a:lnSpc>
              <a:spcPct val="90000"/>
            </a:lnSpc>
            <a:spcBef>
              <a:spcPct val="0"/>
            </a:spcBef>
            <a:spcAft>
              <a:spcPct val="35000"/>
            </a:spcAft>
            <a:buNone/>
          </a:pPr>
          <a:r>
            <a:rPr lang="en-US" sz="500" b="1" kern="1200" dirty="0">
              <a:solidFill>
                <a:schemeClr val="accent4"/>
              </a:solidFill>
            </a:rPr>
            <a:t>PROD.App2.Data2.VerX</a:t>
          </a:r>
        </a:p>
      </dsp:txBody>
      <dsp:txXfrm>
        <a:off x="1248105" y="1559567"/>
        <a:ext cx="689080" cy="132138"/>
      </dsp:txXfrm>
    </dsp:sp>
    <dsp:sp modelId="{BD53D550-A0B3-1F4E-BE88-180A7DF9E6A2}">
      <dsp:nvSpPr>
        <dsp:cNvPr id="0" name=""/>
        <dsp:cNvSpPr/>
      </dsp:nvSpPr>
      <dsp:spPr>
        <a:xfrm>
          <a:off x="2122180" y="625785"/>
          <a:ext cx="765644" cy="396416"/>
        </a:xfrm>
        <a:prstGeom prst="rect">
          <a:avLst/>
        </a:prstGeom>
        <a:gradFill rotWithShape="0">
          <a:gsLst>
            <a:gs pos="0">
              <a:schemeClr val="accent1">
                <a:alpha val="90000"/>
                <a:hueOff val="0"/>
                <a:satOff val="0"/>
                <a:lumOff val="0"/>
                <a:alphaOff val="-32000"/>
                <a:lumMod val="110000"/>
                <a:satMod val="105000"/>
                <a:tint val="67000"/>
              </a:schemeClr>
            </a:gs>
            <a:gs pos="50000">
              <a:schemeClr val="accent1">
                <a:alpha val="90000"/>
                <a:hueOff val="0"/>
                <a:satOff val="0"/>
                <a:lumOff val="0"/>
                <a:alphaOff val="-32000"/>
                <a:lumMod val="105000"/>
                <a:satMod val="103000"/>
                <a:tint val="73000"/>
              </a:schemeClr>
            </a:gs>
            <a:gs pos="100000">
              <a:schemeClr val="accent1">
                <a:alpha val="90000"/>
                <a:hueOff val="0"/>
                <a:satOff val="0"/>
                <a:lumOff val="0"/>
                <a:alphaOff val="-32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55939" numCol="1" spcCol="1270" anchor="ctr" anchorCtr="0">
          <a:noAutofit/>
        </a:bodyPr>
        <a:lstStyle/>
        <a:p>
          <a:pPr marL="0" lvl="0" indent="0" algn="ctr" defTabSz="800100">
            <a:lnSpc>
              <a:spcPct val="90000"/>
            </a:lnSpc>
            <a:spcBef>
              <a:spcPct val="0"/>
            </a:spcBef>
            <a:spcAft>
              <a:spcPct val="35000"/>
            </a:spcAft>
            <a:buNone/>
          </a:pPr>
          <a:r>
            <a:rPr lang="en-US" sz="1800" kern="1200" dirty="0" err="1"/>
            <a:t>AppN</a:t>
          </a:r>
          <a:endParaRPr lang="en-US" sz="1800" kern="1200" dirty="0"/>
        </a:p>
      </dsp:txBody>
      <dsp:txXfrm>
        <a:off x="2122180" y="625785"/>
        <a:ext cx="765644" cy="396416"/>
      </dsp:txXfrm>
    </dsp:sp>
    <dsp:sp modelId="{AE4B7FA5-7AB8-4B40-A7B2-77AD1AA3298A}">
      <dsp:nvSpPr>
        <dsp:cNvPr id="0" name=""/>
        <dsp:cNvSpPr/>
      </dsp:nvSpPr>
      <dsp:spPr>
        <a:xfrm>
          <a:off x="2275309" y="934110"/>
          <a:ext cx="689080" cy="132138"/>
        </a:xfrm>
        <a:prstGeom prst="rect">
          <a:avLst/>
        </a:prstGeom>
        <a:noFill/>
        <a:ln w="6350" cap="flat" cmpd="sng" algn="ctr">
          <a:no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5080" rIns="20320" bIns="5080" numCol="1" spcCol="1270" anchor="ctr" anchorCtr="0">
          <a:noAutofit/>
        </a:bodyPr>
        <a:lstStyle/>
        <a:p>
          <a:pPr marL="0" lvl="0" indent="0" algn="r" defTabSz="355600">
            <a:lnSpc>
              <a:spcPct val="90000"/>
            </a:lnSpc>
            <a:spcBef>
              <a:spcPct val="0"/>
            </a:spcBef>
            <a:spcAft>
              <a:spcPct val="35000"/>
            </a:spcAft>
            <a:buNone/>
          </a:pPr>
          <a:endParaRPr lang="en-US" sz="800" kern="1200"/>
        </a:p>
      </dsp:txBody>
      <dsp:txXfrm>
        <a:off x="2275309" y="934110"/>
        <a:ext cx="689080" cy="132138"/>
      </dsp:txXfrm>
    </dsp:sp>
    <dsp:sp modelId="{3575CEF0-336C-6346-B614-7242E3ABBEA1}">
      <dsp:nvSpPr>
        <dsp:cNvPr id="0" name=""/>
        <dsp:cNvSpPr/>
      </dsp:nvSpPr>
      <dsp:spPr>
        <a:xfrm>
          <a:off x="2122180" y="1251243"/>
          <a:ext cx="765644" cy="396416"/>
        </a:xfrm>
        <a:prstGeom prst="rect">
          <a:avLst/>
        </a:prstGeom>
        <a:gradFill rotWithShape="0">
          <a:gsLst>
            <a:gs pos="0">
              <a:schemeClr val="accent1">
                <a:alpha val="90000"/>
                <a:hueOff val="0"/>
                <a:satOff val="0"/>
                <a:lumOff val="0"/>
                <a:alphaOff val="-40000"/>
                <a:lumMod val="110000"/>
                <a:satMod val="105000"/>
                <a:tint val="67000"/>
              </a:schemeClr>
            </a:gs>
            <a:gs pos="50000">
              <a:schemeClr val="accent1">
                <a:alpha val="90000"/>
                <a:hueOff val="0"/>
                <a:satOff val="0"/>
                <a:lumOff val="0"/>
                <a:alphaOff val="-40000"/>
                <a:lumMod val="105000"/>
                <a:satMod val="103000"/>
                <a:tint val="73000"/>
              </a:schemeClr>
            </a:gs>
            <a:gs pos="100000">
              <a:schemeClr val="accent1">
                <a:alpha val="90000"/>
                <a:hueOff val="0"/>
                <a:satOff val="0"/>
                <a:lumOff val="0"/>
                <a:alphaOff val="-4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55939" numCol="1" spcCol="1270" anchor="ctr" anchorCtr="0">
          <a:noAutofit/>
        </a:bodyPr>
        <a:lstStyle/>
        <a:p>
          <a:pPr marL="0" lvl="0" indent="0" algn="ctr" defTabSz="800100">
            <a:lnSpc>
              <a:spcPct val="90000"/>
            </a:lnSpc>
            <a:spcBef>
              <a:spcPct val="0"/>
            </a:spcBef>
            <a:spcAft>
              <a:spcPct val="35000"/>
            </a:spcAft>
            <a:buNone/>
          </a:pPr>
          <a:r>
            <a:rPr lang="en-US" sz="1800" kern="1200" dirty="0" err="1"/>
            <a:t>DataN</a:t>
          </a:r>
          <a:endParaRPr lang="en-US" sz="1800" kern="1200" dirty="0"/>
        </a:p>
      </dsp:txBody>
      <dsp:txXfrm>
        <a:off x="2122180" y="1251243"/>
        <a:ext cx="765644" cy="396416"/>
      </dsp:txXfrm>
    </dsp:sp>
    <dsp:sp modelId="{3697BE0D-4F9B-5143-97D0-F8CE04DE0817}">
      <dsp:nvSpPr>
        <dsp:cNvPr id="0" name=""/>
        <dsp:cNvSpPr/>
      </dsp:nvSpPr>
      <dsp:spPr>
        <a:xfrm>
          <a:off x="2275309" y="1559567"/>
          <a:ext cx="689080" cy="132138"/>
        </a:xfrm>
        <a:prstGeom prst="rect">
          <a:avLst/>
        </a:prstGeom>
        <a:solidFill>
          <a:schemeClr val="lt1">
            <a:alpha val="90000"/>
            <a:hueOff val="0"/>
            <a:satOff val="0"/>
            <a:lumOff val="0"/>
            <a:alphaOff val="0"/>
          </a:schemeClr>
        </a:solidFill>
        <a:ln w="6350" cap="flat" cmpd="sng" algn="ctr">
          <a:solidFill>
            <a:schemeClr val="accent1">
              <a:alpha val="90000"/>
              <a:hueOff val="0"/>
              <a:satOff val="0"/>
              <a:lumOff val="0"/>
              <a:alphaOff val="-4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700" tIns="3175" rIns="12700" bIns="3175" numCol="1" spcCol="1270" anchor="ctr" anchorCtr="0">
          <a:noAutofit/>
        </a:bodyPr>
        <a:lstStyle/>
        <a:p>
          <a:pPr marL="0" lvl="0" indent="0" algn="r" defTabSz="222250">
            <a:lnSpc>
              <a:spcPct val="90000"/>
            </a:lnSpc>
            <a:spcBef>
              <a:spcPct val="0"/>
            </a:spcBef>
            <a:spcAft>
              <a:spcPct val="35000"/>
            </a:spcAft>
            <a:buNone/>
          </a:pPr>
          <a:r>
            <a:rPr lang="en-US" sz="500" b="1" kern="1200" dirty="0" err="1">
              <a:solidFill>
                <a:schemeClr val="accent6"/>
              </a:solidFill>
            </a:rPr>
            <a:t>PROD.AppN.DataN.VerX</a:t>
          </a:r>
          <a:endParaRPr lang="en-US" sz="500" b="1" kern="1200" dirty="0">
            <a:solidFill>
              <a:schemeClr val="accent6"/>
            </a:solidFill>
          </a:endParaRPr>
        </a:p>
      </dsp:txBody>
      <dsp:txXfrm>
        <a:off x="2275309" y="1559567"/>
        <a:ext cx="689080" cy="132138"/>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7EF4C6-8881-6B48-9160-96992B5CBC06}" type="datetimeFigureOut">
              <a:rPr lang="en-US" smtClean="0"/>
              <a:t>11/15/2017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3A8B434-EB89-4B47-B6CD-91A0DD045FE2}" type="slidenum">
              <a:rPr lang="en-US" smtClean="0"/>
              <a:t>‹#›</a:t>
            </a:fld>
            <a:endParaRPr lang="en-US"/>
          </a:p>
        </p:txBody>
      </p:sp>
    </p:spTree>
    <p:extLst>
      <p:ext uri="{BB962C8B-B14F-4D97-AF65-F5344CB8AC3E}">
        <p14:creationId xmlns:p14="http://schemas.microsoft.com/office/powerpoint/2010/main" val="4113138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03C240-3225-E64C-A56A-7DA00A2DA818}" type="datetimeFigureOut">
              <a:rPr lang="en-US" smtClean="0"/>
              <a:t>11/15/2017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26F0C8-1F55-CE4E-B5A7-22C12EDF9E9B}" type="slidenum">
              <a:rPr lang="en-US" smtClean="0"/>
              <a:t>‹#›</a:t>
            </a:fld>
            <a:endParaRPr lang="en-US"/>
          </a:p>
        </p:txBody>
      </p:sp>
    </p:spTree>
    <p:extLst>
      <p:ext uri="{BB962C8B-B14F-4D97-AF65-F5344CB8AC3E}">
        <p14:creationId xmlns:p14="http://schemas.microsoft.com/office/powerpoint/2010/main" val="265457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CPACF</a:t>
            </a:r>
            <a:r>
              <a:rPr lang="en-US" baseline="0" dirty="0"/>
              <a:t> Acceleration </a:t>
            </a:r>
            <a:r>
              <a:rPr lang="mr-IN" baseline="0" dirty="0"/>
              <a:t>–</a:t>
            </a:r>
            <a:r>
              <a:rPr lang="en-US" baseline="0" dirty="0"/>
              <a:t> Expecting 4-6x improvement for selected AES encryption modes:</a:t>
            </a:r>
          </a:p>
          <a:p>
            <a:pPr marL="171450" lvl="0" indent="-171450">
              <a:buFont typeface="Arial" charset="0"/>
              <a:buChar char="•"/>
            </a:pPr>
            <a:r>
              <a:rPr lang="en-US" baseline="0" dirty="0"/>
              <a:t>Galois Counter Mode (GCM)</a:t>
            </a:r>
          </a:p>
          <a:p>
            <a:pPr marL="171450" lvl="0" indent="-171450">
              <a:buFont typeface="Arial" charset="0"/>
              <a:buChar char="•"/>
            </a:pPr>
            <a:r>
              <a:rPr lang="en-US" baseline="0" dirty="0"/>
              <a:t>XEX-based tweaked-codebook mode with </a:t>
            </a:r>
            <a:r>
              <a:rPr lang="en-US" baseline="0" dirty="0" err="1"/>
              <a:t>ciphertext</a:t>
            </a:r>
            <a:r>
              <a:rPr lang="en-US" baseline="0" dirty="0"/>
              <a:t> stealing (XTS)</a:t>
            </a:r>
          </a:p>
          <a:p>
            <a:pPr marL="171450" lvl="0" indent="-171450">
              <a:buFont typeface="Arial" charset="0"/>
              <a:buChar char="•"/>
            </a:pPr>
            <a:r>
              <a:rPr lang="en-US" baseline="0" dirty="0"/>
              <a:t>Cipher Block Chaining (CBC) </a:t>
            </a:r>
            <a:r>
              <a:rPr lang="mr-IN" baseline="0" dirty="0"/>
              <a:t>–</a:t>
            </a:r>
            <a:r>
              <a:rPr lang="en-US" baseline="0" dirty="0"/>
              <a:t> </a:t>
            </a:r>
            <a:r>
              <a:rPr lang="en-US" i="1" baseline="0" dirty="0"/>
              <a:t>~4x improvement decrypt only</a:t>
            </a:r>
          </a:p>
          <a:p>
            <a:pPr marL="0" lvl="0" indent="0">
              <a:buFont typeface="Arial" charset="0"/>
              <a:buNone/>
            </a:pPr>
            <a:endParaRPr lang="en-US" i="0" baseline="0" dirty="0"/>
          </a:p>
          <a:p>
            <a:pPr marL="0" lvl="0" indent="0">
              <a:buFont typeface="Arial" charset="0"/>
              <a:buNone/>
            </a:pPr>
            <a:r>
              <a:rPr lang="en-US" i="0" baseline="0" dirty="0"/>
              <a:t>GCM is a stream cipher and its use is defined as part of TLS specifications.</a:t>
            </a:r>
          </a:p>
          <a:p>
            <a:pPr marL="0" lvl="0" indent="0">
              <a:buFont typeface="Arial" charset="0"/>
              <a:buNone/>
            </a:pPr>
            <a:endParaRPr lang="en-US" i="0" baseline="0" dirty="0"/>
          </a:p>
          <a:p>
            <a:pPr marL="0" lvl="0" indent="0">
              <a:buFont typeface="Arial" charset="0"/>
              <a:buNone/>
            </a:pPr>
            <a:r>
              <a:rPr lang="en-US" i="0" baseline="0" dirty="0"/>
              <a:t>XTS is a block cipher mode typically used for disk encryption.</a:t>
            </a:r>
          </a:p>
          <a:p>
            <a:pPr marL="0" lvl="0" indent="0">
              <a:buFont typeface="Arial" charset="0"/>
              <a:buNone/>
            </a:pPr>
            <a:endParaRPr lang="en-US" i="0" baseline="0" dirty="0"/>
          </a:p>
          <a:p>
            <a:pPr marL="0" lvl="0" indent="0">
              <a:buFont typeface="Arial" charset="0"/>
              <a:buNone/>
            </a:pPr>
            <a:r>
              <a:rPr lang="en-US" i="0" baseline="0" dirty="0"/>
              <a:t>Programs making use of these encryption modes will realize the performance benefit when running on z14 hardware.  </a:t>
            </a:r>
          </a:p>
          <a:p>
            <a:pPr marL="171450" lvl="0" indent="-171450">
              <a:buFont typeface="Arial" charset="0"/>
              <a:buChar char="•"/>
            </a:pPr>
            <a:r>
              <a:rPr lang="en-US" i="0" baseline="0" dirty="0"/>
              <a:t>For SSL/TLS workloads it may be necessary to configure cipher suite to prefer GCM mode</a:t>
            </a:r>
          </a:p>
          <a:p>
            <a:pPr marL="171450" lvl="0" indent="-171450">
              <a:buFont typeface="Arial" charset="0"/>
              <a:buChar char="•"/>
            </a:pPr>
            <a:endParaRPr lang="en-US" i="0" baseline="0" dirty="0"/>
          </a:p>
        </p:txBody>
      </p:sp>
      <p:sp>
        <p:nvSpPr>
          <p:cNvPr id="4" name="Slide Number Placeholder 3"/>
          <p:cNvSpPr>
            <a:spLocks noGrp="1"/>
          </p:cNvSpPr>
          <p:nvPr>
            <p:ph type="sldNum" sz="quarter" idx="10"/>
          </p:nvPr>
        </p:nvSpPr>
        <p:spPr/>
        <p:txBody>
          <a:bodyPr/>
          <a:lstStyle/>
          <a:p>
            <a:fld id="{7D26296C-F5BA-D947-A259-195A3B7C5F71}" type="slidenum">
              <a:rPr lang="en-US" smtClean="0"/>
              <a:t>3</a:t>
            </a:fld>
            <a:endParaRPr lang="en-US"/>
          </a:p>
        </p:txBody>
      </p:sp>
    </p:spTree>
    <p:extLst>
      <p:ext uri="{BB962C8B-B14F-4D97-AF65-F5344CB8AC3E}">
        <p14:creationId xmlns:p14="http://schemas.microsoft.com/office/powerpoint/2010/main" val="1453756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630">
              <a:defRPr sz="2300">
                <a:solidFill>
                  <a:schemeClr val="tx1"/>
                </a:solidFill>
                <a:latin typeface="Arial" charset="0"/>
                <a:ea typeface="ＭＳ Ｐゴシック" charset="-128"/>
              </a:defRPr>
            </a:lvl1pPr>
            <a:lvl2pPr marL="715015" indent="-275006" defTabSz="913630">
              <a:defRPr sz="2300">
                <a:solidFill>
                  <a:schemeClr val="tx1"/>
                </a:solidFill>
                <a:latin typeface="Arial" charset="0"/>
                <a:ea typeface="ＭＳ Ｐゴシック" charset="-128"/>
              </a:defRPr>
            </a:lvl2pPr>
            <a:lvl3pPr marL="1100023" indent="-220005" defTabSz="913630">
              <a:defRPr sz="2300">
                <a:solidFill>
                  <a:schemeClr val="tx1"/>
                </a:solidFill>
                <a:latin typeface="Arial" charset="0"/>
                <a:ea typeface="ＭＳ Ｐゴシック" charset="-128"/>
              </a:defRPr>
            </a:lvl3pPr>
            <a:lvl4pPr marL="1540032" indent="-220005" defTabSz="913630">
              <a:defRPr sz="2300">
                <a:solidFill>
                  <a:schemeClr val="tx1"/>
                </a:solidFill>
                <a:latin typeface="Arial" charset="0"/>
                <a:ea typeface="ＭＳ Ｐゴシック" charset="-128"/>
              </a:defRPr>
            </a:lvl4pPr>
            <a:lvl5pPr marL="1980042" indent="-220005" defTabSz="913630">
              <a:defRPr sz="2300">
                <a:solidFill>
                  <a:schemeClr val="tx1"/>
                </a:solidFill>
                <a:latin typeface="Arial" charset="0"/>
                <a:ea typeface="ＭＳ Ｐゴシック" charset="-128"/>
              </a:defRPr>
            </a:lvl5pPr>
            <a:lvl6pPr marL="2420051" indent="-220005" defTabSz="913630" eaLnBrk="0" fontAlgn="base" hangingPunct="0">
              <a:spcBef>
                <a:spcPct val="0"/>
              </a:spcBef>
              <a:spcAft>
                <a:spcPct val="0"/>
              </a:spcAft>
              <a:defRPr sz="2300">
                <a:solidFill>
                  <a:schemeClr val="tx1"/>
                </a:solidFill>
                <a:latin typeface="Arial" charset="0"/>
                <a:ea typeface="ＭＳ Ｐゴシック" charset="-128"/>
              </a:defRPr>
            </a:lvl6pPr>
            <a:lvl7pPr marL="2860060" indent="-220005" defTabSz="913630" eaLnBrk="0" fontAlgn="base" hangingPunct="0">
              <a:spcBef>
                <a:spcPct val="0"/>
              </a:spcBef>
              <a:spcAft>
                <a:spcPct val="0"/>
              </a:spcAft>
              <a:defRPr sz="2300">
                <a:solidFill>
                  <a:schemeClr val="tx1"/>
                </a:solidFill>
                <a:latin typeface="Arial" charset="0"/>
                <a:ea typeface="ＭＳ Ｐゴシック" charset="-128"/>
              </a:defRPr>
            </a:lvl7pPr>
            <a:lvl8pPr marL="3300070" indent="-220005" defTabSz="913630" eaLnBrk="0" fontAlgn="base" hangingPunct="0">
              <a:spcBef>
                <a:spcPct val="0"/>
              </a:spcBef>
              <a:spcAft>
                <a:spcPct val="0"/>
              </a:spcAft>
              <a:defRPr sz="2300">
                <a:solidFill>
                  <a:schemeClr val="tx1"/>
                </a:solidFill>
                <a:latin typeface="Arial" charset="0"/>
                <a:ea typeface="ＭＳ Ｐゴシック" charset="-128"/>
              </a:defRPr>
            </a:lvl8pPr>
            <a:lvl9pPr marL="3740079" indent="-220005" defTabSz="913630" eaLnBrk="0" fontAlgn="base" hangingPunct="0">
              <a:spcBef>
                <a:spcPct val="0"/>
              </a:spcBef>
              <a:spcAft>
                <a:spcPct val="0"/>
              </a:spcAft>
              <a:defRPr sz="2300">
                <a:solidFill>
                  <a:schemeClr val="tx1"/>
                </a:solidFill>
                <a:latin typeface="Arial" charset="0"/>
                <a:ea typeface="ＭＳ Ｐゴシック" charset="-128"/>
              </a:defRPr>
            </a:lvl9pPr>
          </a:lstStyle>
          <a:p>
            <a:fld id="{CDA00B35-DD69-B646-A0E3-AC6C0F985BE9}" type="slidenum">
              <a:rPr lang="en-US" altLang="en-US" sz="1300">
                <a:ea typeface="SimSun" charset="-122"/>
              </a:rPr>
              <a:pPr/>
              <a:t>34</a:t>
            </a:fld>
            <a:endParaRPr lang="en-US" altLang="en-US" sz="1300">
              <a:ea typeface="SimSun" charset="-122"/>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en-US">
              <a:latin typeface="Arial" charset="0"/>
              <a:ea typeface="ＭＳ Ｐゴシック" charset="-128"/>
            </a:endParaRPr>
          </a:p>
          <a:p>
            <a:pPr eaLnBrk="1" hangingPunct="1"/>
            <a:endParaRPr lang="en-US" altLang="en-US">
              <a:latin typeface="Arial" charset="0"/>
              <a:ea typeface="ＭＳ Ｐゴシック" charset="-128"/>
            </a:endParaRPr>
          </a:p>
        </p:txBody>
      </p:sp>
    </p:spTree>
    <p:extLst>
      <p:ext uri="{BB962C8B-B14F-4D97-AF65-F5344CB8AC3E}">
        <p14:creationId xmlns:p14="http://schemas.microsoft.com/office/powerpoint/2010/main" val="322074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Text</a:t>
            </a:r>
            <a:r>
              <a:rPr lang="en-US" baseline="0" dirty="0"/>
              <a:t> from </a:t>
            </a:r>
            <a:r>
              <a:rPr lang="en-US" sz="1200" kern="1200" dirty="0">
                <a:solidFill>
                  <a:schemeClr val="tx1"/>
                </a:solidFill>
                <a:effectLst/>
                <a:latin typeface="+mn-lt"/>
                <a:ea typeface="+mn-ea"/>
                <a:cs typeface="+mn-cs"/>
              </a:rPr>
              <a:t>IBM z/OS Version 2 Release 2 enhancements and statements of direction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(IBM United States Software Announcement 216-392, dated October 4, 2016)</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1" kern="1200" baseline="0" dirty="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IBM plans to deliver application transparent, policy-controlled dataset encryption in IBM </a:t>
            </a:r>
            <a:r>
              <a:rPr lang="en-US" sz="1200" i="1" kern="1200" dirty="0" err="1">
                <a:solidFill>
                  <a:schemeClr val="tx1"/>
                </a:solidFill>
                <a:effectLst/>
                <a:latin typeface="+mn-lt"/>
                <a:ea typeface="+mn-ea"/>
                <a:cs typeface="+mn-cs"/>
              </a:rPr>
              <a:t>zTM</a:t>
            </a:r>
            <a:r>
              <a:rPr lang="en-US" sz="1200" i="1" kern="1200" dirty="0">
                <a:solidFill>
                  <a:schemeClr val="tx1"/>
                </a:solidFill>
                <a:effectLst/>
                <a:latin typeface="+mn-lt"/>
                <a:ea typeface="+mn-ea"/>
                <a:cs typeface="+mn-cs"/>
              </a:rPr>
              <a:t>/OS. IBM DB2 for z/OS and IBM Information Management System (IMS) intend to exploit z/OS dataset encryption. </a:t>
            </a:r>
            <a:endParaRPr lang="en-US" i="1" dirty="0"/>
          </a:p>
          <a:p>
            <a:endParaRPr lang="en-US" baseline="0" dirty="0"/>
          </a:p>
          <a:p>
            <a:r>
              <a:rPr lang="en-US" baseline="0" dirty="0"/>
              <a:t>As indicated above, IBM plans to support z/OS data set encryption for DB2, IMS and CICS (e.g. CICS VSAM) data, as well as sequential data (BSAM, QSAM) for batch workloads (see page 30 &amp; 31 for more details).  </a:t>
            </a:r>
          </a:p>
          <a:p>
            <a:endParaRPr lang="en-US" baseline="0" dirty="0"/>
          </a:p>
          <a:p>
            <a:r>
              <a:rPr lang="en-US" baseline="0" dirty="0"/>
              <a:t>Data sets must be extended format BSAM, QSAM or VSAM.  </a:t>
            </a:r>
          </a:p>
          <a:p>
            <a:endParaRPr lang="en-US" dirty="0"/>
          </a:p>
        </p:txBody>
      </p:sp>
      <p:sp>
        <p:nvSpPr>
          <p:cNvPr id="4" name="Slide Number Placeholder 3"/>
          <p:cNvSpPr>
            <a:spLocks noGrp="1"/>
          </p:cNvSpPr>
          <p:nvPr>
            <p:ph type="sldNum" sz="quarter" idx="10"/>
          </p:nvPr>
        </p:nvSpPr>
        <p:spPr/>
        <p:txBody>
          <a:bodyPr/>
          <a:lstStyle/>
          <a:p>
            <a:fld id="{7D26296C-F5BA-D947-A259-195A3B7C5F71}" type="slidenum">
              <a:rPr lang="en-US" smtClean="0"/>
              <a:t>5</a:t>
            </a:fld>
            <a:endParaRPr lang="en-US"/>
          </a:p>
        </p:txBody>
      </p:sp>
    </p:spTree>
    <p:extLst>
      <p:ext uri="{BB962C8B-B14F-4D97-AF65-F5344CB8AC3E}">
        <p14:creationId xmlns:p14="http://schemas.microsoft.com/office/powerpoint/2010/main" val="1593489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0" tIns="0" rIns="0" bIns="47625"/>
          <a:lstStyle/>
          <a:p>
            <a:pPr>
              <a:buNone/>
            </a:pPr>
            <a:br>
              <a:rPr/>
            </a:br>
            <a:endParaRPr>
              <a:solidFill>
                <a:srgbClr val="000000"/>
              </a:solidFill>
              <a:latin typeface="Arial"/>
            </a:endParaRPr>
          </a:p>
        </p:txBody>
      </p:sp>
      <p:sp>
        <p:nvSpPr>
          <p:cNvPr id="4" name="Slide Number Placeholder 3"/>
          <p:cNvSpPr>
            <a:spLocks noGrp="1"/>
          </p:cNvSpPr>
          <p:nvPr>
            <p:ph type="sldNum" sz="quarter" idx="10"/>
          </p:nvPr>
        </p:nvSpPr>
        <p:spPr/>
        <p:txBody>
          <a:bodyPr/>
          <a:lstStyle/>
          <a:p>
            <a:fld id="{FFB4A3E8-A52C-41F9-804B-B81D8FCD00B1}" type="slidenum">
              <a:rPr lang="zh-CN" altLang="en-US" smtClean="0">
                <a:solidFill>
                  <a:prstClr val="black"/>
                </a:solidFill>
                <a:ea typeface="宋体" charset="-122"/>
              </a:rPr>
              <a:pPr/>
              <a:t>17</a:t>
            </a:fld>
            <a:endParaRPr lang="zh-CN" altLang="en-US">
              <a:solidFill>
                <a:prstClr val="black"/>
              </a:solidFill>
              <a:ea typeface="宋体" charset="-122"/>
            </a:endParaRPr>
          </a:p>
        </p:txBody>
      </p:sp>
    </p:spTree>
    <p:extLst>
      <p:ext uri="{BB962C8B-B14F-4D97-AF65-F5344CB8AC3E}">
        <p14:creationId xmlns:p14="http://schemas.microsoft.com/office/powerpoint/2010/main" val="1285786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D817518-FB06-4843-9B46-F72D174830EE}" type="slidenum">
              <a:rPr lang="en-US">
                <a:solidFill>
                  <a:srgbClr val="000000"/>
                </a:solidFill>
              </a:rPr>
              <a:pPr>
                <a:defRPr/>
              </a:pPr>
              <a:t>19</a:t>
            </a:fld>
            <a:endParaRPr lang="en-US">
              <a:solidFill>
                <a:srgbClr val="000000"/>
              </a:solidFill>
            </a:endParaRPr>
          </a:p>
        </p:txBody>
      </p:sp>
    </p:spTree>
    <p:extLst>
      <p:ext uri="{BB962C8B-B14F-4D97-AF65-F5344CB8AC3E}">
        <p14:creationId xmlns:p14="http://schemas.microsoft.com/office/powerpoint/2010/main" val="928965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26296C-F5BA-D947-A259-195A3B7C5F71}"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253289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26296C-F5BA-D947-A259-195A3B7C5F71}"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493982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26296C-F5BA-D947-A259-195A3B7C5F71}"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409304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26296C-F5BA-D947-A259-195A3B7C5F71}"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605457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26296C-F5BA-D947-A259-195A3B7C5F71}"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10723609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www.ibm.com/security" TargetMode="External"/><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emf"/></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descr="zNext_16-9_PPT-04.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9135879" cy="5143500"/>
          </a:xfrm>
          <a:prstGeom prst="rect">
            <a:avLst/>
          </a:prstGeom>
        </p:spPr>
      </p:pic>
      <p:sp>
        <p:nvSpPr>
          <p:cNvPr id="4" name="Text Placeholder 2"/>
          <p:cNvSpPr>
            <a:spLocks noGrp="1"/>
          </p:cNvSpPr>
          <p:nvPr>
            <p:ph type="body" idx="12"/>
          </p:nvPr>
        </p:nvSpPr>
        <p:spPr>
          <a:xfrm>
            <a:off x="419100" y="2425313"/>
            <a:ext cx="7414846" cy="355541"/>
          </a:xfrm>
          <a:prstGeom prst="rect">
            <a:avLst/>
          </a:prstGeom>
        </p:spPr>
        <p:txBody>
          <a:bodyPr lIns="91438" tIns="45719" rIns="91438" bIns="45719" anchor="t"/>
          <a:lstStyle>
            <a:lvl1pPr marL="0" indent="0" algn="l">
              <a:buNone/>
              <a:defRPr sz="1400" b="0" i="0">
                <a:solidFill>
                  <a:schemeClr val="tx1"/>
                </a:solidFill>
                <a:latin typeface="Arial" panose="020B0604020202020204" pitchFamily="34" charset="0"/>
                <a:cs typeface="Arial" panose="020B0604020202020204" pitchFamily="34" charset="0"/>
              </a:defRPr>
            </a:lvl1pPr>
            <a:lvl2pPr marL="457189" indent="0">
              <a:buNone/>
              <a:defRPr sz="1800">
                <a:solidFill>
                  <a:schemeClr val="tx1">
                    <a:tint val="75000"/>
                  </a:schemeClr>
                </a:solidFill>
              </a:defRPr>
            </a:lvl2pPr>
            <a:lvl3pPr marL="914378"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2"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dirty="0"/>
              <a:t>Click to edit Master text styles</a:t>
            </a:r>
          </a:p>
        </p:txBody>
      </p:sp>
      <p:sp>
        <p:nvSpPr>
          <p:cNvPr id="5" name="Text Placeholder 2"/>
          <p:cNvSpPr>
            <a:spLocks noGrp="1"/>
          </p:cNvSpPr>
          <p:nvPr>
            <p:ph type="body" idx="13" hasCustomPrompt="1"/>
          </p:nvPr>
        </p:nvSpPr>
        <p:spPr>
          <a:xfrm>
            <a:off x="419102" y="3105883"/>
            <a:ext cx="926123" cy="199394"/>
          </a:xfrm>
          <a:prstGeom prst="rect">
            <a:avLst/>
          </a:prstGeom>
        </p:spPr>
        <p:txBody>
          <a:bodyPr lIns="91438" tIns="45719" rIns="91438" bIns="45719" anchor="b"/>
          <a:lstStyle>
            <a:lvl1pPr marL="0" indent="0" algn="l">
              <a:buNone/>
              <a:defRPr sz="800" b="0" i="0">
                <a:solidFill>
                  <a:schemeClr val="tx1"/>
                </a:solidFill>
                <a:latin typeface="Arial" panose="020B0604020202020204" pitchFamily="34" charset="0"/>
                <a:cs typeface="Arial" panose="020B0604020202020204" pitchFamily="34" charset="0"/>
              </a:defRPr>
            </a:lvl1pPr>
            <a:lvl2pPr marL="457189" indent="0">
              <a:buNone/>
              <a:defRPr sz="1800">
                <a:solidFill>
                  <a:schemeClr val="tx1">
                    <a:tint val="75000"/>
                  </a:schemeClr>
                </a:solidFill>
              </a:defRPr>
            </a:lvl2pPr>
            <a:lvl3pPr marL="914378"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2"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dirty="0"/>
              <a:t>Date</a:t>
            </a:r>
          </a:p>
        </p:txBody>
      </p:sp>
      <p:sp>
        <p:nvSpPr>
          <p:cNvPr id="6" name="Text Placeholder 2"/>
          <p:cNvSpPr>
            <a:spLocks noGrp="1"/>
          </p:cNvSpPr>
          <p:nvPr>
            <p:ph type="body" idx="15"/>
          </p:nvPr>
        </p:nvSpPr>
        <p:spPr>
          <a:xfrm>
            <a:off x="419100" y="1695601"/>
            <a:ext cx="7414846" cy="724205"/>
          </a:xfrm>
          <a:prstGeom prst="rect">
            <a:avLst/>
          </a:prstGeom>
        </p:spPr>
        <p:txBody>
          <a:bodyPr lIns="91438" tIns="45719" rIns="91438" bIns="45719" anchor="b"/>
          <a:lstStyle>
            <a:lvl1pPr marL="0" indent="0" algn="l">
              <a:buNone/>
              <a:defRPr lang="en-US" sz="3600" b="0" kern="1200" dirty="0" smtClean="0">
                <a:solidFill>
                  <a:schemeClr val="tx1"/>
                </a:solidFill>
                <a:latin typeface="Arial" panose="020B0604020202020204" pitchFamily="34" charset="0"/>
                <a:ea typeface="MS PGothic" pitchFamily="34" charset="-128"/>
                <a:cs typeface="Arial" panose="020B0604020202020204" pitchFamily="34" charset="0"/>
                <a:sym typeface="Gill Sans"/>
              </a:defRPr>
            </a:lvl1pPr>
            <a:lvl2pPr marL="457189" indent="0">
              <a:buNone/>
              <a:defRPr sz="1800">
                <a:solidFill>
                  <a:schemeClr val="tx1">
                    <a:tint val="75000"/>
                  </a:schemeClr>
                </a:solidFill>
              </a:defRPr>
            </a:lvl2pPr>
            <a:lvl3pPr marL="914378"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2"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567575337"/>
      </p:ext>
    </p:extLst>
  </p:cSld>
  <p:clrMapOvr>
    <a:masterClrMapping/>
  </p:clrMapOvr>
  <p:extLst mod="1">
    <p:ext uri="{DCECCB84-F9BA-43D5-87BE-67443E8EF086}">
      <p15:sldGuideLst xmlns:p15="http://schemas.microsoft.com/office/powerpoint/2012/main">
        <p15:guide id="1" orient="horz" pos="1896" userDrawn="1">
          <p15:clr>
            <a:srgbClr val="FBAE40"/>
          </p15:clr>
        </p15:guide>
        <p15:guide id="2" pos="31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2833234"/>
            <a:ext cx="7886700" cy="58862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a:t>Click to edit Master text styles</a:t>
            </a:r>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4488" y="975122"/>
            <a:ext cx="4322762" cy="35897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19650" y="975122"/>
            <a:ext cx="4324350" cy="35897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3844"/>
            <a:ext cx="7886700" cy="274691"/>
          </a:xfrm>
        </p:spPr>
        <p:txBody>
          <a:bodyPr/>
          <a:lstStyle/>
          <a:p>
            <a:r>
              <a:rPr lang="en-US"/>
              <a:t>Click to edit Master title style</a:t>
            </a:r>
          </a:p>
        </p:txBody>
      </p:sp>
      <p:sp>
        <p:nvSpPr>
          <p:cNvPr id="3" name="Text Placeholder 2"/>
          <p:cNvSpPr>
            <a:spLocks noGrp="1"/>
          </p:cNvSpPr>
          <p:nvPr>
            <p:ph type="body" idx="1"/>
          </p:nvPr>
        </p:nvSpPr>
        <p:spPr>
          <a:xfrm>
            <a:off x="630239"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30239" y="1878806"/>
            <a:ext cx="3868737"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788"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915186"/>
            <a:ext cx="2949575" cy="627864"/>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915186"/>
            <a:ext cx="2949575" cy="627864"/>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788"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69310" y="516731"/>
            <a:ext cx="274691" cy="40481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44489" y="516731"/>
            <a:ext cx="6448425" cy="4048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344488" y="516732"/>
            <a:ext cx="8799512" cy="275035"/>
          </a:xfrm>
        </p:spPr>
        <p:txBody>
          <a:bodyPr/>
          <a:lstStyle/>
          <a:p>
            <a:r>
              <a:rPr lang="en-US"/>
              <a:t>Click to edit Master title style</a:t>
            </a:r>
          </a:p>
        </p:txBody>
      </p:sp>
      <p:sp>
        <p:nvSpPr>
          <p:cNvPr id="3" name="Content Placeholder 2"/>
          <p:cNvSpPr>
            <a:spLocks noGrp="1"/>
          </p:cNvSpPr>
          <p:nvPr>
            <p:ph sz="half" idx="1"/>
          </p:nvPr>
        </p:nvSpPr>
        <p:spPr>
          <a:xfrm>
            <a:off x="344488" y="975122"/>
            <a:ext cx="4322762" cy="35897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819650" y="975122"/>
            <a:ext cx="4324350" cy="35897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pic>
        <p:nvPicPr>
          <p:cNvPr id="4" name="Picture 3" descr="zNext_16-9_PPT-04.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9135879" cy="5143500"/>
          </a:xfrm>
          <a:prstGeom prst="rect">
            <a:avLst/>
          </a:prstGeom>
        </p:spPr>
      </p:pic>
      <p:sp>
        <p:nvSpPr>
          <p:cNvPr id="19" name="Title 1"/>
          <p:cNvSpPr>
            <a:spLocks noGrp="1"/>
          </p:cNvSpPr>
          <p:nvPr>
            <p:ph type="title"/>
          </p:nvPr>
        </p:nvSpPr>
        <p:spPr>
          <a:xfrm>
            <a:off x="457200" y="1120433"/>
            <a:ext cx="5988844" cy="276999"/>
          </a:xfrm>
          <a:prstGeom prst="rect">
            <a:avLst/>
          </a:prstGeom>
        </p:spPr>
        <p:txBody>
          <a:bodyPr lIns="91438" tIns="45719" rIns="91438" bIns="45719"/>
          <a:lstStyle>
            <a:lvl1pPr>
              <a:defRPr sz="1800" b="1">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20" name="Rectangle 19"/>
          <p:cNvSpPr>
            <a:spLocks noChangeArrowheads="1"/>
          </p:cNvSpPr>
          <p:nvPr userDrawn="1"/>
        </p:nvSpPr>
        <p:spPr bwMode="black">
          <a:xfrm>
            <a:off x="6969782" y="4729818"/>
            <a:ext cx="1371600" cy="1976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3" tIns="46037" rIns="92073" bIns="46037"/>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algn="r" eaLnBrk="1" hangingPunct="1">
              <a:defRPr/>
            </a:pPr>
            <a:r>
              <a:rPr lang="en-US" altLang="en-US" sz="800" dirty="0">
                <a:solidFill>
                  <a:schemeClr val="tx1"/>
                </a:solidFill>
                <a:latin typeface="Arial" panose="020B0604020202020204" pitchFamily="34" charset="0"/>
                <a:cs typeface="Arial" panose="020B0604020202020204" pitchFamily="34" charset="0"/>
              </a:rPr>
              <a:t>© 2017 IBM Corporation</a:t>
            </a:r>
            <a:endParaRPr lang="en-US" altLang="en-US" sz="2200" dirty="0">
              <a:solidFill>
                <a:schemeClr val="tx1"/>
              </a:solidFill>
              <a:latin typeface="Arial" panose="020B0604020202020204" pitchFamily="34" charset="0"/>
              <a:cs typeface="Arial" panose="020B0604020202020204" pitchFamily="34" charset="0"/>
            </a:endParaRPr>
          </a:p>
        </p:txBody>
      </p:sp>
      <p:sp>
        <p:nvSpPr>
          <p:cNvPr id="21" name="Rectangle 7"/>
          <p:cNvSpPr txBox="1">
            <a:spLocks noChangeArrowheads="1"/>
          </p:cNvSpPr>
          <p:nvPr userDrawn="1"/>
        </p:nvSpPr>
        <p:spPr bwMode="black">
          <a:xfrm>
            <a:off x="8543652" y="4727435"/>
            <a:ext cx="366712" cy="200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3" tIns="46037" rIns="92073" bIns="46037"/>
          <a:lstStyle>
            <a:lvl1pPr defTabSz="457200" eaLnBrk="0" hangingPunct="0">
              <a:defRPr sz="2200">
                <a:solidFill>
                  <a:srgbClr val="000000"/>
                </a:solidFill>
                <a:latin typeface="Gill Sans" pitchFamily="-84" charset="0"/>
                <a:ea typeface="ヒラギノ角ゴ ProN W3" pitchFamily="-84" charset="-128"/>
                <a:sym typeface="Gill Sans" pitchFamily="-84" charset="0"/>
              </a:defRPr>
            </a:lvl1pPr>
            <a:lvl2pPr marL="742950" indent="-285750" defTabSz="457200" eaLnBrk="0" hangingPunct="0">
              <a:defRPr sz="2200">
                <a:solidFill>
                  <a:srgbClr val="000000"/>
                </a:solidFill>
                <a:latin typeface="Gill Sans" pitchFamily="-84" charset="0"/>
                <a:ea typeface="ヒラギノ角ゴ ProN W3" pitchFamily="-84" charset="-128"/>
                <a:sym typeface="Gill Sans" pitchFamily="-84" charset="0"/>
              </a:defRPr>
            </a:lvl2pPr>
            <a:lvl3pPr marL="11430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3pPr>
            <a:lvl4pPr marL="16002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4pPr>
            <a:lvl5pPr marL="20574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5pPr>
            <a:lvl6pPr marL="25146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6pPr>
            <a:lvl7pPr marL="29718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7pPr>
            <a:lvl8pPr marL="34290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8pPr>
            <a:lvl9pPr marL="38862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9pPr>
          </a:lstStyle>
          <a:p>
            <a:pPr algn="l" eaLnBrk="1" hangingPunct="1"/>
            <a:fld id="{524E6D1E-A310-4DC6-B4E1-6B5AE7710D7A}" type="slidenum">
              <a:rPr lang="en-US" altLang="en-US" sz="800">
                <a:solidFill>
                  <a:schemeClr val="tx1"/>
                </a:solidFill>
                <a:latin typeface="Arial" panose="020B0604020202020204" pitchFamily="34" charset="0"/>
                <a:ea typeface="HelvNeue Light for IBM" panose="020B0403020202020204" pitchFamily="34" charset="0"/>
                <a:cs typeface="Arial" panose="020B0604020202020204" pitchFamily="34" charset="0"/>
              </a:rPr>
              <a:pPr algn="l" eaLnBrk="1" hangingPunct="1"/>
              <a:t>‹#›</a:t>
            </a:fld>
            <a:endParaRPr lang="en-US" altLang="en-US" sz="800" dirty="0">
              <a:solidFill>
                <a:schemeClr val="tx1"/>
              </a:solidFill>
              <a:latin typeface="Arial" panose="020B0604020202020204" pitchFamily="34" charset="0"/>
              <a:ea typeface="HelvNeue Light for IBM" panose="020B0403020202020204" pitchFamily="34" charset="0"/>
              <a:cs typeface="Arial" panose="020B0604020202020204" pitchFamily="34" charset="0"/>
            </a:endParaRPr>
          </a:p>
        </p:txBody>
      </p:sp>
      <p:sp>
        <p:nvSpPr>
          <p:cNvPr id="8" name="Content Placeholder 2"/>
          <p:cNvSpPr>
            <a:spLocks noGrp="1"/>
          </p:cNvSpPr>
          <p:nvPr>
            <p:ph idx="10"/>
          </p:nvPr>
        </p:nvSpPr>
        <p:spPr>
          <a:xfrm>
            <a:off x="457202" y="1460019"/>
            <a:ext cx="5988844" cy="2504196"/>
          </a:xfrm>
          <a:prstGeom prst="rect">
            <a:avLst/>
          </a:prstGeom>
        </p:spPr>
        <p:txBody>
          <a:bodyPr lIns="91438" tIns="45719" rIns="91438" bIns="45719"/>
          <a:lstStyle>
            <a:lvl1pPr marL="0" indent="0">
              <a:lnSpc>
                <a:spcPct val="100000"/>
              </a:lnSpc>
              <a:spcBef>
                <a:spcPts val="0"/>
              </a:spcBef>
              <a:spcAft>
                <a:spcPts val="600"/>
              </a:spcAft>
              <a:buClr>
                <a:schemeClr val="accent2"/>
              </a:buClr>
              <a:buSzPct val="85000"/>
              <a:buFont typeface="Arial" panose="020B0604020202020204" pitchFamily="34" charset="0"/>
              <a:buNone/>
              <a:tabLst>
                <a:tab pos="571486" algn="l"/>
              </a:tabLst>
              <a:defRPr sz="1600">
                <a:solidFill>
                  <a:schemeClr val="tx1"/>
                </a:solidFill>
                <a:latin typeface="Arial" panose="020B0604020202020204" pitchFamily="34" charset="0"/>
                <a:cs typeface="Arial" panose="020B0604020202020204" pitchFamily="34" charset="0"/>
              </a:defRPr>
            </a:lvl1pPr>
            <a:lvl2pPr marL="514337" indent="-285743">
              <a:lnSpc>
                <a:spcPct val="100000"/>
              </a:lnSpc>
              <a:spcBef>
                <a:spcPts val="0"/>
              </a:spcBef>
              <a:spcAft>
                <a:spcPts val="500"/>
              </a:spcAft>
              <a:buClr>
                <a:schemeClr val="accent2"/>
              </a:buClr>
              <a:buSzPct val="85000"/>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971526" indent="-285743">
              <a:lnSpc>
                <a:spcPct val="100000"/>
              </a:lnSpc>
              <a:spcBef>
                <a:spcPts val="0"/>
              </a:spcBef>
              <a:spcAft>
                <a:spcPts val="500"/>
              </a:spcAft>
              <a:buClr>
                <a:schemeClr val="accent2"/>
              </a:buClr>
              <a:buSzPct val="85000"/>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3pPr>
            <a:lvl4pPr marL="1600160" indent="-228594">
              <a:buSzPct val="75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4pPr>
            <a:lvl5pPr marL="2057348" indent="-228594">
              <a:buSzPct val="75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158912340"/>
      </p:ext>
    </p:extLst>
  </p:cSld>
  <p:clrMapOvr>
    <a:masterClrMapping/>
  </p:clrMapOvr>
  <p:extLst mod="1">
    <p:ext uri="{DCECCB84-F9BA-43D5-87BE-67443E8EF086}">
      <p15:sldGuideLst xmlns:p15="http://schemas.microsoft.com/office/powerpoint/2012/main">
        <p15:guide id="1" orient="horz" pos="3084" userDrawn="1">
          <p15:clr>
            <a:srgbClr val="FBAE40"/>
          </p15:clr>
        </p15:guide>
        <p15:guide id="2" pos="336"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182880" y="164592"/>
            <a:ext cx="8770620" cy="297774"/>
          </a:xfrm>
        </p:spPr>
        <p:txBody>
          <a:bodyPr/>
          <a:lstStyle>
            <a:lvl1pPr>
              <a:defRPr baseline="0"/>
            </a:lvl1pPr>
          </a:lstStyle>
          <a:p>
            <a:r>
              <a:rPr lang="en-US"/>
              <a:t>Click to edit Master title style</a:t>
            </a:r>
            <a:endParaRPr lang="en-US" dirty="0"/>
          </a:p>
        </p:txBody>
      </p:sp>
      <p:sp>
        <p:nvSpPr>
          <p:cNvPr id="5" name="Footer Placeholder 4"/>
          <p:cNvSpPr>
            <a:spLocks noGrp="1"/>
          </p:cNvSpPr>
          <p:nvPr>
            <p:ph type="ftr" sz="quarter" idx="10"/>
          </p:nvPr>
        </p:nvSpPr>
        <p:spPr>
          <a:xfrm>
            <a:off x="1822266" y="4919819"/>
            <a:ext cx="2637193" cy="203003"/>
          </a:xfrm>
        </p:spPr>
        <p:txBody>
          <a:bodyPr/>
          <a:lstStyle>
            <a:lvl1pPr>
              <a:defRPr>
                <a:solidFill>
                  <a:schemeClr val="bg1">
                    <a:lumMod val="95000"/>
                  </a:schemeClr>
                </a:solidFill>
              </a:defRPr>
            </a:lvl1pPr>
          </a:lstStyle>
          <a:p>
            <a:r>
              <a:rPr lang="en-US" dirty="0">
                <a:solidFill>
                  <a:srgbClr val="FFFFFF">
                    <a:lumMod val="95000"/>
                  </a:srgbClr>
                </a:solidFill>
              </a:rPr>
              <a:t>Disclosed under Non-Disclosure Agreement</a:t>
            </a: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0992" y="164607"/>
            <a:ext cx="8772525" cy="297656"/>
          </a:xfrm>
        </p:spPr>
        <p:txBody>
          <a:bodyPr/>
          <a:lstStyle>
            <a:lvl1pPr>
              <a:defRPr baseline="0"/>
            </a:lvl1pPr>
          </a:lstStyle>
          <a:p>
            <a:r>
              <a:rPr lang="en-US"/>
              <a:t>Click to edit Master title style</a:t>
            </a:r>
            <a:endParaRPr lang="en-US" dirty="0"/>
          </a:p>
        </p:txBody>
      </p:sp>
      <p:sp>
        <p:nvSpPr>
          <p:cNvPr id="3" name="Content Placeholder 2"/>
          <p:cNvSpPr>
            <a:spLocks noGrp="1"/>
          </p:cNvSpPr>
          <p:nvPr>
            <p:ph idx="1"/>
          </p:nvPr>
        </p:nvSpPr>
        <p:spPr>
          <a:xfrm>
            <a:off x="180976" y="1045846"/>
            <a:ext cx="8772524" cy="3126106"/>
          </a:xfrm>
        </p:spPr>
        <p:txBody>
          <a:bodyPr/>
          <a:lstStyle>
            <a:lvl1pPr marL="205450" indent="-205450">
              <a:defRPr baseline="0"/>
            </a:lvl1pPr>
            <a:lvl2pPr marL="419458" indent="-196891">
              <a:tabLst>
                <a:tab pos="316733" algn="l"/>
              </a:tabLst>
              <a:defRPr baseline="0"/>
            </a:lvl2pPr>
            <a:lvl3pPr marL="607788" indent="-179766">
              <a:defRPr baseline="0"/>
            </a:lvl3pPr>
          </a:lstStyle>
          <a:p>
            <a:pPr lvl="0"/>
            <a:r>
              <a:rPr lang="en-US"/>
              <a:t>Click to edit Master text styles</a:t>
            </a:r>
          </a:p>
          <a:p>
            <a:pPr lvl="1"/>
            <a:r>
              <a:rPr lang="en-US"/>
              <a:t>Second level</a:t>
            </a:r>
          </a:p>
          <a:p>
            <a:pPr lvl="2"/>
            <a:r>
              <a:rPr lang="en-US"/>
              <a:t>Third level</a:t>
            </a:r>
          </a:p>
        </p:txBody>
      </p:sp>
      <p:sp>
        <p:nvSpPr>
          <p:cNvPr id="4" name="Footer Placeholder 3"/>
          <p:cNvSpPr>
            <a:spLocks noGrp="1"/>
          </p:cNvSpPr>
          <p:nvPr>
            <p:ph type="ftr" sz="quarter" idx="10"/>
          </p:nvPr>
        </p:nvSpPr>
        <p:spPr>
          <a:xfrm>
            <a:off x="1892604" y="4919819"/>
            <a:ext cx="2188161" cy="203003"/>
          </a:xfrm>
        </p:spPr>
        <p:txBody>
          <a:bodyPr/>
          <a:lstStyle>
            <a:lvl1pPr>
              <a:defRPr/>
            </a:lvl1pPr>
          </a:lstStyle>
          <a:p>
            <a:r>
              <a:rPr lang="en-US" dirty="0">
                <a:solidFill>
                  <a:srgbClr val="FFFFFF"/>
                </a:solidFill>
              </a:rPr>
              <a:t>Disclosed under Non-Disclosure Agreement</a:t>
            </a:r>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wo-column Content">
    <p:spTree>
      <p:nvGrpSpPr>
        <p:cNvPr id="1" name=""/>
        <p:cNvGrpSpPr/>
        <p:nvPr/>
      </p:nvGrpSpPr>
      <p:grpSpPr>
        <a:xfrm>
          <a:off x="0" y="0"/>
          <a:ext cx="0" cy="0"/>
          <a:chOff x="0" y="0"/>
          <a:chExt cx="0" cy="0"/>
        </a:xfrm>
      </p:grpSpPr>
      <p:sp>
        <p:nvSpPr>
          <p:cNvPr id="2" name="Title 1"/>
          <p:cNvSpPr>
            <a:spLocks noGrp="1"/>
          </p:cNvSpPr>
          <p:nvPr>
            <p:ph type="title"/>
          </p:nvPr>
        </p:nvSpPr>
        <p:spPr>
          <a:xfrm>
            <a:off x="182568" y="164607"/>
            <a:ext cx="8770937" cy="297656"/>
          </a:xfrm>
        </p:spPr>
        <p:txBody>
          <a:bodyPr/>
          <a:lstStyle>
            <a:lvl1pPr>
              <a:defRPr baseline="0"/>
            </a:lvl1pPr>
          </a:lstStyle>
          <a:p>
            <a:r>
              <a:rPr lang="en-US"/>
              <a:t>Click to edit Master title style</a:t>
            </a:r>
            <a:endParaRPr lang="en-US" dirty="0"/>
          </a:p>
        </p:txBody>
      </p:sp>
      <p:sp>
        <p:nvSpPr>
          <p:cNvPr id="3" name="Text Placeholder 2"/>
          <p:cNvSpPr>
            <a:spLocks noGrp="1"/>
          </p:cNvSpPr>
          <p:nvPr>
            <p:ph type="body" sz="half" idx="1"/>
          </p:nvPr>
        </p:nvSpPr>
        <p:spPr>
          <a:xfrm>
            <a:off x="182562" y="1045846"/>
            <a:ext cx="4308254" cy="3126106"/>
          </a:xfrm>
        </p:spPr>
        <p:txBody>
          <a:bodyPr/>
          <a:lstStyle>
            <a:lvl1pPr marL="205450" indent="-205450">
              <a:defRPr baseline="0"/>
            </a:lvl1pPr>
            <a:lvl2pPr marL="419458" indent="-196891">
              <a:defRPr baseline="0"/>
            </a:lvl2pPr>
            <a:lvl3pPr marL="607788" indent="-179766">
              <a:defRPr baseline="0"/>
            </a:lvl3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23703" y="1045846"/>
            <a:ext cx="4308254" cy="3126106"/>
          </a:xfrm>
        </p:spPr>
        <p:txBody>
          <a:bodyPr/>
          <a:lstStyle>
            <a:lvl1pPr marL="215437" indent="-215437">
              <a:defRPr baseline="0"/>
            </a:lvl1pPr>
            <a:lvl2pPr marL="410900" indent="-179766">
              <a:defRPr baseline="0"/>
            </a:lvl2pPr>
            <a:lvl3pPr marL="684829" indent="-191180">
              <a:defRPr baseline="0"/>
            </a:lvl3pPr>
          </a:lstStyle>
          <a:p>
            <a:pPr lvl="0"/>
            <a:r>
              <a:rPr lang="en-US"/>
              <a:t>Click to edit Master text styles</a:t>
            </a:r>
          </a:p>
          <a:p>
            <a:pPr lvl="1"/>
            <a:r>
              <a:rPr lang="en-US"/>
              <a:t>Second level</a:t>
            </a:r>
          </a:p>
          <a:p>
            <a:pPr lvl="2"/>
            <a:r>
              <a:rPr lang="en-US"/>
              <a:t>Third level</a:t>
            </a:r>
          </a:p>
        </p:txBody>
      </p:sp>
      <p:sp>
        <p:nvSpPr>
          <p:cNvPr id="6" name="Footer Placeholder 5"/>
          <p:cNvSpPr>
            <a:spLocks noGrp="1"/>
          </p:cNvSpPr>
          <p:nvPr>
            <p:ph type="ftr" sz="quarter" idx="10"/>
          </p:nvPr>
        </p:nvSpPr>
        <p:spPr>
          <a:xfrm>
            <a:off x="1892603" y="4896081"/>
            <a:ext cx="2376942" cy="203003"/>
          </a:xfrm>
        </p:spPr>
        <p:txBody>
          <a:bodyPr/>
          <a:lstStyle/>
          <a:p>
            <a:r>
              <a:rPr lang="en-US" dirty="0">
                <a:solidFill>
                  <a:srgbClr val="FFFFFF"/>
                </a:solidFill>
              </a:rPr>
              <a:t>Disclosed under Non-Disclosure Agreement</a:t>
            </a:r>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1892603" y="4919820"/>
            <a:ext cx="2559822" cy="203003"/>
          </a:xfrm>
        </p:spPr>
        <p:txBody>
          <a:bodyPr/>
          <a:lstStyle/>
          <a:p>
            <a:r>
              <a:rPr lang="en-US" dirty="0">
                <a:solidFill>
                  <a:srgbClr val="FFFFFF"/>
                </a:solidFill>
              </a:rPr>
              <a:t>Disclosed under Non-Disclosure Agreement</a:t>
            </a:r>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Mandatory 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11"/>
          <p:cNvSpPr>
            <a:spLocks noChangeArrowheads="1"/>
          </p:cNvSpPr>
          <p:nvPr/>
        </p:nvSpPr>
        <p:spPr bwMode="auto">
          <a:xfrm>
            <a:off x="80963" y="4224799"/>
            <a:ext cx="9063037" cy="747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181" tIns="41090" rIns="82181" bIns="41090">
            <a:spAutoFit/>
          </a:bodyPr>
          <a:lstStyle/>
          <a:p>
            <a:pPr defTabSz="822960" eaLnBrk="0" fontAlgn="base" hangingPunct="0">
              <a:spcBef>
                <a:spcPct val="20000"/>
              </a:spcBef>
              <a:spcAft>
                <a:spcPct val="0"/>
              </a:spcAft>
              <a:buClr>
                <a:srgbClr val="000000"/>
              </a:buClr>
            </a:pPr>
            <a:r>
              <a:rPr lang="en-US" sz="720" b="1" dirty="0">
                <a:solidFill>
                  <a:srgbClr val="000000">
                    <a:lumMod val="75000"/>
                    <a:lumOff val="25000"/>
                  </a:srgbClr>
                </a:solidFill>
              </a:rPr>
              <a:t>© Copyright IBM </a:t>
            </a:r>
            <a:r>
              <a:rPr lang="en-US" sz="720" b="1">
                <a:solidFill>
                  <a:srgbClr val="000000">
                    <a:lumMod val="75000"/>
                    <a:lumOff val="25000"/>
                  </a:srgbClr>
                </a:solidFill>
              </a:rPr>
              <a:t>Corporation 2016.  </a:t>
            </a:r>
            <a:r>
              <a:rPr lang="en-US" sz="720" b="1" dirty="0">
                <a:solidFill>
                  <a:srgbClr val="000000">
                    <a:lumMod val="75000"/>
                    <a:lumOff val="25000"/>
                  </a:srgbClr>
                </a:solidFill>
              </a:rPr>
              <a:t>All rights reserved. </a:t>
            </a:r>
            <a:r>
              <a:rPr lang="en-US" sz="720" dirty="0">
                <a:solidFill>
                  <a:srgbClr val="000000">
                    <a:lumMod val="75000"/>
                    <a:lumOff val="25000"/>
                  </a:srgbClr>
                </a:solidFill>
              </a:rPr>
              <a:t>The information contained in these materials is provided for informational purposes only, and is provided AS IS without warranty of any kind, express or implied.  IBM shall not be responsible for any damages arising out of the use of, or otherwise related to, these materials.  Nothing contained in these materials is intended to, nor shall have the effect of, creating any warranties or representations from IBM or its suppliers or licensors, or altering the terms and conditions of the applicable license agreement  governing the use of IBM software. References in these materials to IBM products, programs, or services do not imply that they will be available in all countries in which IBM operates.  Product release dates and / or capabilities referenced in these materials may change at any time at IBM’s sole discretion based on market opportunities or other factors, and are not intended to be a commitment to future product or feature availability in any way.  IBM, the IBM logo, and other IBM products and services are trademarks of the International Business Machines Corporation, in the United States, other countries or both. Other company, product, or service names may be trademarks or service marks of others.</a:t>
            </a:r>
          </a:p>
        </p:txBody>
      </p:sp>
      <p:sp>
        <p:nvSpPr>
          <p:cNvPr id="8" name="TextBox 1"/>
          <p:cNvSpPr txBox="1">
            <a:spLocks noChangeArrowheads="1"/>
          </p:cNvSpPr>
          <p:nvPr/>
        </p:nvSpPr>
        <p:spPr bwMode="auto">
          <a:xfrm>
            <a:off x="80965" y="87195"/>
            <a:ext cx="9063038" cy="636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181" tIns="41090" rIns="82181" bIns="41090">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defTabSz="822960" eaLnBrk="1" fontAlgn="base" hangingPunct="1">
              <a:spcBef>
                <a:spcPct val="0"/>
              </a:spcBef>
              <a:spcAft>
                <a:spcPct val="0"/>
              </a:spcAft>
              <a:defRPr/>
            </a:pPr>
            <a:r>
              <a:rPr lang="en-US" sz="720" b="1" dirty="0">
                <a:solidFill>
                  <a:srgbClr val="000000">
                    <a:lumMod val="75000"/>
                    <a:lumOff val="25000"/>
                  </a:srgbClr>
                </a:solidFill>
                <a:cs typeface="Arial" charset="0"/>
              </a:rPr>
              <a:t>Statement of Good Security Practices: </a:t>
            </a:r>
            <a:r>
              <a:rPr lang="en-US" sz="720" dirty="0">
                <a:solidFill>
                  <a:srgbClr val="000000">
                    <a:lumMod val="75000"/>
                    <a:lumOff val="25000"/>
                  </a:srgbClr>
                </a:solidFill>
                <a:cs typeface="Arial" charset="0"/>
              </a:rPr>
              <a:t>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sp>
        <p:nvSpPr>
          <p:cNvPr id="13" name="Rectangle 15">
            <a:hlinkClick r:id="rId3"/>
          </p:cNvPr>
          <p:cNvSpPr>
            <a:spLocks noChangeArrowheads="1"/>
          </p:cNvSpPr>
          <p:nvPr userDrawn="1"/>
        </p:nvSpPr>
        <p:spPr bwMode="auto">
          <a:xfrm>
            <a:off x="179318" y="1127491"/>
            <a:ext cx="5843908" cy="1061071"/>
          </a:xfrm>
          <a:prstGeom prst="rect">
            <a:avLst/>
          </a:prstGeom>
          <a:noFill/>
          <a:ln>
            <a:noFill/>
          </a:ln>
          <a:extLst>
            <a:ext uri="{909E8E84-426E-40DD-AFC4-6F175D3DCCD1}">
              <a14:hiddenFill xmlns:a14="http://schemas.microsoft.com/office/drawing/2010/main">
                <a:solidFill>
                  <a:srgbClr val="7889FB"/>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181" tIns="41090" rIns="82181" bIns="41090">
            <a:spAutoFit/>
          </a:bodyPr>
          <a:lstStyle/>
          <a:p>
            <a:pPr marL="82752" indent="-82752" defTabSz="403766" fontAlgn="base">
              <a:lnSpc>
                <a:spcPct val="107000"/>
              </a:lnSpc>
              <a:spcBef>
                <a:spcPts val="394"/>
              </a:spcBef>
              <a:spcAft>
                <a:spcPct val="0"/>
              </a:spcAft>
              <a:buClr>
                <a:srgbClr val="7889FB"/>
              </a:buClr>
              <a:buSzPct val="100000"/>
              <a:buFont typeface="Wingdings" pitchFamily="2" charset="2"/>
              <a:buNone/>
              <a:tabLst>
                <a:tab pos="82752" algn="l"/>
                <a:tab pos="904547" algn="l"/>
                <a:tab pos="1726342" algn="l"/>
                <a:tab pos="2548141" algn="l"/>
                <a:tab pos="3369939" algn="l"/>
                <a:tab pos="4191738" algn="l"/>
                <a:tab pos="5013534" algn="l"/>
                <a:tab pos="5835331" algn="l"/>
                <a:tab pos="6657128" algn="l"/>
                <a:tab pos="7478926" algn="l"/>
                <a:tab pos="8300726" algn="l"/>
                <a:tab pos="9122522" algn="l"/>
              </a:tabLst>
            </a:pPr>
            <a:r>
              <a:rPr lang="en-GB" sz="5940" b="1" dirty="0">
                <a:solidFill>
                  <a:srgbClr val="00649D"/>
                </a:solidFill>
                <a:cs typeface="Arial" pitchFamily="34" charset="0"/>
              </a:rPr>
              <a:t>THANK YOU</a:t>
            </a:r>
          </a:p>
        </p:txBody>
      </p:sp>
      <p:sp>
        <p:nvSpPr>
          <p:cNvPr id="10" name="Rectangle 15">
            <a:hlinkClick r:id="rId3"/>
          </p:cNvPr>
          <p:cNvSpPr>
            <a:spLocks noChangeArrowheads="1"/>
          </p:cNvSpPr>
          <p:nvPr userDrawn="1"/>
        </p:nvSpPr>
        <p:spPr bwMode="auto">
          <a:xfrm>
            <a:off x="369818" y="2026119"/>
            <a:ext cx="4485912" cy="438657"/>
          </a:xfrm>
          <a:prstGeom prst="rect">
            <a:avLst/>
          </a:prstGeom>
          <a:noFill/>
          <a:ln>
            <a:noFill/>
          </a:ln>
          <a:extLst>
            <a:ext uri="{909E8E84-426E-40DD-AFC4-6F175D3DCCD1}">
              <a14:hiddenFill xmlns:a14="http://schemas.microsoft.com/office/drawing/2010/main">
                <a:solidFill>
                  <a:srgbClr val="7889FB"/>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181" tIns="41090" rIns="82181" bIns="41090">
            <a:spAutoFit/>
          </a:bodyPr>
          <a:lstStyle/>
          <a:p>
            <a:pPr marL="82752" indent="-82752" defTabSz="403766" fontAlgn="base">
              <a:lnSpc>
                <a:spcPct val="107000"/>
              </a:lnSpc>
              <a:spcBef>
                <a:spcPts val="394"/>
              </a:spcBef>
              <a:spcAft>
                <a:spcPct val="0"/>
              </a:spcAft>
              <a:buClr>
                <a:srgbClr val="7889FB"/>
              </a:buClr>
              <a:buSzPct val="100000"/>
              <a:buFont typeface="Wingdings" pitchFamily="2" charset="2"/>
              <a:buNone/>
              <a:tabLst>
                <a:tab pos="82752" algn="l"/>
                <a:tab pos="904547" algn="l"/>
                <a:tab pos="1726342" algn="l"/>
                <a:tab pos="2548141" algn="l"/>
                <a:tab pos="3369939" algn="l"/>
                <a:tab pos="4191738" algn="l"/>
                <a:tab pos="5013534" algn="l"/>
                <a:tab pos="5835331" algn="l"/>
                <a:tab pos="6657128" algn="l"/>
                <a:tab pos="7478926" algn="l"/>
                <a:tab pos="8300726" algn="l"/>
                <a:tab pos="9122522" algn="l"/>
              </a:tabLst>
            </a:pPr>
            <a:r>
              <a:rPr lang="en-GB" sz="2160" dirty="0">
                <a:solidFill>
                  <a:srgbClr val="000000"/>
                </a:solidFill>
                <a:cs typeface="Arial" pitchFamily="34" charset="0"/>
              </a:rPr>
              <a:t>www.ibm.com/security</a:t>
            </a:r>
          </a:p>
        </p:txBody>
      </p:sp>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82565" y="445294"/>
            <a:ext cx="8677275" cy="290513"/>
          </a:xfrm>
        </p:spPr>
        <p:txBody>
          <a:bodyPr/>
          <a:lstStyle/>
          <a:p>
            <a:r>
              <a:rPr lang="en-US"/>
              <a:t>Click to edit Master title style</a:t>
            </a:r>
          </a:p>
        </p:txBody>
      </p:sp>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4" name="Title 1"/>
          <p:cNvSpPr txBox="1">
            <a:spLocks/>
          </p:cNvSpPr>
          <p:nvPr userDrawn="1"/>
        </p:nvSpPr>
        <p:spPr bwMode="auto">
          <a:xfrm>
            <a:off x="261669" y="409424"/>
            <a:ext cx="8441345" cy="247650"/>
          </a:xfrm>
          <a:prstGeom prst="rect">
            <a:avLst/>
          </a:prstGeom>
          <a:noFill/>
          <a:ln w="9525">
            <a:noFill/>
            <a:miter lim="800000"/>
            <a:headEnd/>
            <a:tailEnd/>
          </a:ln>
        </p:spPr>
        <p:txBody>
          <a:bodyPr vert="horz" wrap="square" lIns="0" tIns="34290" rIns="68580" bIns="34290" numCol="1" anchor="t" anchorCtr="0" compatLnSpc="1">
            <a:prstTxWarp prst="textNoShape">
              <a:avLst/>
            </a:prstTxWarp>
          </a:bodyPr>
          <a:lstStyle>
            <a:lvl1pPr algn="l" rtl="0" eaLnBrk="1" fontAlgn="base" hangingPunct="1">
              <a:spcBef>
                <a:spcPct val="0"/>
              </a:spcBef>
              <a:spcAft>
                <a:spcPct val="0"/>
              </a:spcAft>
              <a:defRPr sz="2200" b="1">
                <a:solidFill>
                  <a:srgbClr val="7030A0"/>
                </a:solidFill>
                <a:latin typeface="+mj-lt"/>
                <a:ea typeface="+mj-ea"/>
                <a:cs typeface="+mj-cs"/>
              </a:defRPr>
            </a:lvl1pPr>
            <a:lvl2pPr algn="l" rtl="0" eaLnBrk="1" fontAlgn="base" hangingPunct="1">
              <a:spcBef>
                <a:spcPct val="0"/>
              </a:spcBef>
              <a:spcAft>
                <a:spcPct val="0"/>
              </a:spcAft>
              <a:defRPr sz="2200" b="1">
                <a:solidFill>
                  <a:srgbClr val="7030A0"/>
                </a:solidFill>
                <a:latin typeface="Arial" pitchFamily="34" charset="0"/>
              </a:defRPr>
            </a:lvl2pPr>
            <a:lvl3pPr algn="l" rtl="0" eaLnBrk="1" fontAlgn="base" hangingPunct="1">
              <a:spcBef>
                <a:spcPct val="0"/>
              </a:spcBef>
              <a:spcAft>
                <a:spcPct val="0"/>
              </a:spcAft>
              <a:defRPr sz="2200" b="1">
                <a:solidFill>
                  <a:srgbClr val="7030A0"/>
                </a:solidFill>
                <a:latin typeface="Arial" pitchFamily="34" charset="0"/>
              </a:defRPr>
            </a:lvl3pPr>
            <a:lvl4pPr algn="l" rtl="0" eaLnBrk="1" fontAlgn="base" hangingPunct="1">
              <a:spcBef>
                <a:spcPct val="0"/>
              </a:spcBef>
              <a:spcAft>
                <a:spcPct val="0"/>
              </a:spcAft>
              <a:defRPr sz="2200" b="1">
                <a:solidFill>
                  <a:srgbClr val="7030A0"/>
                </a:solidFill>
                <a:latin typeface="Arial" pitchFamily="34" charset="0"/>
              </a:defRPr>
            </a:lvl4pPr>
            <a:lvl5pPr algn="l" rtl="0" eaLnBrk="1" fontAlgn="base" hangingPunct="1">
              <a:spcBef>
                <a:spcPct val="0"/>
              </a:spcBef>
              <a:spcAft>
                <a:spcPct val="0"/>
              </a:spcAft>
              <a:defRPr sz="2200" b="1">
                <a:solidFill>
                  <a:srgbClr val="7030A0"/>
                </a:solidFill>
                <a:latin typeface="Arial" pitchFamily="34" charset="0"/>
              </a:defRPr>
            </a:lvl5pPr>
            <a:lvl6pPr marL="457200" algn="l" rtl="0" eaLnBrk="1" fontAlgn="base" hangingPunct="1">
              <a:spcBef>
                <a:spcPct val="0"/>
              </a:spcBef>
              <a:spcAft>
                <a:spcPct val="0"/>
              </a:spcAft>
              <a:defRPr sz="2200">
                <a:solidFill>
                  <a:schemeClr val="tx2"/>
                </a:solidFill>
                <a:latin typeface="Arial" pitchFamily="34" charset="0"/>
              </a:defRPr>
            </a:lvl6pPr>
            <a:lvl7pPr marL="914400" algn="l" rtl="0" eaLnBrk="1" fontAlgn="base" hangingPunct="1">
              <a:spcBef>
                <a:spcPct val="0"/>
              </a:spcBef>
              <a:spcAft>
                <a:spcPct val="0"/>
              </a:spcAft>
              <a:defRPr sz="2200">
                <a:solidFill>
                  <a:schemeClr val="tx2"/>
                </a:solidFill>
                <a:latin typeface="Arial" pitchFamily="34" charset="0"/>
              </a:defRPr>
            </a:lvl7pPr>
            <a:lvl8pPr marL="1371600" algn="l" rtl="0" eaLnBrk="1" fontAlgn="base" hangingPunct="1">
              <a:spcBef>
                <a:spcPct val="0"/>
              </a:spcBef>
              <a:spcAft>
                <a:spcPct val="0"/>
              </a:spcAft>
              <a:defRPr sz="2200">
                <a:solidFill>
                  <a:schemeClr val="tx2"/>
                </a:solidFill>
                <a:latin typeface="Arial" pitchFamily="34" charset="0"/>
              </a:defRPr>
            </a:lvl8pPr>
            <a:lvl9pPr marL="1828800" algn="l" rtl="0" eaLnBrk="1" fontAlgn="base" hangingPunct="1">
              <a:spcBef>
                <a:spcPct val="0"/>
              </a:spcBef>
              <a:spcAft>
                <a:spcPct val="0"/>
              </a:spcAft>
              <a:defRPr sz="2200">
                <a:solidFill>
                  <a:schemeClr val="tx2"/>
                </a:solidFill>
                <a:latin typeface="Arial" pitchFamily="34" charset="0"/>
              </a:defRPr>
            </a:lvl9pPr>
          </a:lstStyle>
          <a:p>
            <a:pPr defTabSz="685800"/>
            <a:r>
              <a:rPr lang="en-US" sz="1650" kern="0" dirty="0"/>
              <a:t>Table of Content</a:t>
            </a:r>
          </a:p>
        </p:txBody>
      </p:sp>
      <p:sp>
        <p:nvSpPr>
          <p:cNvPr id="6" name="Text Placeholder 5"/>
          <p:cNvSpPr>
            <a:spLocks noGrp="1"/>
          </p:cNvSpPr>
          <p:nvPr>
            <p:ph type="body" sz="quarter" idx="10"/>
          </p:nvPr>
        </p:nvSpPr>
        <p:spPr>
          <a:xfrm>
            <a:off x="350838" y="846535"/>
            <a:ext cx="8469312" cy="38516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6"/>
          <p:cNvSpPr>
            <a:spLocks noGrp="1"/>
          </p:cNvSpPr>
          <p:nvPr>
            <p:ph type="body" sz="quarter" idx="11" hasCustomPrompt="1"/>
          </p:nvPr>
        </p:nvSpPr>
        <p:spPr>
          <a:xfrm>
            <a:off x="2905125" y="78581"/>
            <a:ext cx="4162425" cy="283369"/>
          </a:xfrm>
        </p:spPr>
        <p:txBody>
          <a:bodyPr/>
          <a:lstStyle>
            <a:lvl1pPr marL="0" indent="0">
              <a:buNone/>
              <a:defRPr/>
            </a:lvl1pPr>
            <a:lvl5pPr marL="982265" indent="0">
              <a:buNone/>
              <a:defRPr sz="1200" b="1">
                <a:solidFill>
                  <a:srgbClr val="FF0000"/>
                </a:solidFill>
              </a:defRPr>
            </a:lvl5pPr>
          </a:lstStyle>
          <a:p>
            <a:pPr lvl="0"/>
            <a:r>
              <a:rPr lang="en-US" dirty="0"/>
              <a:t> </a:t>
            </a:r>
          </a:p>
        </p:txBody>
      </p:sp>
      <p:sp>
        <p:nvSpPr>
          <p:cNvPr id="2" name="Date Placeholder 1"/>
          <p:cNvSpPr>
            <a:spLocks noGrp="1"/>
          </p:cNvSpPr>
          <p:nvPr>
            <p:ph type="dt" sz="half" idx="12"/>
          </p:nvPr>
        </p:nvSpPr>
        <p:spPr/>
        <p:txBody>
          <a:bodyPr/>
          <a:lstStyle/>
          <a:p>
            <a:r>
              <a:rPr>
                <a:solidFill>
                  <a:prstClr val="black"/>
                </a:solidFill>
              </a:rPr>
              <a:t> </a:t>
            </a:r>
          </a:p>
        </p:txBody>
      </p:sp>
      <p:sp>
        <p:nvSpPr>
          <p:cNvPr id="3" name="Footer Placeholder 2"/>
          <p:cNvSpPr>
            <a:spLocks noGrp="1"/>
          </p:cNvSpPr>
          <p:nvPr>
            <p:ph type="ftr" sz="quarter" idx="13"/>
          </p:nvPr>
        </p:nvSpPr>
        <p:spPr>
          <a:xfrm>
            <a:off x="2743200" y="4869657"/>
            <a:ext cx="3086100" cy="273844"/>
          </a:xfrm>
          <a:prstGeom prst="rect">
            <a:avLst/>
          </a:prstGeom>
        </p:spPr>
        <p:txBody>
          <a:bodyPr/>
          <a:lstStyle/>
          <a:p>
            <a:pPr defTabSz="685800"/>
            <a:r>
              <a:rPr lang="en-US">
                <a:solidFill>
                  <a:prstClr val="black"/>
                </a:solidFill>
              </a:rPr>
              <a:t>IBM Confidential </a:t>
            </a:r>
            <a:endParaRPr lang="en-US" dirty="0">
              <a:solidFill>
                <a:prstClr val="black"/>
              </a:solidFill>
            </a:endParaRPr>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bullets (text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slide title</a:t>
            </a:r>
          </a:p>
        </p:txBody>
      </p:sp>
      <p:sp>
        <p:nvSpPr>
          <p:cNvPr id="6" name="Text Placeholder 5"/>
          <p:cNvSpPr>
            <a:spLocks noGrp="1"/>
          </p:cNvSpPr>
          <p:nvPr>
            <p:ph type="body" sz="quarter" idx="11" hasCustomPrompt="1"/>
          </p:nvPr>
        </p:nvSpPr>
        <p:spPr>
          <a:xfrm>
            <a:off x="166502" y="737209"/>
            <a:ext cx="8410575" cy="4043363"/>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2"/>
          </p:nvPr>
        </p:nvSpPr>
        <p:spPr/>
        <p:txBody>
          <a:bodyPr/>
          <a:lstStyle/>
          <a:p>
            <a:r>
              <a:rPr>
                <a:solidFill>
                  <a:prstClr val="black"/>
                </a:solidFill>
              </a:rPr>
              <a:t> </a:t>
            </a:r>
          </a:p>
        </p:txBody>
      </p:sp>
      <p:sp>
        <p:nvSpPr>
          <p:cNvPr id="4" name="Footer Placeholder 3"/>
          <p:cNvSpPr>
            <a:spLocks noGrp="1"/>
          </p:cNvSpPr>
          <p:nvPr>
            <p:ph type="ftr" sz="quarter" idx="13"/>
          </p:nvPr>
        </p:nvSpPr>
        <p:spPr>
          <a:xfrm>
            <a:off x="2743200" y="4869657"/>
            <a:ext cx="3086100" cy="273844"/>
          </a:xfrm>
          <a:prstGeom prst="rect">
            <a:avLst/>
          </a:prstGeom>
        </p:spPr>
        <p:txBody>
          <a:bodyPr/>
          <a:lstStyle/>
          <a:p>
            <a:pPr defTabSz="685800"/>
            <a:r>
              <a:rPr lang="en-US">
                <a:solidFill>
                  <a:prstClr val="black"/>
                </a:solidFill>
              </a:rPr>
              <a:t>IBM Confidential </a:t>
            </a:r>
            <a:endParaRPr lang="en-US" dirty="0">
              <a:solidFill>
                <a:prstClr val="black"/>
              </a:solidFill>
            </a:endParaRPr>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End of Section">
    <p:spTree>
      <p:nvGrpSpPr>
        <p:cNvPr id="1" name=""/>
        <p:cNvGrpSpPr/>
        <p:nvPr/>
      </p:nvGrpSpPr>
      <p:grpSpPr>
        <a:xfrm>
          <a:off x="0" y="0"/>
          <a:ext cx="0" cy="0"/>
          <a:chOff x="0" y="0"/>
          <a:chExt cx="0" cy="0"/>
        </a:xfrm>
      </p:grpSpPr>
      <p:sp>
        <p:nvSpPr>
          <p:cNvPr id="3" name="Title 1"/>
          <p:cNvSpPr txBox="1">
            <a:spLocks/>
          </p:cNvSpPr>
          <p:nvPr userDrawn="1"/>
        </p:nvSpPr>
        <p:spPr bwMode="auto">
          <a:xfrm>
            <a:off x="748051" y="2888457"/>
            <a:ext cx="3201379" cy="247650"/>
          </a:xfrm>
          <a:prstGeom prst="rect">
            <a:avLst/>
          </a:prstGeom>
          <a:noFill/>
          <a:ln w="9525">
            <a:noFill/>
            <a:miter lim="800000"/>
            <a:headEnd/>
            <a:tailEnd/>
          </a:ln>
        </p:spPr>
        <p:txBody>
          <a:bodyPr vert="horz" wrap="square" lIns="0" tIns="34290" rIns="68580" bIns="34290" numCol="1" anchor="t" anchorCtr="0" compatLnSpc="1">
            <a:prstTxWarp prst="textNoShape">
              <a:avLst/>
            </a:prstTxWarp>
          </a:bodyPr>
          <a:lstStyle>
            <a:lvl1pPr algn="l" rtl="0" eaLnBrk="1" fontAlgn="base" hangingPunct="1">
              <a:spcBef>
                <a:spcPct val="0"/>
              </a:spcBef>
              <a:spcAft>
                <a:spcPct val="0"/>
              </a:spcAft>
              <a:defRPr sz="2200" b="1">
                <a:solidFill>
                  <a:srgbClr val="7030A0"/>
                </a:solidFill>
                <a:latin typeface="+mj-lt"/>
                <a:ea typeface="+mj-ea"/>
                <a:cs typeface="+mj-cs"/>
              </a:defRPr>
            </a:lvl1pPr>
            <a:lvl2pPr algn="l" rtl="0" eaLnBrk="1" fontAlgn="base" hangingPunct="1">
              <a:spcBef>
                <a:spcPct val="0"/>
              </a:spcBef>
              <a:spcAft>
                <a:spcPct val="0"/>
              </a:spcAft>
              <a:defRPr sz="2200" b="1">
                <a:solidFill>
                  <a:srgbClr val="7030A0"/>
                </a:solidFill>
                <a:latin typeface="Arial" pitchFamily="34" charset="0"/>
              </a:defRPr>
            </a:lvl2pPr>
            <a:lvl3pPr algn="l" rtl="0" eaLnBrk="1" fontAlgn="base" hangingPunct="1">
              <a:spcBef>
                <a:spcPct val="0"/>
              </a:spcBef>
              <a:spcAft>
                <a:spcPct val="0"/>
              </a:spcAft>
              <a:defRPr sz="2200" b="1">
                <a:solidFill>
                  <a:srgbClr val="7030A0"/>
                </a:solidFill>
                <a:latin typeface="Arial" pitchFamily="34" charset="0"/>
              </a:defRPr>
            </a:lvl3pPr>
            <a:lvl4pPr algn="l" rtl="0" eaLnBrk="1" fontAlgn="base" hangingPunct="1">
              <a:spcBef>
                <a:spcPct val="0"/>
              </a:spcBef>
              <a:spcAft>
                <a:spcPct val="0"/>
              </a:spcAft>
              <a:defRPr sz="2200" b="1">
                <a:solidFill>
                  <a:srgbClr val="7030A0"/>
                </a:solidFill>
                <a:latin typeface="Arial" pitchFamily="34" charset="0"/>
              </a:defRPr>
            </a:lvl4pPr>
            <a:lvl5pPr algn="l" rtl="0" eaLnBrk="1" fontAlgn="base" hangingPunct="1">
              <a:spcBef>
                <a:spcPct val="0"/>
              </a:spcBef>
              <a:spcAft>
                <a:spcPct val="0"/>
              </a:spcAft>
              <a:defRPr sz="2200" b="1">
                <a:solidFill>
                  <a:srgbClr val="7030A0"/>
                </a:solidFill>
                <a:latin typeface="Arial" pitchFamily="34" charset="0"/>
              </a:defRPr>
            </a:lvl5pPr>
            <a:lvl6pPr marL="457200" algn="l" rtl="0" eaLnBrk="1" fontAlgn="base" hangingPunct="1">
              <a:spcBef>
                <a:spcPct val="0"/>
              </a:spcBef>
              <a:spcAft>
                <a:spcPct val="0"/>
              </a:spcAft>
              <a:defRPr sz="2200">
                <a:solidFill>
                  <a:schemeClr val="tx2"/>
                </a:solidFill>
                <a:latin typeface="Arial" pitchFamily="34" charset="0"/>
              </a:defRPr>
            </a:lvl6pPr>
            <a:lvl7pPr marL="914400" algn="l" rtl="0" eaLnBrk="1" fontAlgn="base" hangingPunct="1">
              <a:spcBef>
                <a:spcPct val="0"/>
              </a:spcBef>
              <a:spcAft>
                <a:spcPct val="0"/>
              </a:spcAft>
              <a:defRPr sz="2200">
                <a:solidFill>
                  <a:schemeClr val="tx2"/>
                </a:solidFill>
                <a:latin typeface="Arial" pitchFamily="34" charset="0"/>
              </a:defRPr>
            </a:lvl7pPr>
            <a:lvl8pPr marL="1371600" algn="l" rtl="0" eaLnBrk="1" fontAlgn="base" hangingPunct="1">
              <a:spcBef>
                <a:spcPct val="0"/>
              </a:spcBef>
              <a:spcAft>
                <a:spcPct val="0"/>
              </a:spcAft>
              <a:defRPr sz="2200">
                <a:solidFill>
                  <a:schemeClr val="tx2"/>
                </a:solidFill>
                <a:latin typeface="Arial" pitchFamily="34" charset="0"/>
              </a:defRPr>
            </a:lvl8pPr>
            <a:lvl9pPr marL="1828800" algn="l" rtl="0" eaLnBrk="1" fontAlgn="base" hangingPunct="1">
              <a:spcBef>
                <a:spcPct val="0"/>
              </a:spcBef>
              <a:spcAft>
                <a:spcPct val="0"/>
              </a:spcAft>
              <a:defRPr sz="2200">
                <a:solidFill>
                  <a:schemeClr val="tx2"/>
                </a:solidFill>
                <a:latin typeface="Arial" pitchFamily="34" charset="0"/>
              </a:defRPr>
            </a:lvl9pPr>
          </a:lstStyle>
          <a:p>
            <a:pPr defTabSz="685800"/>
            <a:r>
              <a:rPr lang="en-US" sz="1650" kern="0" dirty="0"/>
              <a:t>End of Section</a:t>
            </a:r>
          </a:p>
        </p:txBody>
      </p:sp>
      <p:grpSp>
        <p:nvGrpSpPr>
          <p:cNvPr id="6" name="Group 3"/>
          <p:cNvGrpSpPr>
            <a:grpSpLocks/>
          </p:cNvGrpSpPr>
          <p:nvPr userDrawn="1"/>
        </p:nvGrpSpPr>
        <p:grpSpPr bwMode="auto">
          <a:xfrm>
            <a:off x="4776820" y="844153"/>
            <a:ext cx="2833687" cy="3486150"/>
            <a:chOff x="1663" y="816"/>
            <a:chExt cx="1785" cy="2928"/>
          </a:xfrm>
        </p:grpSpPr>
        <p:sp>
          <p:nvSpPr>
            <p:cNvPr id="7" name="AutoShape 4"/>
            <p:cNvSpPr>
              <a:spLocks noChangeAspect="1" noChangeArrowheads="1" noTextEdit="1"/>
            </p:cNvSpPr>
            <p:nvPr/>
          </p:nvSpPr>
          <p:spPr bwMode="auto">
            <a:xfrm>
              <a:off x="1680" y="816"/>
              <a:ext cx="1768" cy="2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685800" fontAlgn="base">
                <a:spcBef>
                  <a:spcPct val="0"/>
                </a:spcBef>
                <a:spcAft>
                  <a:spcPct val="0"/>
                </a:spcAft>
              </a:pPr>
              <a:endParaRPr lang="en-US" sz="1050" b="1">
                <a:solidFill>
                  <a:srgbClr val="000000"/>
                </a:solidFill>
                <a:cs typeface="Arial" charset="0"/>
              </a:endParaRPr>
            </a:p>
          </p:txBody>
        </p:sp>
        <p:sp>
          <p:nvSpPr>
            <p:cNvPr id="8" name="Freeform 5"/>
            <p:cNvSpPr>
              <a:spLocks/>
            </p:cNvSpPr>
            <p:nvPr/>
          </p:nvSpPr>
          <p:spPr bwMode="auto">
            <a:xfrm>
              <a:off x="1663" y="3237"/>
              <a:ext cx="1694" cy="434"/>
            </a:xfrm>
            <a:custGeom>
              <a:avLst/>
              <a:gdLst>
                <a:gd name="T0" fmla="*/ 101 w 1694"/>
                <a:gd name="T1" fmla="*/ 382 h 434"/>
                <a:gd name="T2" fmla="*/ 191 w 1694"/>
                <a:gd name="T3" fmla="*/ 317 h 434"/>
                <a:gd name="T4" fmla="*/ 137 w 1694"/>
                <a:gd name="T5" fmla="*/ 285 h 434"/>
                <a:gd name="T6" fmla="*/ 217 w 1694"/>
                <a:gd name="T7" fmla="*/ 234 h 434"/>
                <a:gd name="T8" fmla="*/ 221 w 1694"/>
                <a:gd name="T9" fmla="*/ 165 h 434"/>
                <a:gd name="T10" fmla="*/ 311 w 1694"/>
                <a:gd name="T11" fmla="*/ 117 h 434"/>
                <a:gd name="T12" fmla="*/ 332 w 1694"/>
                <a:gd name="T13" fmla="*/ 74 h 434"/>
                <a:gd name="T14" fmla="*/ 455 w 1694"/>
                <a:gd name="T15" fmla="*/ 63 h 434"/>
                <a:gd name="T16" fmla="*/ 1246 w 1694"/>
                <a:gd name="T17" fmla="*/ 12 h 434"/>
                <a:gd name="T18" fmla="*/ 1365 w 1694"/>
                <a:gd name="T19" fmla="*/ 0 h 434"/>
                <a:gd name="T20" fmla="*/ 1408 w 1694"/>
                <a:gd name="T21" fmla="*/ 51 h 434"/>
                <a:gd name="T22" fmla="*/ 1466 w 1694"/>
                <a:gd name="T23" fmla="*/ 56 h 434"/>
                <a:gd name="T24" fmla="*/ 1484 w 1694"/>
                <a:gd name="T25" fmla="*/ 124 h 434"/>
                <a:gd name="T26" fmla="*/ 1552 w 1694"/>
                <a:gd name="T27" fmla="*/ 161 h 434"/>
                <a:gd name="T28" fmla="*/ 1517 w 1694"/>
                <a:gd name="T29" fmla="*/ 216 h 434"/>
                <a:gd name="T30" fmla="*/ 1593 w 1694"/>
                <a:gd name="T31" fmla="*/ 288 h 434"/>
                <a:gd name="T32" fmla="*/ 1552 w 1694"/>
                <a:gd name="T33" fmla="*/ 317 h 434"/>
                <a:gd name="T34" fmla="*/ 1694 w 1694"/>
                <a:gd name="T35" fmla="*/ 382 h 434"/>
                <a:gd name="T36" fmla="*/ 1434 w 1694"/>
                <a:gd name="T37" fmla="*/ 306 h 434"/>
                <a:gd name="T38" fmla="*/ 1358 w 1694"/>
                <a:gd name="T39" fmla="*/ 332 h 434"/>
                <a:gd name="T40" fmla="*/ 1271 w 1694"/>
                <a:gd name="T41" fmla="*/ 325 h 434"/>
                <a:gd name="T42" fmla="*/ 1201 w 1694"/>
                <a:gd name="T43" fmla="*/ 371 h 434"/>
                <a:gd name="T44" fmla="*/ 1056 w 1694"/>
                <a:gd name="T45" fmla="*/ 368 h 434"/>
                <a:gd name="T46" fmla="*/ 956 w 1694"/>
                <a:gd name="T47" fmla="*/ 375 h 434"/>
                <a:gd name="T48" fmla="*/ 884 w 1694"/>
                <a:gd name="T49" fmla="*/ 427 h 434"/>
                <a:gd name="T50" fmla="*/ 748 w 1694"/>
                <a:gd name="T51" fmla="*/ 430 h 434"/>
                <a:gd name="T52" fmla="*/ 649 w 1694"/>
                <a:gd name="T53" fmla="*/ 371 h 434"/>
                <a:gd name="T54" fmla="*/ 517 w 1694"/>
                <a:gd name="T55" fmla="*/ 405 h 434"/>
                <a:gd name="T56" fmla="*/ 423 w 1694"/>
                <a:gd name="T57" fmla="*/ 379 h 434"/>
                <a:gd name="T58" fmla="*/ 293 w 1694"/>
                <a:gd name="T59" fmla="*/ 415 h 434"/>
                <a:gd name="T60" fmla="*/ 185 w 1694"/>
                <a:gd name="T61" fmla="*/ 394 h 434"/>
                <a:gd name="T62" fmla="*/ 0 w 1694"/>
                <a:gd name="T63" fmla="*/ 434 h 434"/>
                <a:gd name="T64" fmla="*/ 101 w 1694"/>
                <a:gd name="T65" fmla="*/ 382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94" h="434">
                  <a:moveTo>
                    <a:pt x="101" y="382"/>
                  </a:moveTo>
                  <a:lnTo>
                    <a:pt x="191" y="317"/>
                  </a:lnTo>
                  <a:lnTo>
                    <a:pt x="137" y="285"/>
                  </a:lnTo>
                  <a:lnTo>
                    <a:pt x="217" y="234"/>
                  </a:lnTo>
                  <a:lnTo>
                    <a:pt x="221" y="165"/>
                  </a:lnTo>
                  <a:lnTo>
                    <a:pt x="311" y="117"/>
                  </a:lnTo>
                  <a:lnTo>
                    <a:pt x="332" y="74"/>
                  </a:lnTo>
                  <a:lnTo>
                    <a:pt x="455" y="63"/>
                  </a:lnTo>
                  <a:lnTo>
                    <a:pt x="1246" y="12"/>
                  </a:lnTo>
                  <a:lnTo>
                    <a:pt x="1365" y="0"/>
                  </a:lnTo>
                  <a:lnTo>
                    <a:pt x="1408" y="51"/>
                  </a:lnTo>
                  <a:lnTo>
                    <a:pt x="1466" y="56"/>
                  </a:lnTo>
                  <a:lnTo>
                    <a:pt x="1484" y="124"/>
                  </a:lnTo>
                  <a:lnTo>
                    <a:pt x="1552" y="161"/>
                  </a:lnTo>
                  <a:lnTo>
                    <a:pt x="1517" y="216"/>
                  </a:lnTo>
                  <a:lnTo>
                    <a:pt x="1593" y="288"/>
                  </a:lnTo>
                  <a:lnTo>
                    <a:pt x="1552" y="317"/>
                  </a:lnTo>
                  <a:lnTo>
                    <a:pt x="1694" y="382"/>
                  </a:lnTo>
                  <a:lnTo>
                    <a:pt x="1434" y="306"/>
                  </a:lnTo>
                  <a:lnTo>
                    <a:pt x="1358" y="332"/>
                  </a:lnTo>
                  <a:lnTo>
                    <a:pt x="1271" y="325"/>
                  </a:lnTo>
                  <a:lnTo>
                    <a:pt x="1201" y="371"/>
                  </a:lnTo>
                  <a:lnTo>
                    <a:pt x="1056" y="368"/>
                  </a:lnTo>
                  <a:lnTo>
                    <a:pt x="956" y="375"/>
                  </a:lnTo>
                  <a:lnTo>
                    <a:pt x="884" y="427"/>
                  </a:lnTo>
                  <a:lnTo>
                    <a:pt x="748" y="430"/>
                  </a:lnTo>
                  <a:lnTo>
                    <a:pt x="649" y="371"/>
                  </a:lnTo>
                  <a:lnTo>
                    <a:pt x="517" y="405"/>
                  </a:lnTo>
                  <a:lnTo>
                    <a:pt x="423" y="379"/>
                  </a:lnTo>
                  <a:lnTo>
                    <a:pt x="293" y="415"/>
                  </a:lnTo>
                  <a:lnTo>
                    <a:pt x="185" y="394"/>
                  </a:lnTo>
                  <a:lnTo>
                    <a:pt x="0" y="434"/>
                  </a:lnTo>
                  <a:lnTo>
                    <a:pt x="101" y="382"/>
                  </a:lnTo>
                  <a:close/>
                </a:path>
              </a:pathLst>
            </a:custGeom>
            <a:solidFill>
              <a:srgbClr val="ADD8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base">
                <a:spcBef>
                  <a:spcPct val="0"/>
                </a:spcBef>
                <a:spcAft>
                  <a:spcPct val="0"/>
                </a:spcAft>
              </a:pPr>
              <a:endParaRPr lang="en-US" sz="1050" b="1">
                <a:solidFill>
                  <a:srgbClr val="000000"/>
                </a:solidFill>
                <a:cs typeface="Arial" charset="0"/>
              </a:endParaRPr>
            </a:p>
          </p:txBody>
        </p:sp>
        <p:sp>
          <p:nvSpPr>
            <p:cNvPr id="9" name="Freeform 6"/>
            <p:cNvSpPr>
              <a:spLocks/>
            </p:cNvSpPr>
            <p:nvPr/>
          </p:nvSpPr>
          <p:spPr bwMode="auto">
            <a:xfrm>
              <a:off x="2067" y="2923"/>
              <a:ext cx="834" cy="220"/>
            </a:xfrm>
            <a:custGeom>
              <a:avLst/>
              <a:gdLst>
                <a:gd name="T0" fmla="*/ 0 w 834"/>
                <a:gd name="T1" fmla="*/ 181 h 220"/>
                <a:gd name="T2" fmla="*/ 0 w 834"/>
                <a:gd name="T3" fmla="*/ 123 h 220"/>
                <a:gd name="T4" fmla="*/ 59 w 834"/>
                <a:gd name="T5" fmla="*/ 126 h 220"/>
                <a:gd name="T6" fmla="*/ 106 w 834"/>
                <a:gd name="T7" fmla="*/ 90 h 220"/>
                <a:gd name="T8" fmla="*/ 193 w 834"/>
                <a:gd name="T9" fmla="*/ 77 h 220"/>
                <a:gd name="T10" fmla="*/ 284 w 834"/>
                <a:gd name="T11" fmla="*/ 47 h 220"/>
                <a:gd name="T12" fmla="*/ 744 w 834"/>
                <a:gd name="T13" fmla="*/ 0 h 220"/>
                <a:gd name="T14" fmla="*/ 834 w 834"/>
                <a:gd name="T15" fmla="*/ 33 h 220"/>
                <a:gd name="T16" fmla="*/ 692 w 834"/>
                <a:gd name="T17" fmla="*/ 105 h 220"/>
                <a:gd name="T18" fmla="*/ 193 w 834"/>
                <a:gd name="T19" fmla="*/ 206 h 220"/>
                <a:gd name="T20" fmla="*/ 23 w 834"/>
                <a:gd name="T21" fmla="*/ 220 h 220"/>
                <a:gd name="T22" fmla="*/ 0 w 834"/>
                <a:gd name="T23" fmla="*/ 18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4" h="220">
                  <a:moveTo>
                    <a:pt x="0" y="181"/>
                  </a:moveTo>
                  <a:lnTo>
                    <a:pt x="0" y="123"/>
                  </a:lnTo>
                  <a:lnTo>
                    <a:pt x="59" y="126"/>
                  </a:lnTo>
                  <a:lnTo>
                    <a:pt x="106" y="90"/>
                  </a:lnTo>
                  <a:lnTo>
                    <a:pt x="193" y="77"/>
                  </a:lnTo>
                  <a:lnTo>
                    <a:pt x="284" y="47"/>
                  </a:lnTo>
                  <a:lnTo>
                    <a:pt x="744" y="0"/>
                  </a:lnTo>
                  <a:lnTo>
                    <a:pt x="834" y="33"/>
                  </a:lnTo>
                  <a:lnTo>
                    <a:pt x="692" y="105"/>
                  </a:lnTo>
                  <a:lnTo>
                    <a:pt x="193" y="206"/>
                  </a:lnTo>
                  <a:lnTo>
                    <a:pt x="23" y="220"/>
                  </a:lnTo>
                  <a:lnTo>
                    <a:pt x="0" y="181"/>
                  </a:lnTo>
                  <a:close/>
                </a:path>
              </a:pathLst>
            </a:custGeom>
            <a:solidFill>
              <a:srgbClr val="FFE0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base">
                <a:spcBef>
                  <a:spcPct val="0"/>
                </a:spcBef>
                <a:spcAft>
                  <a:spcPct val="0"/>
                </a:spcAft>
              </a:pPr>
              <a:endParaRPr lang="en-US" sz="1050" b="1">
                <a:solidFill>
                  <a:srgbClr val="000000"/>
                </a:solidFill>
                <a:cs typeface="Arial" charset="0"/>
              </a:endParaRPr>
            </a:p>
          </p:txBody>
        </p:sp>
        <p:sp>
          <p:nvSpPr>
            <p:cNvPr id="10" name="Freeform 7"/>
            <p:cNvSpPr>
              <a:spLocks/>
            </p:cNvSpPr>
            <p:nvPr/>
          </p:nvSpPr>
          <p:spPr bwMode="auto">
            <a:xfrm>
              <a:off x="1731" y="2951"/>
              <a:ext cx="1507" cy="687"/>
            </a:xfrm>
            <a:custGeom>
              <a:avLst/>
              <a:gdLst>
                <a:gd name="T0" fmla="*/ 365 w 1507"/>
                <a:gd name="T1" fmla="*/ 163 h 687"/>
                <a:gd name="T2" fmla="*/ 453 w 1507"/>
                <a:gd name="T3" fmla="*/ 171 h 687"/>
                <a:gd name="T4" fmla="*/ 544 w 1507"/>
                <a:gd name="T5" fmla="*/ 145 h 687"/>
                <a:gd name="T6" fmla="*/ 629 w 1507"/>
                <a:gd name="T7" fmla="*/ 142 h 687"/>
                <a:gd name="T8" fmla="*/ 728 w 1507"/>
                <a:gd name="T9" fmla="*/ 95 h 687"/>
                <a:gd name="T10" fmla="*/ 948 w 1507"/>
                <a:gd name="T11" fmla="*/ 81 h 687"/>
                <a:gd name="T12" fmla="*/ 1141 w 1507"/>
                <a:gd name="T13" fmla="*/ 0 h 687"/>
                <a:gd name="T14" fmla="*/ 1203 w 1507"/>
                <a:gd name="T15" fmla="*/ 421 h 687"/>
                <a:gd name="T16" fmla="*/ 1377 w 1507"/>
                <a:gd name="T17" fmla="*/ 530 h 687"/>
                <a:gd name="T18" fmla="*/ 1507 w 1507"/>
                <a:gd name="T19" fmla="*/ 581 h 687"/>
                <a:gd name="T20" fmla="*/ 1459 w 1507"/>
                <a:gd name="T21" fmla="*/ 589 h 687"/>
                <a:gd name="T22" fmla="*/ 1337 w 1507"/>
                <a:gd name="T23" fmla="*/ 560 h 687"/>
                <a:gd name="T24" fmla="*/ 1264 w 1507"/>
                <a:gd name="T25" fmla="*/ 563 h 687"/>
                <a:gd name="T26" fmla="*/ 1210 w 1507"/>
                <a:gd name="T27" fmla="*/ 512 h 687"/>
                <a:gd name="T28" fmla="*/ 1178 w 1507"/>
                <a:gd name="T29" fmla="*/ 553 h 687"/>
                <a:gd name="T30" fmla="*/ 1141 w 1507"/>
                <a:gd name="T31" fmla="*/ 520 h 687"/>
                <a:gd name="T32" fmla="*/ 1119 w 1507"/>
                <a:gd name="T33" fmla="*/ 563 h 687"/>
                <a:gd name="T34" fmla="*/ 1076 w 1507"/>
                <a:gd name="T35" fmla="*/ 528 h 687"/>
                <a:gd name="T36" fmla="*/ 1035 w 1507"/>
                <a:gd name="T37" fmla="*/ 548 h 687"/>
                <a:gd name="T38" fmla="*/ 1006 w 1507"/>
                <a:gd name="T39" fmla="*/ 490 h 687"/>
                <a:gd name="T40" fmla="*/ 870 w 1507"/>
                <a:gd name="T41" fmla="*/ 509 h 687"/>
                <a:gd name="T42" fmla="*/ 793 w 1507"/>
                <a:gd name="T43" fmla="*/ 566 h 687"/>
                <a:gd name="T44" fmla="*/ 818 w 1507"/>
                <a:gd name="T45" fmla="*/ 668 h 687"/>
                <a:gd name="T46" fmla="*/ 764 w 1507"/>
                <a:gd name="T47" fmla="*/ 687 h 687"/>
                <a:gd name="T48" fmla="*/ 739 w 1507"/>
                <a:gd name="T49" fmla="*/ 633 h 687"/>
                <a:gd name="T50" fmla="*/ 684 w 1507"/>
                <a:gd name="T51" fmla="*/ 675 h 687"/>
                <a:gd name="T52" fmla="*/ 655 w 1507"/>
                <a:gd name="T53" fmla="*/ 600 h 687"/>
                <a:gd name="T54" fmla="*/ 629 w 1507"/>
                <a:gd name="T55" fmla="*/ 603 h 687"/>
                <a:gd name="T56" fmla="*/ 659 w 1507"/>
                <a:gd name="T57" fmla="*/ 556 h 687"/>
                <a:gd name="T58" fmla="*/ 602 w 1507"/>
                <a:gd name="T59" fmla="*/ 563 h 687"/>
                <a:gd name="T60" fmla="*/ 605 w 1507"/>
                <a:gd name="T61" fmla="*/ 476 h 687"/>
                <a:gd name="T62" fmla="*/ 540 w 1507"/>
                <a:gd name="T63" fmla="*/ 473 h 687"/>
                <a:gd name="T64" fmla="*/ 511 w 1507"/>
                <a:gd name="T65" fmla="*/ 524 h 687"/>
                <a:gd name="T66" fmla="*/ 474 w 1507"/>
                <a:gd name="T67" fmla="*/ 469 h 687"/>
                <a:gd name="T68" fmla="*/ 432 w 1507"/>
                <a:gd name="T69" fmla="*/ 530 h 687"/>
                <a:gd name="T70" fmla="*/ 380 w 1507"/>
                <a:gd name="T71" fmla="*/ 528 h 687"/>
                <a:gd name="T72" fmla="*/ 359 w 1507"/>
                <a:gd name="T73" fmla="*/ 586 h 687"/>
                <a:gd name="T74" fmla="*/ 314 w 1507"/>
                <a:gd name="T75" fmla="*/ 600 h 687"/>
                <a:gd name="T76" fmla="*/ 294 w 1507"/>
                <a:gd name="T77" fmla="*/ 640 h 687"/>
                <a:gd name="T78" fmla="*/ 200 w 1507"/>
                <a:gd name="T79" fmla="*/ 640 h 687"/>
                <a:gd name="T80" fmla="*/ 105 w 1507"/>
                <a:gd name="T81" fmla="*/ 675 h 687"/>
                <a:gd name="T82" fmla="*/ 0 w 1507"/>
                <a:gd name="T83" fmla="*/ 680 h 687"/>
                <a:gd name="T84" fmla="*/ 90 w 1507"/>
                <a:gd name="T85" fmla="*/ 650 h 687"/>
                <a:gd name="T86" fmla="*/ 249 w 1507"/>
                <a:gd name="T87" fmla="*/ 553 h 687"/>
                <a:gd name="T88" fmla="*/ 398 w 1507"/>
                <a:gd name="T89" fmla="*/ 425 h 687"/>
                <a:gd name="T90" fmla="*/ 365 w 1507"/>
                <a:gd name="T91" fmla="*/ 163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07" h="687">
                  <a:moveTo>
                    <a:pt x="365" y="163"/>
                  </a:moveTo>
                  <a:lnTo>
                    <a:pt x="453" y="171"/>
                  </a:lnTo>
                  <a:lnTo>
                    <a:pt x="544" y="145"/>
                  </a:lnTo>
                  <a:lnTo>
                    <a:pt x="629" y="142"/>
                  </a:lnTo>
                  <a:lnTo>
                    <a:pt x="728" y="95"/>
                  </a:lnTo>
                  <a:lnTo>
                    <a:pt x="948" y="81"/>
                  </a:lnTo>
                  <a:lnTo>
                    <a:pt x="1141" y="0"/>
                  </a:lnTo>
                  <a:lnTo>
                    <a:pt x="1203" y="421"/>
                  </a:lnTo>
                  <a:lnTo>
                    <a:pt x="1377" y="530"/>
                  </a:lnTo>
                  <a:lnTo>
                    <a:pt x="1507" y="581"/>
                  </a:lnTo>
                  <a:lnTo>
                    <a:pt x="1459" y="589"/>
                  </a:lnTo>
                  <a:lnTo>
                    <a:pt x="1337" y="560"/>
                  </a:lnTo>
                  <a:lnTo>
                    <a:pt x="1264" y="563"/>
                  </a:lnTo>
                  <a:lnTo>
                    <a:pt x="1210" y="512"/>
                  </a:lnTo>
                  <a:lnTo>
                    <a:pt x="1178" y="553"/>
                  </a:lnTo>
                  <a:lnTo>
                    <a:pt x="1141" y="520"/>
                  </a:lnTo>
                  <a:lnTo>
                    <a:pt x="1119" y="563"/>
                  </a:lnTo>
                  <a:lnTo>
                    <a:pt x="1076" y="528"/>
                  </a:lnTo>
                  <a:lnTo>
                    <a:pt x="1035" y="548"/>
                  </a:lnTo>
                  <a:lnTo>
                    <a:pt x="1006" y="490"/>
                  </a:lnTo>
                  <a:lnTo>
                    <a:pt x="870" y="509"/>
                  </a:lnTo>
                  <a:lnTo>
                    <a:pt x="793" y="566"/>
                  </a:lnTo>
                  <a:lnTo>
                    <a:pt x="818" y="668"/>
                  </a:lnTo>
                  <a:lnTo>
                    <a:pt x="764" y="687"/>
                  </a:lnTo>
                  <a:lnTo>
                    <a:pt x="739" y="633"/>
                  </a:lnTo>
                  <a:lnTo>
                    <a:pt x="684" y="675"/>
                  </a:lnTo>
                  <a:lnTo>
                    <a:pt x="655" y="600"/>
                  </a:lnTo>
                  <a:lnTo>
                    <a:pt x="629" y="603"/>
                  </a:lnTo>
                  <a:lnTo>
                    <a:pt x="659" y="556"/>
                  </a:lnTo>
                  <a:lnTo>
                    <a:pt x="602" y="563"/>
                  </a:lnTo>
                  <a:lnTo>
                    <a:pt x="605" y="476"/>
                  </a:lnTo>
                  <a:lnTo>
                    <a:pt x="540" y="473"/>
                  </a:lnTo>
                  <a:lnTo>
                    <a:pt x="511" y="524"/>
                  </a:lnTo>
                  <a:lnTo>
                    <a:pt x="474" y="469"/>
                  </a:lnTo>
                  <a:lnTo>
                    <a:pt x="432" y="530"/>
                  </a:lnTo>
                  <a:lnTo>
                    <a:pt x="380" y="528"/>
                  </a:lnTo>
                  <a:lnTo>
                    <a:pt x="359" y="586"/>
                  </a:lnTo>
                  <a:lnTo>
                    <a:pt x="314" y="600"/>
                  </a:lnTo>
                  <a:lnTo>
                    <a:pt x="294" y="640"/>
                  </a:lnTo>
                  <a:lnTo>
                    <a:pt x="200" y="640"/>
                  </a:lnTo>
                  <a:lnTo>
                    <a:pt x="105" y="675"/>
                  </a:lnTo>
                  <a:lnTo>
                    <a:pt x="0" y="680"/>
                  </a:lnTo>
                  <a:lnTo>
                    <a:pt x="90" y="650"/>
                  </a:lnTo>
                  <a:lnTo>
                    <a:pt x="249" y="553"/>
                  </a:lnTo>
                  <a:lnTo>
                    <a:pt x="398" y="425"/>
                  </a:lnTo>
                  <a:lnTo>
                    <a:pt x="365" y="163"/>
                  </a:lnTo>
                  <a:close/>
                </a:path>
              </a:pathLst>
            </a:custGeom>
            <a:solidFill>
              <a:srgbClr val="D596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base">
                <a:spcBef>
                  <a:spcPct val="0"/>
                </a:spcBef>
                <a:spcAft>
                  <a:spcPct val="0"/>
                </a:spcAft>
              </a:pPr>
              <a:endParaRPr lang="en-US" sz="1050" b="1">
                <a:solidFill>
                  <a:srgbClr val="000000"/>
                </a:solidFill>
                <a:cs typeface="Arial" charset="0"/>
              </a:endParaRPr>
            </a:p>
          </p:txBody>
        </p:sp>
        <p:sp>
          <p:nvSpPr>
            <p:cNvPr id="11" name="Freeform 8"/>
            <p:cNvSpPr>
              <a:spLocks/>
            </p:cNvSpPr>
            <p:nvPr/>
          </p:nvSpPr>
          <p:spPr bwMode="auto">
            <a:xfrm>
              <a:off x="2213" y="2723"/>
              <a:ext cx="630" cy="555"/>
            </a:xfrm>
            <a:custGeom>
              <a:avLst/>
              <a:gdLst>
                <a:gd name="T0" fmla="*/ 166 w 630"/>
                <a:gd name="T1" fmla="*/ 11 h 555"/>
                <a:gd name="T2" fmla="*/ 55 w 630"/>
                <a:gd name="T3" fmla="*/ 0 h 555"/>
                <a:gd name="T4" fmla="*/ 0 w 630"/>
                <a:gd name="T5" fmla="*/ 47 h 555"/>
                <a:gd name="T6" fmla="*/ 43 w 630"/>
                <a:gd name="T7" fmla="*/ 200 h 555"/>
                <a:gd name="T8" fmla="*/ 106 w 630"/>
                <a:gd name="T9" fmla="*/ 178 h 555"/>
                <a:gd name="T10" fmla="*/ 87 w 630"/>
                <a:gd name="T11" fmla="*/ 117 h 555"/>
                <a:gd name="T12" fmla="*/ 163 w 630"/>
                <a:gd name="T13" fmla="*/ 113 h 555"/>
                <a:gd name="T14" fmla="*/ 69 w 630"/>
                <a:gd name="T15" fmla="*/ 309 h 555"/>
                <a:gd name="T16" fmla="*/ 196 w 630"/>
                <a:gd name="T17" fmla="*/ 388 h 555"/>
                <a:gd name="T18" fmla="*/ 293 w 630"/>
                <a:gd name="T19" fmla="*/ 555 h 555"/>
                <a:gd name="T20" fmla="*/ 399 w 630"/>
                <a:gd name="T21" fmla="*/ 505 h 555"/>
                <a:gd name="T22" fmla="*/ 355 w 630"/>
                <a:gd name="T23" fmla="*/ 482 h 555"/>
                <a:gd name="T24" fmla="*/ 322 w 630"/>
                <a:gd name="T25" fmla="*/ 366 h 555"/>
                <a:gd name="T26" fmla="*/ 301 w 630"/>
                <a:gd name="T27" fmla="*/ 305 h 555"/>
                <a:gd name="T28" fmla="*/ 376 w 630"/>
                <a:gd name="T29" fmla="*/ 290 h 555"/>
                <a:gd name="T30" fmla="*/ 441 w 630"/>
                <a:gd name="T31" fmla="*/ 353 h 555"/>
                <a:gd name="T32" fmla="*/ 532 w 630"/>
                <a:gd name="T33" fmla="*/ 519 h 555"/>
                <a:gd name="T34" fmla="*/ 623 w 630"/>
                <a:gd name="T35" fmla="*/ 457 h 555"/>
                <a:gd name="T36" fmla="*/ 594 w 630"/>
                <a:gd name="T37" fmla="*/ 440 h 555"/>
                <a:gd name="T38" fmla="*/ 553 w 630"/>
                <a:gd name="T39" fmla="*/ 305 h 555"/>
                <a:gd name="T40" fmla="*/ 503 w 630"/>
                <a:gd name="T41" fmla="*/ 262 h 555"/>
                <a:gd name="T42" fmla="*/ 575 w 630"/>
                <a:gd name="T43" fmla="*/ 228 h 555"/>
                <a:gd name="T44" fmla="*/ 612 w 630"/>
                <a:gd name="T45" fmla="*/ 134 h 555"/>
                <a:gd name="T46" fmla="*/ 630 w 630"/>
                <a:gd name="T47" fmla="*/ 33 h 555"/>
                <a:gd name="T48" fmla="*/ 598 w 630"/>
                <a:gd name="T49" fmla="*/ 51 h 555"/>
                <a:gd name="T50" fmla="*/ 550 w 630"/>
                <a:gd name="T51" fmla="*/ 148 h 555"/>
                <a:gd name="T52" fmla="*/ 506 w 630"/>
                <a:gd name="T53" fmla="*/ 163 h 555"/>
                <a:gd name="T54" fmla="*/ 460 w 630"/>
                <a:gd name="T55" fmla="*/ 113 h 555"/>
                <a:gd name="T56" fmla="*/ 166 w 630"/>
                <a:gd name="T57" fmla="*/ 11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30" h="555">
                  <a:moveTo>
                    <a:pt x="166" y="11"/>
                  </a:moveTo>
                  <a:lnTo>
                    <a:pt x="55" y="0"/>
                  </a:lnTo>
                  <a:lnTo>
                    <a:pt x="0" y="47"/>
                  </a:lnTo>
                  <a:lnTo>
                    <a:pt x="43" y="200"/>
                  </a:lnTo>
                  <a:lnTo>
                    <a:pt x="106" y="178"/>
                  </a:lnTo>
                  <a:lnTo>
                    <a:pt x="87" y="117"/>
                  </a:lnTo>
                  <a:lnTo>
                    <a:pt x="163" y="113"/>
                  </a:lnTo>
                  <a:lnTo>
                    <a:pt x="69" y="309"/>
                  </a:lnTo>
                  <a:lnTo>
                    <a:pt x="196" y="388"/>
                  </a:lnTo>
                  <a:lnTo>
                    <a:pt x="293" y="555"/>
                  </a:lnTo>
                  <a:lnTo>
                    <a:pt x="399" y="505"/>
                  </a:lnTo>
                  <a:lnTo>
                    <a:pt x="355" y="482"/>
                  </a:lnTo>
                  <a:lnTo>
                    <a:pt x="322" y="366"/>
                  </a:lnTo>
                  <a:lnTo>
                    <a:pt x="301" y="305"/>
                  </a:lnTo>
                  <a:lnTo>
                    <a:pt x="376" y="290"/>
                  </a:lnTo>
                  <a:lnTo>
                    <a:pt x="441" y="353"/>
                  </a:lnTo>
                  <a:lnTo>
                    <a:pt x="532" y="519"/>
                  </a:lnTo>
                  <a:lnTo>
                    <a:pt x="623" y="457"/>
                  </a:lnTo>
                  <a:lnTo>
                    <a:pt x="594" y="440"/>
                  </a:lnTo>
                  <a:lnTo>
                    <a:pt x="553" y="305"/>
                  </a:lnTo>
                  <a:lnTo>
                    <a:pt x="503" y="262"/>
                  </a:lnTo>
                  <a:lnTo>
                    <a:pt x="575" y="228"/>
                  </a:lnTo>
                  <a:lnTo>
                    <a:pt x="612" y="134"/>
                  </a:lnTo>
                  <a:lnTo>
                    <a:pt x="630" y="33"/>
                  </a:lnTo>
                  <a:lnTo>
                    <a:pt x="598" y="51"/>
                  </a:lnTo>
                  <a:lnTo>
                    <a:pt x="550" y="148"/>
                  </a:lnTo>
                  <a:lnTo>
                    <a:pt x="506" y="163"/>
                  </a:lnTo>
                  <a:lnTo>
                    <a:pt x="460" y="113"/>
                  </a:lnTo>
                  <a:lnTo>
                    <a:pt x="166" y="11"/>
                  </a:lnTo>
                  <a:close/>
                </a:path>
              </a:pathLst>
            </a:custGeom>
            <a:solidFill>
              <a:srgbClr val="ADD8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base">
                <a:spcBef>
                  <a:spcPct val="0"/>
                </a:spcBef>
                <a:spcAft>
                  <a:spcPct val="0"/>
                </a:spcAft>
              </a:pPr>
              <a:endParaRPr lang="en-US" sz="1050" b="1">
                <a:solidFill>
                  <a:srgbClr val="000000"/>
                </a:solidFill>
                <a:cs typeface="Arial" charset="0"/>
              </a:endParaRPr>
            </a:p>
          </p:txBody>
        </p:sp>
        <p:sp>
          <p:nvSpPr>
            <p:cNvPr id="12" name="Freeform 9"/>
            <p:cNvSpPr>
              <a:spLocks/>
            </p:cNvSpPr>
            <p:nvPr/>
          </p:nvSpPr>
          <p:spPr bwMode="auto">
            <a:xfrm>
              <a:off x="2405" y="2836"/>
              <a:ext cx="268" cy="134"/>
            </a:xfrm>
            <a:custGeom>
              <a:avLst/>
              <a:gdLst>
                <a:gd name="T0" fmla="*/ 42 w 268"/>
                <a:gd name="T1" fmla="*/ 0 h 134"/>
                <a:gd name="T2" fmla="*/ 0 w 268"/>
                <a:gd name="T3" fmla="*/ 134 h 134"/>
                <a:gd name="T4" fmla="*/ 257 w 268"/>
                <a:gd name="T5" fmla="*/ 105 h 134"/>
                <a:gd name="T6" fmla="*/ 268 w 268"/>
                <a:gd name="T7" fmla="*/ 4 h 134"/>
                <a:gd name="T8" fmla="*/ 42 w 268"/>
                <a:gd name="T9" fmla="*/ 0 h 134"/>
              </a:gdLst>
              <a:ahLst/>
              <a:cxnLst>
                <a:cxn ang="0">
                  <a:pos x="T0" y="T1"/>
                </a:cxn>
                <a:cxn ang="0">
                  <a:pos x="T2" y="T3"/>
                </a:cxn>
                <a:cxn ang="0">
                  <a:pos x="T4" y="T5"/>
                </a:cxn>
                <a:cxn ang="0">
                  <a:pos x="T6" y="T7"/>
                </a:cxn>
                <a:cxn ang="0">
                  <a:pos x="T8" y="T9"/>
                </a:cxn>
              </a:cxnLst>
              <a:rect l="0" t="0" r="r" b="b"/>
              <a:pathLst>
                <a:path w="268" h="134">
                  <a:moveTo>
                    <a:pt x="42" y="0"/>
                  </a:moveTo>
                  <a:lnTo>
                    <a:pt x="0" y="134"/>
                  </a:lnTo>
                  <a:lnTo>
                    <a:pt x="257" y="105"/>
                  </a:lnTo>
                  <a:lnTo>
                    <a:pt x="268" y="4"/>
                  </a:lnTo>
                  <a:lnTo>
                    <a:pt x="42" y="0"/>
                  </a:lnTo>
                  <a:close/>
                </a:path>
              </a:pathLst>
            </a:custGeom>
            <a:solidFill>
              <a:srgbClr val="FFC17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base">
                <a:spcBef>
                  <a:spcPct val="0"/>
                </a:spcBef>
                <a:spcAft>
                  <a:spcPct val="0"/>
                </a:spcAft>
              </a:pPr>
              <a:endParaRPr lang="en-US" sz="1050" b="1">
                <a:solidFill>
                  <a:srgbClr val="000000"/>
                </a:solidFill>
                <a:cs typeface="Arial" charset="0"/>
              </a:endParaRPr>
            </a:p>
          </p:txBody>
        </p:sp>
        <p:sp>
          <p:nvSpPr>
            <p:cNvPr id="13" name="Freeform 10"/>
            <p:cNvSpPr>
              <a:spLocks/>
            </p:cNvSpPr>
            <p:nvPr/>
          </p:nvSpPr>
          <p:spPr bwMode="auto">
            <a:xfrm>
              <a:off x="2506" y="2854"/>
              <a:ext cx="87" cy="134"/>
            </a:xfrm>
            <a:custGeom>
              <a:avLst/>
              <a:gdLst>
                <a:gd name="T0" fmla="*/ 29 w 87"/>
                <a:gd name="T1" fmla="*/ 0 h 134"/>
                <a:gd name="T2" fmla="*/ 0 w 87"/>
                <a:gd name="T3" fmla="*/ 102 h 134"/>
                <a:gd name="T4" fmla="*/ 51 w 87"/>
                <a:gd name="T5" fmla="*/ 134 h 134"/>
                <a:gd name="T6" fmla="*/ 87 w 87"/>
                <a:gd name="T7" fmla="*/ 3 h 134"/>
                <a:gd name="T8" fmla="*/ 29 w 87"/>
                <a:gd name="T9" fmla="*/ 0 h 134"/>
              </a:gdLst>
              <a:ahLst/>
              <a:cxnLst>
                <a:cxn ang="0">
                  <a:pos x="T0" y="T1"/>
                </a:cxn>
                <a:cxn ang="0">
                  <a:pos x="T2" y="T3"/>
                </a:cxn>
                <a:cxn ang="0">
                  <a:pos x="T4" y="T5"/>
                </a:cxn>
                <a:cxn ang="0">
                  <a:pos x="T6" y="T7"/>
                </a:cxn>
                <a:cxn ang="0">
                  <a:pos x="T8" y="T9"/>
                </a:cxn>
              </a:cxnLst>
              <a:rect l="0" t="0" r="r" b="b"/>
              <a:pathLst>
                <a:path w="87" h="134">
                  <a:moveTo>
                    <a:pt x="29" y="0"/>
                  </a:moveTo>
                  <a:lnTo>
                    <a:pt x="0" y="102"/>
                  </a:lnTo>
                  <a:lnTo>
                    <a:pt x="51" y="134"/>
                  </a:lnTo>
                  <a:lnTo>
                    <a:pt x="87" y="3"/>
                  </a:lnTo>
                  <a:lnTo>
                    <a:pt x="29" y="0"/>
                  </a:lnTo>
                  <a:close/>
                </a:path>
              </a:pathLst>
            </a:custGeom>
            <a:solidFill>
              <a:srgbClr val="FF6D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base">
                <a:spcBef>
                  <a:spcPct val="0"/>
                </a:spcBef>
                <a:spcAft>
                  <a:spcPct val="0"/>
                </a:spcAft>
              </a:pPr>
              <a:endParaRPr lang="en-US" sz="1050" b="1">
                <a:solidFill>
                  <a:srgbClr val="000000"/>
                </a:solidFill>
                <a:cs typeface="Arial" charset="0"/>
              </a:endParaRPr>
            </a:p>
          </p:txBody>
        </p:sp>
        <p:sp>
          <p:nvSpPr>
            <p:cNvPr id="14" name="Freeform 11"/>
            <p:cNvSpPr>
              <a:spLocks/>
            </p:cNvSpPr>
            <p:nvPr/>
          </p:nvSpPr>
          <p:spPr bwMode="auto">
            <a:xfrm>
              <a:off x="2630" y="1695"/>
              <a:ext cx="369" cy="193"/>
            </a:xfrm>
            <a:custGeom>
              <a:avLst/>
              <a:gdLst>
                <a:gd name="T0" fmla="*/ 0 w 369"/>
                <a:gd name="T1" fmla="*/ 157 h 193"/>
                <a:gd name="T2" fmla="*/ 129 w 369"/>
                <a:gd name="T3" fmla="*/ 8 h 193"/>
                <a:gd name="T4" fmla="*/ 158 w 369"/>
                <a:gd name="T5" fmla="*/ 34 h 193"/>
                <a:gd name="T6" fmla="*/ 257 w 369"/>
                <a:gd name="T7" fmla="*/ 0 h 193"/>
                <a:gd name="T8" fmla="*/ 293 w 369"/>
                <a:gd name="T9" fmla="*/ 52 h 193"/>
                <a:gd name="T10" fmla="*/ 369 w 369"/>
                <a:gd name="T11" fmla="*/ 59 h 193"/>
                <a:gd name="T12" fmla="*/ 361 w 369"/>
                <a:gd name="T13" fmla="*/ 134 h 193"/>
                <a:gd name="T14" fmla="*/ 295 w 369"/>
                <a:gd name="T15" fmla="*/ 193 h 193"/>
                <a:gd name="T16" fmla="*/ 0 w 369"/>
                <a:gd name="T17" fmla="*/ 15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9" h="193">
                  <a:moveTo>
                    <a:pt x="0" y="157"/>
                  </a:moveTo>
                  <a:lnTo>
                    <a:pt x="129" y="8"/>
                  </a:lnTo>
                  <a:lnTo>
                    <a:pt x="158" y="34"/>
                  </a:lnTo>
                  <a:lnTo>
                    <a:pt x="257" y="0"/>
                  </a:lnTo>
                  <a:lnTo>
                    <a:pt x="293" y="52"/>
                  </a:lnTo>
                  <a:lnTo>
                    <a:pt x="369" y="59"/>
                  </a:lnTo>
                  <a:lnTo>
                    <a:pt x="361" y="134"/>
                  </a:lnTo>
                  <a:lnTo>
                    <a:pt x="295" y="193"/>
                  </a:lnTo>
                  <a:lnTo>
                    <a:pt x="0" y="157"/>
                  </a:lnTo>
                  <a:close/>
                </a:path>
              </a:pathLst>
            </a:custGeom>
            <a:solidFill>
              <a:srgbClr val="D596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base">
                <a:spcBef>
                  <a:spcPct val="0"/>
                </a:spcBef>
                <a:spcAft>
                  <a:spcPct val="0"/>
                </a:spcAft>
              </a:pPr>
              <a:endParaRPr lang="en-US" sz="1050" b="1">
                <a:solidFill>
                  <a:srgbClr val="000000"/>
                </a:solidFill>
                <a:cs typeface="Arial" charset="0"/>
              </a:endParaRPr>
            </a:p>
          </p:txBody>
        </p:sp>
        <p:sp>
          <p:nvSpPr>
            <p:cNvPr id="15" name="Freeform 12"/>
            <p:cNvSpPr>
              <a:spLocks/>
            </p:cNvSpPr>
            <p:nvPr/>
          </p:nvSpPr>
          <p:spPr bwMode="auto">
            <a:xfrm>
              <a:off x="2264" y="1829"/>
              <a:ext cx="791" cy="1025"/>
            </a:xfrm>
            <a:custGeom>
              <a:avLst/>
              <a:gdLst>
                <a:gd name="T0" fmla="*/ 402 w 791"/>
                <a:gd name="T1" fmla="*/ 15 h 1025"/>
                <a:gd name="T2" fmla="*/ 283 w 791"/>
                <a:gd name="T3" fmla="*/ 89 h 1025"/>
                <a:gd name="T4" fmla="*/ 169 w 791"/>
                <a:gd name="T5" fmla="*/ 208 h 1025"/>
                <a:gd name="T6" fmla="*/ 72 w 791"/>
                <a:gd name="T7" fmla="*/ 419 h 1025"/>
                <a:gd name="T8" fmla="*/ 11 w 791"/>
                <a:gd name="T9" fmla="*/ 452 h 1025"/>
                <a:gd name="T10" fmla="*/ 0 w 791"/>
                <a:gd name="T11" fmla="*/ 516 h 1025"/>
                <a:gd name="T12" fmla="*/ 57 w 791"/>
                <a:gd name="T13" fmla="*/ 607 h 1025"/>
                <a:gd name="T14" fmla="*/ 72 w 791"/>
                <a:gd name="T15" fmla="*/ 803 h 1025"/>
                <a:gd name="T16" fmla="*/ 130 w 791"/>
                <a:gd name="T17" fmla="*/ 924 h 1025"/>
                <a:gd name="T18" fmla="*/ 214 w 791"/>
                <a:gd name="T19" fmla="*/ 1025 h 1025"/>
                <a:gd name="T20" fmla="*/ 315 w 791"/>
                <a:gd name="T21" fmla="*/ 1025 h 1025"/>
                <a:gd name="T22" fmla="*/ 434 w 791"/>
                <a:gd name="T23" fmla="*/ 1000 h 1025"/>
                <a:gd name="T24" fmla="*/ 594 w 791"/>
                <a:gd name="T25" fmla="*/ 919 h 1025"/>
                <a:gd name="T26" fmla="*/ 746 w 791"/>
                <a:gd name="T27" fmla="*/ 771 h 1025"/>
                <a:gd name="T28" fmla="*/ 791 w 791"/>
                <a:gd name="T29" fmla="*/ 625 h 1025"/>
                <a:gd name="T30" fmla="*/ 791 w 791"/>
                <a:gd name="T31" fmla="*/ 473 h 1025"/>
                <a:gd name="T32" fmla="*/ 768 w 791"/>
                <a:gd name="T33" fmla="*/ 302 h 1025"/>
                <a:gd name="T34" fmla="*/ 677 w 791"/>
                <a:gd name="T35" fmla="*/ 63 h 1025"/>
                <a:gd name="T36" fmla="*/ 630 w 791"/>
                <a:gd name="T37" fmla="*/ 19 h 1025"/>
                <a:gd name="T38" fmla="*/ 568 w 791"/>
                <a:gd name="T39" fmla="*/ 34 h 1025"/>
                <a:gd name="T40" fmla="*/ 502 w 791"/>
                <a:gd name="T41" fmla="*/ 0 h 1025"/>
                <a:gd name="T42" fmla="*/ 402 w 791"/>
                <a:gd name="T43" fmla="*/ 15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91" h="1025">
                  <a:moveTo>
                    <a:pt x="402" y="15"/>
                  </a:moveTo>
                  <a:lnTo>
                    <a:pt x="283" y="89"/>
                  </a:lnTo>
                  <a:lnTo>
                    <a:pt x="169" y="208"/>
                  </a:lnTo>
                  <a:lnTo>
                    <a:pt x="72" y="419"/>
                  </a:lnTo>
                  <a:lnTo>
                    <a:pt x="11" y="452"/>
                  </a:lnTo>
                  <a:lnTo>
                    <a:pt x="0" y="516"/>
                  </a:lnTo>
                  <a:lnTo>
                    <a:pt x="57" y="607"/>
                  </a:lnTo>
                  <a:lnTo>
                    <a:pt x="72" y="803"/>
                  </a:lnTo>
                  <a:lnTo>
                    <a:pt x="130" y="924"/>
                  </a:lnTo>
                  <a:lnTo>
                    <a:pt x="214" y="1025"/>
                  </a:lnTo>
                  <a:lnTo>
                    <a:pt x="315" y="1025"/>
                  </a:lnTo>
                  <a:lnTo>
                    <a:pt x="434" y="1000"/>
                  </a:lnTo>
                  <a:lnTo>
                    <a:pt x="594" y="919"/>
                  </a:lnTo>
                  <a:lnTo>
                    <a:pt x="746" y="771"/>
                  </a:lnTo>
                  <a:lnTo>
                    <a:pt x="791" y="625"/>
                  </a:lnTo>
                  <a:lnTo>
                    <a:pt x="791" y="473"/>
                  </a:lnTo>
                  <a:lnTo>
                    <a:pt x="768" y="302"/>
                  </a:lnTo>
                  <a:lnTo>
                    <a:pt x="677" y="63"/>
                  </a:lnTo>
                  <a:lnTo>
                    <a:pt x="630" y="19"/>
                  </a:lnTo>
                  <a:lnTo>
                    <a:pt x="568" y="34"/>
                  </a:lnTo>
                  <a:lnTo>
                    <a:pt x="502" y="0"/>
                  </a:lnTo>
                  <a:lnTo>
                    <a:pt x="402" y="15"/>
                  </a:lnTo>
                  <a:close/>
                </a:path>
              </a:pathLst>
            </a:custGeom>
            <a:solidFill>
              <a:srgbClr val="FFE0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base">
                <a:spcBef>
                  <a:spcPct val="0"/>
                </a:spcBef>
                <a:spcAft>
                  <a:spcPct val="0"/>
                </a:spcAft>
              </a:pPr>
              <a:endParaRPr lang="en-US" sz="1050" b="1">
                <a:solidFill>
                  <a:srgbClr val="000000"/>
                </a:solidFill>
                <a:cs typeface="Arial" charset="0"/>
              </a:endParaRPr>
            </a:p>
          </p:txBody>
        </p:sp>
        <p:sp>
          <p:nvSpPr>
            <p:cNvPr id="16" name="Freeform 13"/>
            <p:cNvSpPr>
              <a:spLocks/>
            </p:cNvSpPr>
            <p:nvPr/>
          </p:nvSpPr>
          <p:spPr bwMode="auto">
            <a:xfrm>
              <a:off x="2396" y="1888"/>
              <a:ext cx="607" cy="860"/>
            </a:xfrm>
            <a:custGeom>
              <a:avLst/>
              <a:gdLst>
                <a:gd name="T0" fmla="*/ 258 w 607"/>
                <a:gd name="T1" fmla="*/ 14 h 860"/>
                <a:gd name="T2" fmla="*/ 172 w 607"/>
                <a:gd name="T3" fmla="*/ 73 h 860"/>
                <a:gd name="T4" fmla="*/ 96 w 607"/>
                <a:gd name="T5" fmla="*/ 157 h 860"/>
                <a:gd name="T6" fmla="*/ 31 w 607"/>
                <a:gd name="T7" fmla="*/ 261 h 860"/>
                <a:gd name="T8" fmla="*/ 0 w 607"/>
                <a:gd name="T9" fmla="*/ 396 h 860"/>
                <a:gd name="T10" fmla="*/ 0 w 607"/>
                <a:gd name="T11" fmla="*/ 529 h 860"/>
                <a:gd name="T12" fmla="*/ 41 w 607"/>
                <a:gd name="T13" fmla="*/ 686 h 860"/>
                <a:gd name="T14" fmla="*/ 107 w 607"/>
                <a:gd name="T15" fmla="*/ 791 h 860"/>
                <a:gd name="T16" fmla="*/ 132 w 607"/>
                <a:gd name="T17" fmla="*/ 814 h 860"/>
                <a:gd name="T18" fmla="*/ 197 w 607"/>
                <a:gd name="T19" fmla="*/ 853 h 860"/>
                <a:gd name="T20" fmla="*/ 258 w 607"/>
                <a:gd name="T21" fmla="*/ 860 h 860"/>
                <a:gd name="T22" fmla="*/ 334 w 607"/>
                <a:gd name="T23" fmla="*/ 853 h 860"/>
                <a:gd name="T24" fmla="*/ 421 w 607"/>
                <a:gd name="T25" fmla="*/ 820 h 860"/>
                <a:gd name="T26" fmla="*/ 520 w 607"/>
                <a:gd name="T27" fmla="*/ 738 h 860"/>
                <a:gd name="T28" fmla="*/ 578 w 607"/>
                <a:gd name="T29" fmla="*/ 629 h 860"/>
                <a:gd name="T30" fmla="*/ 607 w 607"/>
                <a:gd name="T31" fmla="*/ 519 h 860"/>
                <a:gd name="T32" fmla="*/ 607 w 607"/>
                <a:gd name="T33" fmla="*/ 386 h 860"/>
                <a:gd name="T34" fmla="*/ 581 w 607"/>
                <a:gd name="T35" fmla="*/ 255 h 860"/>
                <a:gd name="T36" fmla="*/ 534 w 607"/>
                <a:gd name="T37" fmla="*/ 142 h 860"/>
                <a:gd name="T38" fmla="*/ 462 w 607"/>
                <a:gd name="T39" fmla="*/ 50 h 860"/>
                <a:gd name="T40" fmla="*/ 386 w 607"/>
                <a:gd name="T41" fmla="*/ 4 h 860"/>
                <a:gd name="T42" fmla="*/ 320 w 607"/>
                <a:gd name="T43" fmla="*/ 0 h 860"/>
                <a:gd name="T44" fmla="*/ 258 w 607"/>
                <a:gd name="T45" fmla="*/ 14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7" h="860">
                  <a:moveTo>
                    <a:pt x="258" y="14"/>
                  </a:moveTo>
                  <a:lnTo>
                    <a:pt x="172" y="73"/>
                  </a:lnTo>
                  <a:lnTo>
                    <a:pt x="96" y="157"/>
                  </a:lnTo>
                  <a:lnTo>
                    <a:pt x="31" y="261"/>
                  </a:lnTo>
                  <a:lnTo>
                    <a:pt x="0" y="396"/>
                  </a:lnTo>
                  <a:lnTo>
                    <a:pt x="0" y="529"/>
                  </a:lnTo>
                  <a:lnTo>
                    <a:pt x="41" y="686"/>
                  </a:lnTo>
                  <a:lnTo>
                    <a:pt x="107" y="791"/>
                  </a:lnTo>
                  <a:lnTo>
                    <a:pt x="132" y="814"/>
                  </a:lnTo>
                  <a:lnTo>
                    <a:pt x="197" y="853"/>
                  </a:lnTo>
                  <a:lnTo>
                    <a:pt x="258" y="860"/>
                  </a:lnTo>
                  <a:lnTo>
                    <a:pt x="334" y="853"/>
                  </a:lnTo>
                  <a:lnTo>
                    <a:pt x="421" y="820"/>
                  </a:lnTo>
                  <a:lnTo>
                    <a:pt x="520" y="738"/>
                  </a:lnTo>
                  <a:lnTo>
                    <a:pt x="578" y="629"/>
                  </a:lnTo>
                  <a:lnTo>
                    <a:pt x="607" y="519"/>
                  </a:lnTo>
                  <a:lnTo>
                    <a:pt x="607" y="386"/>
                  </a:lnTo>
                  <a:lnTo>
                    <a:pt x="581" y="255"/>
                  </a:lnTo>
                  <a:lnTo>
                    <a:pt x="534" y="142"/>
                  </a:lnTo>
                  <a:lnTo>
                    <a:pt x="462" y="50"/>
                  </a:lnTo>
                  <a:lnTo>
                    <a:pt x="386" y="4"/>
                  </a:lnTo>
                  <a:lnTo>
                    <a:pt x="320" y="0"/>
                  </a:lnTo>
                  <a:lnTo>
                    <a:pt x="258" y="14"/>
                  </a:lnTo>
                  <a:close/>
                </a:path>
              </a:pathLst>
            </a:custGeom>
            <a:solidFill>
              <a:srgbClr val="FFE0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base">
                <a:spcBef>
                  <a:spcPct val="0"/>
                </a:spcBef>
                <a:spcAft>
                  <a:spcPct val="0"/>
                </a:spcAft>
              </a:pPr>
              <a:endParaRPr lang="en-US" sz="1050" b="1">
                <a:solidFill>
                  <a:srgbClr val="000000"/>
                </a:solidFill>
                <a:cs typeface="Arial" charset="0"/>
              </a:endParaRPr>
            </a:p>
          </p:txBody>
        </p:sp>
        <p:sp>
          <p:nvSpPr>
            <p:cNvPr id="17" name="Freeform 14"/>
            <p:cNvSpPr>
              <a:spLocks/>
            </p:cNvSpPr>
            <p:nvPr/>
          </p:nvSpPr>
          <p:spPr bwMode="auto">
            <a:xfrm>
              <a:off x="2327" y="1616"/>
              <a:ext cx="61" cy="168"/>
            </a:xfrm>
            <a:custGeom>
              <a:avLst/>
              <a:gdLst>
                <a:gd name="T0" fmla="*/ 31 w 61"/>
                <a:gd name="T1" fmla="*/ 157 h 168"/>
                <a:gd name="T2" fmla="*/ 14 w 61"/>
                <a:gd name="T3" fmla="*/ 78 h 168"/>
                <a:gd name="T4" fmla="*/ 0 w 61"/>
                <a:gd name="T5" fmla="*/ 21 h 168"/>
                <a:gd name="T6" fmla="*/ 9 w 61"/>
                <a:gd name="T7" fmla="*/ 8 h 168"/>
                <a:gd name="T8" fmla="*/ 27 w 61"/>
                <a:gd name="T9" fmla="*/ 0 h 168"/>
                <a:gd name="T10" fmla="*/ 44 w 61"/>
                <a:gd name="T11" fmla="*/ 8 h 168"/>
                <a:gd name="T12" fmla="*/ 55 w 61"/>
                <a:gd name="T13" fmla="*/ 37 h 168"/>
                <a:gd name="T14" fmla="*/ 61 w 61"/>
                <a:gd name="T15" fmla="*/ 135 h 168"/>
                <a:gd name="T16" fmla="*/ 56 w 61"/>
                <a:gd name="T17" fmla="*/ 163 h 168"/>
                <a:gd name="T18" fmla="*/ 46 w 61"/>
                <a:gd name="T19" fmla="*/ 168 h 168"/>
                <a:gd name="T20" fmla="*/ 31 w 61"/>
                <a:gd name="T21" fmla="*/ 15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168">
                  <a:moveTo>
                    <a:pt x="31" y="157"/>
                  </a:moveTo>
                  <a:lnTo>
                    <a:pt x="14" y="78"/>
                  </a:lnTo>
                  <a:lnTo>
                    <a:pt x="0" y="21"/>
                  </a:lnTo>
                  <a:lnTo>
                    <a:pt x="9" y="8"/>
                  </a:lnTo>
                  <a:lnTo>
                    <a:pt x="27" y="0"/>
                  </a:lnTo>
                  <a:lnTo>
                    <a:pt x="44" y="8"/>
                  </a:lnTo>
                  <a:lnTo>
                    <a:pt x="55" y="37"/>
                  </a:lnTo>
                  <a:lnTo>
                    <a:pt x="61" y="135"/>
                  </a:lnTo>
                  <a:lnTo>
                    <a:pt x="56" y="163"/>
                  </a:lnTo>
                  <a:lnTo>
                    <a:pt x="46" y="168"/>
                  </a:lnTo>
                  <a:lnTo>
                    <a:pt x="31"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base">
                <a:spcBef>
                  <a:spcPct val="0"/>
                </a:spcBef>
                <a:spcAft>
                  <a:spcPct val="0"/>
                </a:spcAft>
              </a:pPr>
              <a:endParaRPr lang="en-US" sz="1050" b="1">
                <a:solidFill>
                  <a:srgbClr val="000000"/>
                </a:solidFill>
                <a:cs typeface="Arial" charset="0"/>
              </a:endParaRPr>
            </a:p>
          </p:txBody>
        </p:sp>
        <p:sp>
          <p:nvSpPr>
            <p:cNvPr id="18" name="Freeform 15"/>
            <p:cNvSpPr>
              <a:spLocks/>
            </p:cNvSpPr>
            <p:nvPr/>
          </p:nvSpPr>
          <p:spPr bwMode="auto">
            <a:xfrm>
              <a:off x="2369" y="1808"/>
              <a:ext cx="56" cy="60"/>
            </a:xfrm>
            <a:custGeom>
              <a:avLst/>
              <a:gdLst>
                <a:gd name="T0" fmla="*/ 6 w 56"/>
                <a:gd name="T1" fmla="*/ 16 h 60"/>
                <a:gd name="T2" fmla="*/ 16 w 56"/>
                <a:gd name="T3" fmla="*/ 4 h 60"/>
                <a:gd name="T4" fmla="*/ 27 w 56"/>
                <a:gd name="T5" fmla="*/ 0 h 60"/>
                <a:gd name="T6" fmla="*/ 45 w 56"/>
                <a:gd name="T7" fmla="*/ 6 h 60"/>
                <a:gd name="T8" fmla="*/ 56 w 56"/>
                <a:gd name="T9" fmla="*/ 19 h 60"/>
                <a:gd name="T10" fmla="*/ 54 w 56"/>
                <a:gd name="T11" fmla="*/ 38 h 60"/>
                <a:gd name="T12" fmla="*/ 43 w 56"/>
                <a:gd name="T13" fmla="*/ 53 h 60"/>
                <a:gd name="T14" fmla="*/ 27 w 56"/>
                <a:gd name="T15" fmla="*/ 60 h 60"/>
                <a:gd name="T16" fmla="*/ 4 w 56"/>
                <a:gd name="T17" fmla="*/ 47 h 60"/>
                <a:gd name="T18" fmla="*/ 0 w 56"/>
                <a:gd name="T19" fmla="*/ 28 h 60"/>
                <a:gd name="T20" fmla="*/ 6 w 56"/>
                <a:gd name="T21" fmla="*/ 1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60">
                  <a:moveTo>
                    <a:pt x="6" y="16"/>
                  </a:moveTo>
                  <a:lnTo>
                    <a:pt x="16" y="4"/>
                  </a:lnTo>
                  <a:lnTo>
                    <a:pt x="27" y="0"/>
                  </a:lnTo>
                  <a:lnTo>
                    <a:pt x="45" y="6"/>
                  </a:lnTo>
                  <a:lnTo>
                    <a:pt x="56" y="19"/>
                  </a:lnTo>
                  <a:lnTo>
                    <a:pt x="54" y="38"/>
                  </a:lnTo>
                  <a:lnTo>
                    <a:pt x="43" y="53"/>
                  </a:lnTo>
                  <a:lnTo>
                    <a:pt x="27" y="60"/>
                  </a:lnTo>
                  <a:lnTo>
                    <a:pt x="4" y="47"/>
                  </a:lnTo>
                  <a:lnTo>
                    <a:pt x="0" y="28"/>
                  </a:lnTo>
                  <a:lnTo>
                    <a:pt x="6"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base">
                <a:spcBef>
                  <a:spcPct val="0"/>
                </a:spcBef>
                <a:spcAft>
                  <a:spcPct val="0"/>
                </a:spcAft>
              </a:pPr>
              <a:endParaRPr lang="en-US" sz="1050" b="1">
                <a:solidFill>
                  <a:srgbClr val="000000"/>
                </a:solidFill>
                <a:cs typeface="Arial" charset="0"/>
              </a:endParaRPr>
            </a:p>
          </p:txBody>
        </p:sp>
        <p:sp>
          <p:nvSpPr>
            <p:cNvPr id="19" name="Freeform 16"/>
            <p:cNvSpPr>
              <a:spLocks/>
            </p:cNvSpPr>
            <p:nvPr/>
          </p:nvSpPr>
          <p:spPr bwMode="auto">
            <a:xfrm>
              <a:off x="1932" y="1549"/>
              <a:ext cx="300" cy="514"/>
            </a:xfrm>
            <a:custGeom>
              <a:avLst/>
              <a:gdLst>
                <a:gd name="T0" fmla="*/ 31 w 300"/>
                <a:gd name="T1" fmla="*/ 325 h 514"/>
                <a:gd name="T2" fmla="*/ 0 w 300"/>
                <a:gd name="T3" fmla="*/ 211 h 514"/>
                <a:gd name="T4" fmla="*/ 31 w 300"/>
                <a:gd name="T5" fmla="*/ 154 h 514"/>
                <a:gd name="T6" fmla="*/ 94 w 300"/>
                <a:gd name="T7" fmla="*/ 88 h 514"/>
                <a:gd name="T8" fmla="*/ 172 w 300"/>
                <a:gd name="T9" fmla="*/ 21 h 514"/>
                <a:gd name="T10" fmla="*/ 212 w 300"/>
                <a:gd name="T11" fmla="*/ 3 h 514"/>
                <a:gd name="T12" fmla="*/ 257 w 300"/>
                <a:gd name="T13" fmla="*/ 0 h 514"/>
                <a:gd name="T14" fmla="*/ 284 w 300"/>
                <a:gd name="T15" fmla="*/ 24 h 514"/>
                <a:gd name="T16" fmla="*/ 296 w 300"/>
                <a:gd name="T17" fmla="*/ 58 h 514"/>
                <a:gd name="T18" fmla="*/ 300 w 300"/>
                <a:gd name="T19" fmla="*/ 112 h 514"/>
                <a:gd name="T20" fmla="*/ 287 w 300"/>
                <a:gd name="T21" fmla="*/ 172 h 514"/>
                <a:gd name="T22" fmla="*/ 222 w 300"/>
                <a:gd name="T23" fmla="*/ 341 h 514"/>
                <a:gd name="T24" fmla="*/ 246 w 300"/>
                <a:gd name="T25" fmla="*/ 384 h 514"/>
                <a:gd name="T26" fmla="*/ 260 w 300"/>
                <a:gd name="T27" fmla="*/ 455 h 514"/>
                <a:gd name="T28" fmla="*/ 254 w 300"/>
                <a:gd name="T29" fmla="*/ 501 h 514"/>
                <a:gd name="T30" fmla="*/ 224 w 300"/>
                <a:gd name="T31" fmla="*/ 514 h 514"/>
                <a:gd name="T32" fmla="*/ 168 w 300"/>
                <a:gd name="T33" fmla="*/ 455 h 514"/>
                <a:gd name="T34" fmla="*/ 145 w 300"/>
                <a:gd name="T35" fmla="*/ 408 h 514"/>
                <a:gd name="T36" fmla="*/ 117 w 300"/>
                <a:gd name="T37" fmla="*/ 372 h 514"/>
                <a:gd name="T38" fmla="*/ 162 w 300"/>
                <a:gd name="T39" fmla="*/ 234 h 514"/>
                <a:gd name="T40" fmla="*/ 164 w 300"/>
                <a:gd name="T41" fmla="*/ 228 h 514"/>
                <a:gd name="T42" fmla="*/ 166 w 300"/>
                <a:gd name="T43" fmla="*/ 221 h 514"/>
                <a:gd name="T44" fmla="*/ 167 w 300"/>
                <a:gd name="T45" fmla="*/ 215 h 514"/>
                <a:gd name="T46" fmla="*/ 168 w 300"/>
                <a:gd name="T47" fmla="*/ 211 h 514"/>
                <a:gd name="T48" fmla="*/ 173 w 300"/>
                <a:gd name="T49" fmla="*/ 199 h 514"/>
                <a:gd name="T50" fmla="*/ 174 w 300"/>
                <a:gd name="T51" fmla="*/ 193 h 514"/>
                <a:gd name="T52" fmla="*/ 177 w 300"/>
                <a:gd name="T53" fmla="*/ 189 h 514"/>
                <a:gd name="T54" fmla="*/ 178 w 300"/>
                <a:gd name="T55" fmla="*/ 180 h 514"/>
                <a:gd name="T56" fmla="*/ 180 w 300"/>
                <a:gd name="T57" fmla="*/ 174 h 514"/>
                <a:gd name="T58" fmla="*/ 181 w 300"/>
                <a:gd name="T59" fmla="*/ 168 h 514"/>
                <a:gd name="T60" fmla="*/ 183 w 300"/>
                <a:gd name="T61" fmla="*/ 161 h 514"/>
                <a:gd name="T62" fmla="*/ 184 w 300"/>
                <a:gd name="T63" fmla="*/ 154 h 514"/>
                <a:gd name="T64" fmla="*/ 188 w 300"/>
                <a:gd name="T65" fmla="*/ 146 h 514"/>
                <a:gd name="T66" fmla="*/ 189 w 300"/>
                <a:gd name="T67" fmla="*/ 138 h 514"/>
                <a:gd name="T68" fmla="*/ 190 w 300"/>
                <a:gd name="T69" fmla="*/ 133 h 514"/>
                <a:gd name="T70" fmla="*/ 192 w 300"/>
                <a:gd name="T71" fmla="*/ 126 h 514"/>
                <a:gd name="T72" fmla="*/ 195 w 300"/>
                <a:gd name="T73" fmla="*/ 120 h 514"/>
                <a:gd name="T74" fmla="*/ 195 w 300"/>
                <a:gd name="T75" fmla="*/ 114 h 514"/>
                <a:gd name="T76" fmla="*/ 197 w 300"/>
                <a:gd name="T77" fmla="*/ 108 h 514"/>
                <a:gd name="T78" fmla="*/ 198 w 300"/>
                <a:gd name="T79" fmla="*/ 100 h 514"/>
                <a:gd name="T80" fmla="*/ 200 w 300"/>
                <a:gd name="T81" fmla="*/ 90 h 514"/>
                <a:gd name="T82" fmla="*/ 198 w 300"/>
                <a:gd name="T83" fmla="*/ 83 h 514"/>
                <a:gd name="T84" fmla="*/ 145 w 300"/>
                <a:gd name="T85" fmla="*/ 180 h 514"/>
                <a:gd name="T86" fmla="*/ 73 w 300"/>
                <a:gd name="T87" fmla="*/ 312 h 514"/>
                <a:gd name="T88" fmla="*/ 54 w 300"/>
                <a:gd name="T89" fmla="*/ 329 h 514"/>
                <a:gd name="T90" fmla="*/ 31 w 300"/>
                <a:gd name="T91" fmla="*/ 325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0" h="514">
                  <a:moveTo>
                    <a:pt x="31" y="325"/>
                  </a:moveTo>
                  <a:lnTo>
                    <a:pt x="0" y="211"/>
                  </a:lnTo>
                  <a:lnTo>
                    <a:pt x="31" y="154"/>
                  </a:lnTo>
                  <a:lnTo>
                    <a:pt x="94" y="88"/>
                  </a:lnTo>
                  <a:lnTo>
                    <a:pt x="172" y="21"/>
                  </a:lnTo>
                  <a:lnTo>
                    <a:pt x="212" y="3"/>
                  </a:lnTo>
                  <a:lnTo>
                    <a:pt x="257" y="0"/>
                  </a:lnTo>
                  <a:lnTo>
                    <a:pt x="284" y="24"/>
                  </a:lnTo>
                  <a:lnTo>
                    <a:pt x="296" y="58"/>
                  </a:lnTo>
                  <a:lnTo>
                    <a:pt x="300" y="112"/>
                  </a:lnTo>
                  <a:lnTo>
                    <a:pt x="287" y="172"/>
                  </a:lnTo>
                  <a:lnTo>
                    <a:pt x="222" y="341"/>
                  </a:lnTo>
                  <a:lnTo>
                    <a:pt x="246" y="384"/>
                  </a:lnTo>
                  <a:lnTo>
                    <a:pt x="260" y="455"/>
                  </a:lnTo>
                  <a:lnTo>
                    <a:pt x="254" y="501"/>
                  </a:lnTo>
                  <a:lnTo>
                    <a:pt x="224" y="514"/>
                  </a:lnTo>
                  <a:lnTo>
                    <a:pt x="168" y="455"/>
                  </a:lnTo>
                  <a:lnTo>
                    <a:pt x="145" y="408"/>
                  </a:lnTo>
                  <a:lnTo>
                    <a:pt x="117" y="372"/>
                  </a:lnTo>
                  <a:lnTo>
                    <a:pt x="162" y="234"/>
                  </a:lnTo>
                  <a:lnTo>
                    <a:pt x="164" y="228"/>
                  </a:lnTo>
                  <a:lnTo>
                    <a:pt x="166" y="221"/>
                  </a:lnTo>
                  <a:lnTo>
                    <a:pt x="167" y="215"/>
                  </a:lnTo>
                  <a:lnTo>
                    <a:pt x="168" y="211"/>
                  </a:lnTo>
                  <a:lnTo>
                    <a:pt x="173" y="199"/>
                  </a:lnTo>
                  <a:lnTo>
                    <a:pt x="174" y="193"/>
                  </a:lnTo>
                  <a:lnTo>
                    <a:pt x="177" y="189"/>
                  </a:lnTo>
                  <a:lnTo>
                    <a:pt x="178" y="180"/>
                  </a:lnTo>
                  <a:lnTo>
                    <a:pt x="180" y="174"/>
                  </a:lnTo>
                  <a:lnTo>
                    <a:pt x="181" y="168"/>
                  </a:lnTo>
                  <a:lnTo>
                    <a:pt x="183" y="161"/>
                  </a:lnTo>
                  <a:lnTo>
                    <a:pt x="184" y="154"/>
                  </a:lnTo>
                  <a:lnTo>
                    <a:pt x="188" y="146"/>
                  </a:lnTo>
                  <a:lnTo>
                    <a:pt x="189" y="138"/>
                  </a:lnTo>
                  <a:lnTo>
                    <a:pt x="190" y="133"/>
                  </a:lnTo>
                  <a:lnTo>
                    <a:pt x="192" y="126"/>
                  </a:lnTo>
                  <a:lnTo>
                    <a:pt x="195" y="120"/>
                  </a:lnTo>
                  <a:lnTo>
                    <a:pt x="195" y="114"/>
                  </a:lnTo>
                  <a:lnTo>
                    <a:pt x="197" y="108"/>
                  </a:lnTo>
                  <a:lnTo>
                    <a:pt x="198" y="100"/>
                  </a:lnTo>
                  <a:lnTo>
                    <a:pt x="200" y="90"/>
                  </a:lnTo>
                  <a:lnTo>
                    <a:pt x="198" y="83"/>
                  </a:lnTo>
                  <a:lnTo>
                    <a:pt x="145" y="180"/>
                  </a:lnTo>
                  <a:lnTo>
                    <a:pt x="73" y="312"/>
                  </a:lnTo>
                  <a:lnTo>
                    <a:pt x="54" y="329"/>
                  </a:lnTo>
                  <a:lnTo>
                    <a:pt x="31" y="3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base">
                <a:spcBef>
                  <a:spcPct val="0"/>
                </a:spcBef>
                <a:spcAft>
                  <a:spcPct val="0"/>
                </a:spcAft>
              </a:pPr>
              <a:endParaRPr lang="en-US" sz="1050" b="1">
                <a:solidFill>
                  <a:srgbClr val="000000"/>
                </a:solidFill>
                <a:cs typeface="Arial" charset="0"/>
              </a:endParaRPr>
            </a:p>
          </p:txBody>
        </p:sp>
        <p:sp>
          <p:nvSpPr>
            <p:cNvPr id="20" name="Freeform 17"/>
            <p:cNvSpPr>
              <a:spLocks/>
            </p:cNvSpPr>
            <p:nvPr/>
          </p:nvSpPr>
          <p:spPr bwMode="auto">
            <a:xfrm>
              <a:off x="2189" y="2089"/>
              <a:ext cx="66" cy="67"/>
            </a:xfrm>
            <a:custGeom>
              <a:avLst/>
              <a:gdLst>
                <a:gd name="T0" fmla="*/ 3 w 66"/>
                <a:gd name="T1" fmla="*/ 28 h 67"/>
                <a:gd name="T2" fmla="*/ 13 w 66"/>
                <a:gd name="T3" fmla="*/ 10 h 67"/>
                <a:gd name="T4" fmla="*/ 33 w 66"/>
                <a:gd name="T5" fmla="*/ 0 h 67"/>
                <a:gd name="T6" fmla="*/ 53 w 66"/>
                <a:gd name="T7" fmla="*/ 5 h 67"/>
                <a:gd name="T8" fmla="*/ 63 w 66"/>
                <a:gd name="T9" fmla="*/ 21 h 67"/>
                <a:gd name="T10" fmla="*/ 66 w 66"/>
                <a:gd name="T11" fmla="*/ 41 h 67"/>
                <a:gd name="T12" fmla="*/ 61 w 66"/>
                <a:gd name="T13" fmla="*/ 56 h 67"/>
                <a:gd name="T14" fmla="*/ 47 w 66"/>
                <a:gd name="T15" fmla="*/ 63 h 67"/>
                <a:gd name="T16" fmla="*/ 26 w 66"/>
                <a:gd name="T17" fmla="*/ 67 h 67"/>
                <a:gd name="T18" fmla="*/ 3 w 66"/>
                <a:gd name="T19" fmla="*/ 56 h 67"/>
                <a:gd name="T20" fmla="*/ 0 w 66"/>
                <a:gd name="T21" fmla="*/ 42 h 67"/>
                <a:gd name="T22" fmla="*/ 3 w 66"/>
                <a:gd name="T23"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67">
                  <a:moveTo>
                    <a:pt x="3" y="28"/>
                  </a:moveTo>
                  <a:lnTo>
                    <a:pt x="13" y="10"/>
                  </a:lnTo>
                  <a:lnTo>
                    <a:pt x="33" y="0"/>
                  </a:lnTo>
                  <a:lnTo>
                    <a:pt x="53" y="5"/>
                  </a:lnTo>
                  <a:lnTo>
                    <a:pt x="63" y="21"/>
                  </a:lnTo>
                  <a:lnTo>
                    <a:pt x="66" y="41"/>
                  </a:lnTo>
                  <a:lnTo>
                    <a:pt x="61" y="56"/>
                  </a:lnTo>
                  <a:lnTo>
                    <a:pt x="47" y="63"/>
                  </a:lnTo>
                  <a:lnTo>
                    <a:pt x="26" y="67"/>
                  </a:lnTo>
                  <a:lnTo>
                    <a:pt x="3" y="56"/>
                  </a:lnTo>
                  <a:lnTo>
                    <a:pt x="0" y="42"/>
                  </a:lnTo>
                  <a:lnTo>
                    <a:pt x="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base">
                <a:spcBef>
                  <a:spcPct val="0"/>
                </a:spcBef>
                <a:spcAft>
                  <a:spcPct val="0"/>
                </a:spcAft>
              </a:pPr>
              <a:endParaRPr lang="en-US" sz="1050" b="1">
                <a:solidFill>
                  <a:srgbClr val="000000"/>
                </a:solidFill>
                <a:cs typeface="Arial" charset="0"/>
              </a:endParaRPr>
            </a:p>
          </p:txBody>
        </p:sp>
        <p:sp>
          <p:nvSpPr>
            <p:cNvPr id="21" name="Freeform 18"/>
            <p:cNvSpPr>
              <a:spLocks/>
            </p:cNvSpPr>
            <p:nvPr/>
          </p:nvSpPr>
          <p:spPr bwMode="auto">
            <a:xfrm>
              <a:off x="3178" y="1521"/>
              <a:ext cx="225" cy="539"/>
            </a:xfrm>
            <a:custGeom>
              <a:avLst/>
              <a:gdLst>
                <a:gd name="T0" fmla="*/ 48 w 225"/>
                <a:gd name="T1" fmla="*/ 192 h 539"/>
                <a:gd name="T2" fmla="*/ 85 w 225"/>
                <a:gd name="T3" fmla="*/ 213 h 539"/>
                <a:gd name="T4" fmla="*/ 117 w 225"/>
                <a:gd name="T5" fmla="*/ 229 h 539"/>
                <a:gd name="T6" fmla="*/ 140 w 225"/>
                <a:gd name="T7" fmla="*/ 254 h 539"/>
                <a:gd name="T8" fmla="*/ 156 w 225"/>
                <a:gd name="T9" fmla="*/ 276 h 539"/>
                <a:gd name="T10" fmla="*/ 142 w 225"/>
                <a:gd name="T11" fmla="*/ 297 h 539"/>
                <a:gd name="T12" fmla="*/ 113 w 225"/>
                <a:gd name="T13" fmla="*/ 305 h 539"/>
                <a:gd name="T14" fmla="*/ 88 w 225"/>
                <a:gd name="T15" fmla="*/ 295 h 539"/>
                <a:gd name="T16" fmla="*/ 60 w 225"/>
                <a:gd name="T17" fmla="*/ 285 h 539"/>
                <a:gd name="T18" fmla="*/ 40 w 225"/>
                <a:gd name="T19" fmla="*/ 295 h 539"/>
                <a:gd name="T20" fmla="*/ 31 w 225"/>
                <a:gd name="T21" fmla="*/ 322 h 539"/>
                <a:gd name="T22" fmla="*/ 0 w 225"/>
                <a:gd name="T23" fmla="*/ 438 h 539"/>
                <a:gd name="T24" fmla="*/ 3 w 225"/>
                <a:gd name="T25" fmla="*/ 472 h 539"/>
                <a:gd name="T26" fmla="*/ 23 w 225"/>
                <a:gd name="T27" fmla="*/ 526 h 539"/>
                <a:gd name="T28" fmla="*/ 42 w 225"/>
                <a:gd name="T29" fmla="*/ 539 h 539"/>
                <a:gd name="T30" fmla="*/ 60 w 225"/>
                <a:gd name="T31" fmla="*/ 513 h 539"/>
                <a:gd name="T32" fmla="*/ 85 w 225"/>
                <a:gd name="T33" fmla="*/ 436 h 539"/>
                <a:gd name="T34" fmla="*/ 91 w 225"/>
                <a:gd name="T35" fmla="*/ 421 h 539"/>
                <a:gd name="T36" fmla="*/ 122 w 225"/>
                <a:gd name="T37" fmla="*/ 438 h 539"/>
                <a:gd name="T38" fmla="*/ 152 w 225"/>
                <a:gd name="T39" fmla="*/ 448 h 539"/>
                <a:gd name="T40" fmla="*/ 178 w 225"/>
                <a:gd name="T41" fmla="*/ 431 h 539"/>
                <a:gd name="T42" fmla="*/ 198 w 225"/>
                <a:gd name="T43" fmla="*/ 389 h 539"/>
                <a:gd name="T44" fmla="*/ 219 w 225"/>
                <a:gd name="T45" fmla="*/ 343 h 539"/>
                <a:gd name="T46" fmla="*/ 225 w 225"/>
                <a:gd name="T47" fmla="*/ 297 h 539"/>
                <a:gd name="T48" fmla="*/ 212 w 225"/>
                <a:gd name="T49" fmla="*/ 224 h 539"/>
                <a:gd name="T50" fmla="*/ 178 w 225"/>
                <a:gd name="T51" fmla="*/ 112 h 539"/>
                <a:gd name="T52" fmla="*/ 122 w 225"/>
                <a:gd name="T53" fmla="*/ 0 h 539"/>
                <a:gd name="T54" fmla="*/ 104 w 225"/>
                <a:gd name="T55" fmla="*/ 0 h 539"/>
                <a:gd name="T56" fmla="*/ 91 w 225"/>
                <a:gd name="T57" fmla="*/ 36 h 539"/>
                <a:gd name="T58" fmla="*/ 76 w 225"/>
                <a:gd name="T59" fmla="*/ 78 h 539"/>
                <a:gd name="T60" fmla="*/ 52 w 225"/>
                <a:gd name="T61" fmla="*/ 111 h 539"/>
                <a:gd name="T62" fmla="*/ 43 w 225"/>
                <a:gd name="T63" fmla="*/ 130 h 539"/>
                <a:gd name="T64" fmla="*/ 39 w 225"/>
                <a:gd name="T65" fmla="*/ 160 h 539"/>
                <a:gd name="T66" fmla="*/ 48 w 225"/>
                <a:gd name="T67" fmla="*/ 19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5" h="539">
                  <a:moveTo>
                    <a:pt x="48" y="192"/>
                  </a:moveTo>
                  <a:lnTo>
                    <a:pt x="85" y="213"/>
                  </a:lnTo>
                  <a:lnTo>
                    <a:pt x="117" y="229"/>
                  </a:lnTo>
                  <a:lnTo>
                    <a:pt x="140" y="254"/>
                  </a:lnTo>
                  <a:lnTo>
                    <a:pt x="156" y="276"/>
                  </a:lnTo>
                  <a:lnTo>
                    <a:pt x="142" y="297"/>
                  </a:lnTo>
                  <a:lnTo>
                    <a:pt x="113" y="305"/>
                  </a:lnTo>
                  <a:lnTo>
                    <a:pt x="88" y="295"/>
                  </a:lnTo>
                  <a:lnTo>
                    <a:pt x="60" y="285"/>
                  </a:lnTo>
                  <a:lnTo>
                    <a:pt x="40" y="295"/>
                  </a:lnTo>
                  <a:lnTo>
                    <a:pt x="31" y="322"/>
                  </a:lnTo>
                  <a:lnTo>
                    <a:pt x="0" y="438"/>
                  </a:lnTo>
                  <a:lnTo>
                    <a:pt x="3" y="472"/>
                  </a:lnTo>
                  <a:lnTo>
                    <a:pt x="23" y="526"/>
                  </a:lnTo>
                  <a:lnTo>
                    <a:pt x="42" y="539"/>
                  </a:lnTo>
                  <a:lnTo>
                    <a:pt x="60" y="513"/>
                  </a:lnTo>
                  <a:lnTo>
                    <a:pt x="85" y="436"/>
                  </a:lnTo>
                  <a:lnTo>
                    <a:pt x="91" y="421"/>
                  </a:lnTo>
                  <a:lnTo>
                    <a:pt x="122" y="438"/>
                  </a:lnTo>
                  <a:lnTo>
                    <a:pt x="152" y="448"/>
                  </a:lnTo>
                  <a:lnTo>
                    <a:pt x="178" y="431"/>
                  </a:lnTo>
                  <a:lnTo>
                    <a:pt x="198" y="389"/>
                  </a:lnTo>
                  <a:lnTo>
                    <a:pt x="219" y="343"/>
                  </a:lnTo>
                  <a:lnTo>
                    <a:pt x="225" y="297"/>
                  </a:lnTo>
                  <a:lnTo>
                    <a:pt x="212" y="224"/>
                  </a:lnTo>
                  <a:lnTo>
                    <a:pt x="178" y="112"/>
                  </a:lnTo>
                  <a:lnTo>
                    <a:pt x="122" y="0"/>
                  </a:lnTo>
                  <a:lnTo>
                    <a:pt x="104" y="0"/>
                  </a:lnTo>
                  <a:lnTo>
                    <a:pt x="91" y="36"/>
                  </a:lnTo>
                  <a:lnTo>
                    <a:pt x="76" y="78"/>
                  </a:lnTo>
                  <a:lnTo>
                    <a:pt x="52" y="111"/>
                  </a:lnTo>
                  <a:lnTo>
                    <a:pt x="43" y="130"/>
                  </a:lnTo>
                  <a:lnTo>
                    <a:pt x="39" y="160"/>
                  </a:lnTo>
                  <a:lnTo>
                    <a:pt x="48" y="1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base">
                <a:spcBef>
                  <a:spcPct val="0"/>
                </a:spcBef>
                <a:spcAft>
                  <a:spcPct val="0"/>
                </a:spcAft>
              </a:pPr>
              <a:endParaRPr lang="en-US" sz="1050" b="1">
                <a:solidFill>
                  <a:srgbClr val="000000"/>
                </a:solidFill>
                <a:cs typeface="Arial" charset="0"/>
              </a:endParaRPr>
            </a:p>
          </p:txBody>
        </p:sp>
        <p:sp>
          <p:nvSpPr>
            <p:cNvPr id="22" name="Freeform 19"/>
            <p:cNvSpPr>
              <a:spLocks/>
            </p:cNvSpPr>
            <p:nvPr/>
          </p:nvSpPr>
          <p:spPr bwMode="auto">
            <a:xfrm>
              <a:off x="3118" y="2089"/>
              <a:ext cx="66" cy="68"/>
            </a:xfrm>
            <a:custGeom>
              <a:avLst/>
              <a:gdLst>
                <a:gd name="T0" fmla="*/ 0 w 66"/>
                <a:gd name="T1" fmla="*/ 36 h 68"/>
                <a:gd name="T2" fmla="*/ 3 w 66"/>
                <a:gd name="T3" fmla="*/ 13 h 68"/>
                <a:gd name="T4" fmla="*/ 17 w 66"/>
                <a:gd name="T5" fmla="*/ 5 h 68"/>
                <a:gd name="T6" fmla="*/ 38 w 66"/>
                <a:gd name="T7" fmla="*/ 0 h 68"/>
                <a:gd name="T8" fmla="*/ 52 w 66"/>
                <a:gd name="T9" fmla="*/ 4 h 68"/>
                <a:gd name="T10" fmla="*/ 62 w 66"/>
                <a:gd name="T11" fmla="*/ 13 h 68"/>
                <a:gd name="T12" fmla="*/ 66 w 66"/>
                <a:gd name="T13" fmla="*/ 32 h 68"/>
                <a:gd name="T14" fmla="*/ 62 w 66"/>
                <a:gd name="T15" fmla="*/ 50 h 68"/>
                <a:gd name="T16" fmla="*/ 51 w 66"/>
                <a:gd name="T17" fmla="*/ 62 h 68"/>
                <a:gd name="T18" fmla="*/ 36 w 66"/>
                <a:gd name="T19" fmla="*/ 68 h 68"/>
                <a:gd name="T20" fmla="*/ 13 w 66"/>
                <a:gd name="T21" fmla="*/ 62 h 68"/>
                <a:gd name="T22" fmla="*/ 2 w 66"/>
                <a:gd name="T23" fmla="*/ 51 h 68"/>
                <a:gd name="T24" fmla="*/ 0 w 66"/>
                <a:gd name="T25" fmla="*/ 3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8">
                  <a:moveTo>
                    <a:pt x="0" y="36"/>
                  </a:moveTo>
                  <a:lnTo>
                    <a:pt x="3" y="13"/>
                  </a:lnTo>
                  <a:lnTo>
                    <a:pt x="17" y="5"/>
                  </a:lnTo>
                  <a:lnTo>
                    <a:pt x="38" y="0"/>
                  </a:lnTo>
                  <a:lnTo>
                    <a:pt x="52" y="4"/>
                  </a:lnTo>
                  <a:lnTo>
                    <a:pt x="62" y="13"/>
                  </a:lnTo>
                  <a:lnTo>
                    <a:pt x="66" y="32"/>
                  </a:lnTo>
                  <a:lnTo>
                    <a:pt x="62" y="50"/>
                  </a:lnTo>
                  <a:lnTo>
                    <a:pt x="51" y="62"/>
                  </a:lnTo>
                  <a:lnTo>
                    <a:pt x="36" y="68"/>
                  </a:lnTo>
                  <a:lnTo>
                    <a:pt x="13" y="62"/>
                  </a:lnTo>
                  <a:lnTo>
                    <a:pt x="2" y="51"/>
                  </a:lnTo>
                  <a:lnTo>
                    <a:pt x="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base">
                <a:spcBef>
                  <a:spcPct val="0"/>
                </a:spcBef>
                <a:spcAft>
                  <a:spcPct val="0"/>
                </a:spcAft>
              </a:pPr>
              <a:endParaRPr lang="en-US" sz="1050" b="1">
                <a:solidFill>
                  <a:srgbClr val="000000"/>
                </a:solidFill>
                <a:cs typeface="Arial" charset="0"/>
              </a:endParaRPr>
            </a:p>
          </p:txBody>
        </p:sp>
        <p:sp>
          <p:nvSpPr>
            <p:cNvPr id="23" name="Freeform 20"/>
            <p:cNvSpPr>
              <a:spLocks/>
            </p:cNvSpPr>
            <p:nvPr/>
          </p:nvSpPr>
          <p:spPr bwMode="auto">
            <a:xfrm>
              <a:off x="2952" y="2055"/>
              <a:ext cx="63" cy="60"/>
            </a:xfrm>
            <a:custGeom>
              <a:avLst/>
              <a:gdLst>
                <a:gd name="T0" fmla="*/ 0 w 63"/>
                <a:gd name="T1" fmla="*/ 39 h 60"/>
                <a:gd name="T2" fmla="*/ 5 w 63"/>
                <a:gd name="T3" fmla="*/ 16 h 60"/>
                <a:gd name="T4" fmla="*/ 15 w 63"/>
                <a:gd name="T5" fmla="*/ 5 h 60"/>
                <a:gd name="T6" fmla="*/ 28 w 63"/>
                <a:gd name="T7" fmla="*/ 0 h 60"/>
                <a:gd name="T8" fmla="*/ 44 w 63"/>
                <a:gd name="T9" fmla="*/ 0 h 60"/>
                <a:gd name="T10" fmla="*/ 60 w 63"/>
                <a:gd name="T11" fmla="*/ 13 h 60"/>
                <a:gd name="T12" fmla="*/ 63 w 63"/>
                <a:gd name="T13" fmla="*/ 31 h 60"/>
                <a:gd name="T14" fmla="*/ 52 w 63"/>
                <a:gd name="T15" fmla="*/ 49 h 60"/>
                <a:gd name="T16" fmla="*/ 43 w 63"/>
                <a:gd name="T17" fmla="*/ 59 h 60"/>
                <a:gd name="T18" fmla="*/ 25 w 63"/>
                <a:gd name="T19" fmla="*/ 60 h 60"/>
                <a:gd name="T20" fmla="*/ 9 w 63"/>
                <a:gd name="T21" fmla="*/ 55 h 60"/>
                <a:gd name="T22" fmla="*/ 0 w 63"/>
                <a:gd name="T23" fmla="*/ 3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60">
                  <a:moveTo>
                    <a:pt x="0" y="39"/>
                  </a:moveTo>
                  <a:lnTo>
                    <a:pt x="5" y="16"/>
                  </a:lnTo>
                  <a:lnTo>
                    <a:pt x="15" y="5"/>
                  </a:lnTo>
                  <a:lnTo>
                    <a:pt x="28" y="0"/>
                  </a:lnTo>
                  <a:lnTo>
                    <a:pt x="44" y="0"/>
                  </a:lnTo>
                  <a:lnTo>
                    <a:pt x="60" y="13"/>
                  </a:lnTo>
                  <a:lnTo>
                    <a:pt x="63" y="31"/>
                  </a:lnTo>
                  <a:lnTo>
                    <a:pt x="52" y="49"/>
                  </a:lnTo>
                  <a:lnTo>
                    <a:pt x="43" y="59"/>
                  </a:lnTo>
                  <a:lnTo>
                    <a:pt x="25" y="60"/>
                  </a:lnTo>
                  <a:lnTo>
                    <a:pt x="9" y="55"/>
                  </a:ln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base">
                <a:spcBef>
                  <a:spcPct val="0"/>
                </a:spcBef>
                <a:spcAft>
                  <a:spcPct val="0"/>
                </a:spcAft>
              </a:pPr>
              <a:endParaRPr lang="en-US" sz="1050" b="1">
                <a:solidFill>
                  <a:srgbClr val="000000"/>
                </a:solidFill>
                <a:cs typeface="Arial" charset="0"/>
              </a:endParaRPr>
            </a:p>
          </p:txBody>
        </p:sp>
        <p:sp>
          <p:nvSpPr>
            <p:cNvPr id="24" name="Freeform 21"/>
            <p:cNvSpPr>
              <a:spLocks/>
            </p:cNvSpPr>
            <p:nvPr/>
          </p:nvSpPr>
          <p:spPr bwMode="auto">
            <a:xfrm>
              <a:off x="2928" y="1936"/>
              <a:ext cx="127" cy="79"/>
            </a:xfrm>
            <a:custGeom>
              <a:avLst/>
              <a:gdLst>
                <a:gd name="T0" fmla="*/ 0 w 127"/>
                <a:gd name="T1" fmla="*/ 45 h 79"/>
                <a:gd name="T2" fmla="*/ 93 w 127"/>
                <a:gd name="T3" fmla="*/ 5 h 79"/>
                <a:gd name="T4" fmla="*/ 112 w 127"/>
                <a:gd name="T5" fmla="*/ 0 h 79"/>
                <a:gd name="T6" fmla="*/ 127 w 127"/>
                <a:gd name="T7" fmla="*/ 6 h 79"/>
                <a:gd name="T8" fmla="*/ 88 w 127"/>
                <a:gd name="T9" fmla="*/ 40 h 79"/>
                <a:gd name="T10" fmla="*/ 29 w 127"/>
                <a:gd name="T11" fmla="*/ 79 h 79"/>
                <a:gd name="T12" fmla="*/ 10 w 127"/>
                <a:gd name="T13" fmla="*/ 77 h 79"/>
                <a:gd name="T14" fmla="*/ 0 w 127"/>
                <a:gd name="T15" fmla="*/ 65 h 79"/>
                <a:gd name="T16" fmla="*/ 0 w 127"/>
                <a:gd name="T17" fmla="*/ 4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79">
                  <a:moveTo>
                    <a:pt x="0" y="45"/>
                  </a:moveTo>
                  <a:lnTo>
                    <a:pt x="93" y="5"/>
                  </a:lnTo>
                  <a:lnTo>
                    <a:pt x="112" y="0"/>
                  </a:lnTo>
                  <a:lnTo>
                    <a:pt x="127" y="6"/>
                  </a:lnTo>
                  <a:lnTo>
                    <a:pt x="88" y="40"/>
                  </a:lnTo>
                  <a:lnTo>
                    <a:pt x="29" y="79"/>
                  </a:lnTo>
                  <a:lnTo>
                    <a:pt x="10" y="77"/>
                  </a:lnTo>
                  <a:lnTo>
                    <a:pt x="0" y="65"/>
                  </a:lnTo>
                  <a:lnTo>
                    <a:pt x="0"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base">
                <a:spcBef>
                  <a:spcPct val="0"/>
                </a:spcBef>
                <a:spcAft>
                  <a:spcPct val="0"/>
                </a:spcAft>
              </a:pPr>
              <a:endParaRPr lang="en-US" sz="1050" b="1">
                <a:solidFill>
                  <a:srgbClr val="000000"/>
                </a:solidFill>
                <a:cs typeface="Arial" charset="0"/>
              </a:endParaRPr>
            </a:p>
          </p:txBody>
        </p:sp>
        <p:sp>
          <p:nvSpPr>
            <p:cNvPr id="25" name="Freeform 22"/>
            <p:cNvSpPr>
              <a:spLocks/>
            </p:cNvSpPr>
            <p:nvPr/>
          </p:nvSpPr>
          <p:spPr bwMode="auto">
            <a:xfrm>
              <a:off x="2733" y="2024"/>
              <a:ext cx="47" cy="58"/>
            </a:xfrm>
            <a:custGeom>
              <a:avLst/>
              <a:gdLst>
                <a:gd name="T0" fmla="*/ 1 w 47"/>
                <a:gd name="T1" fmla="*/ 45 h 58"/>
                <a:gd name="T2" fmla="*/ 0 w 47"/>
                <a:gd name="T3" fmla="*/ 26 h 58"/>
                <a:gd name="T4" fmla="*/ 4 w 47"/>
                <a:gd name="T5" fmla="*/ 10 h 58"/>
                <a:gd name="T6" fmla="*/ 23 w 47"/>
                <a:gd name="T7" fmla="*/ 0 h 58"/>
                <a:gd name="T8" fmla="*/ 38 w 47"/>
                <a:gd name="T9" fmla="*/ 0 h 58"/>
                <a:gd name="T10" fmla="*/ 47 w 47"/>
                <a:gd name="T11" fmla="*/ 9 h 58"/>
                <a:gd name="T12" fmla="*/ 47 w 47"/>
                <a:gd name="T13" fmla="*/ 26 h 58"/>
                <a:gd name="T14" fmla="*/ 39 w 47"/>
                <a:gd name="T15" fmla="*/ 42 h 58"/>
                <a:gd name="T16" fmla="*/ 28 w 47"/>
                <a:gd name="T17" fmla="*/ 54 h 58"/>
                <a:gd name="T18" fmla="*/ 15 w 47"/>
                <a:gd name="T19" fmla="*/ 58 h 58"/>
                <a:gd name="T20" fmla="*/ 2 w 47"/>
                <a:gd name="T21" fmla="*/ 54 h 58"/>
                <a:gd name="T22" fmla="*/ 1 w 47"/>
                <a:gd name="T23" fmla="*/ 4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58">
                  <a:moveTo>
                    <a:pt x="1" y="45"/>
                  </a:moveTo>
                  <a:lnTo>
                    <a:pt x="0" y="26"/>
                  </a:lnTo>
                  <a:lnTo>
                    <a:pt x="4" y="10"/>
                  </a:lnTo>
                  <a:lnTo>
                    <a:pt x="23" y="0"/>
                  </a:lnTo>
                  <a:lnTo>
                    <a:pt x="38" y="0"/>
                  </a:lnTo>
                  <a:lnTo>
                    <a:pt x="47" y="9"/>
                  </a:lnTo>
                  <a:lnTo>
                    <a:pt x="47" y="26"/>
                  </a:lnTo>
                  <a:lnTo>
                    <a:pt x="39" y="42"/>
                  </a:lnTo>
                  <a:lnTo>
                    <a:pt x="28" y="54"/>
                  </a:lnTo>
                  <a:lnTo>
                    <a:pt x="15" y="58"/>
                  </a:lnTo>
                  <a:lnTo>
                    <a:pt x="2" y="54"/>
                  </a:lnTo>
                  <a:lnTo>
                    <a:pt x="1"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base">
                <a:spcBef>
                  <a:spcPct val="0"/>
                </a:spcBef>
                <a:spcAft>
                  <a:spcPct val="0"/>
                </a:spcAft>
              </a:pPr>
              <a:endParaRPr lang="en-US" sz="1050" b="1">
                <a:solidFill>
                  <a:srgbClr val="000000"/>
                </a:solidFill>
                <a:cs typeface="Arial" charset="0"/>
              </a:endParaRPr>
            </a:p>
          </p:txBody>
        </p:sp>
        <p:sp>
          <p:nvSpPr>
            <p:cNvPr id="26" name="Freeform 23"/>
            <p:cNvSpPr>
              <a:spLocks/>
            </p:cNvSpPr>
            <p:nvPr/>
          </p:nvSpPr>
          <p:spPr bwMode="auto">
            <a:xfrm>
              <a:off x="2711" y="1910"/>
              <a:ext cx="105" cy="102"/>
            </a:xfrm>
            <a:custGeom>
              <a:avLst/>
              <a:gdLst>
                <a:gd name="T0" fmla="*/ 7 w 105"/>
                <a:gd name="T1" fmla="*/ 49 h 102"/>
                <a:gd name="T2" fmla="*/ 18 w 105"/>
                <a:gd name="T3" fmla="*/ 56 h 102"/>
                <a:gd name="T4" fmla="*/ 39 w 105"/>
                <a:gd name="T5" fmla="*/ 56 h 102"/>
                <a:gd name="T6" fmla="*/ 58 w 105"/>
                <a:gd name="T7" fmla="*/ 74 h 102"/>
                <a:gd name="T8" fmla="*/ 77 w 105"/>
                <a:gd name="T9" fmla="*/ 94 h 102"/>
                <a:gd name="T10" fmla="*/ 94 w 105"/>
                <a:gd name="T11" fmla="*/ 102 h 102"/>
                <a:gd name="T12" fmla="*/ 105 w 105"/>
                <a:gd name="T13" fmla="*/ 99 h 102"/>
                <a:gd name="T14" fmla="*/ 104 w 105"/>
                <a:gd name="T15" fmla="*/ 87 h 102"/>
                <a:gd name="T16" fmla="*/ 81 w 105"/>
                <a:gd name="T17" fmla="*/ 42 h 102"/>
                <a:gd name="T18" fmla="*/ 61 w 105"/>
                <a:gd name="T19" fmla="*/ 14 h 102"/>
                <a:gd name="T20" fmla="*/ 47 w 105"/>
                <a:gd name="T21" fmla="*/ 2 h 102"/>
                <a:gd name="T22" fmla="*/ 32 w 105"/>
                <a:gd name="T23" fmla="*/ 0 h 102"/>
                <a:gd name="T24" fmla="*/ 17 w 105"/>
                <a:gd name="T25" fmla="*/ 9 h 102"/>
                <a:gd name="T26" fmla="*/ 3 w 105"/>
                <a:gd name="T27" fmla="*/ 20 h 102"/>
                <a:gd name="T28" fmla="*/ 0 w 105"/>
                <a:gd name="T29" fmla="*/ 34 h 102"/>
                <a:gd name="T30" fmla="*/ 7 w 105"/>
                <a:gd name="T31" fmla="*/ 4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02">
                  <a:moveTo>
                    <a:pt x="7" y="49"/>
                  </a:moveTo>
                  <a:lnTo>
                    <a:pt x="18" y="56"/>
                  </a:lnTo>
                  <a:lnTo>
                    <a:pt x="39" y="56"/>
                  </a:lnTo>
                  <a:lnTo>
                    <a:pt x="58" y="74"/>
                  </a:lnTo>
                  <a:lnTo>
                    <a:pt x="77" y="94"/>
                  </a:lnTo>
                  <a:lnTo>
                    <a:pt x="94" y="102"/>
                  </a:lnTo>
                  <a:lnTo>
                    <a:pt x="105" y="99"/>
                  </a:lnTo>
                  <a:lnTo>
                    <a:pt x="104" y="87"/>
                  </a:lnTo>
                  <a:lnTo>
                    <a:pt x="81" y="42"/>
                  </a:lnTo>
                  <a:lnTo>
                    <a:pt x="61" y="14"/>
                  </a:lnTo>
                  <a:lnTo>
                    <a:pt x="47" y="2"/>
                  </a:lnTo>
                  <a:lnTo>
                    <a:pt x="32" y="0"/>
                  </a:lnTo>
                  <a:lnTo>
                    <a:pt x="17" y="9"/>
                  </a:lnTo>
                  <a:lnTo>
                    <a:pt x="3" y="20"/>
                  </a:lnTo>
                  <a:lnTo>
                    <a:pt x="0" y="34"/>
                  </a:lnTo>
                  <a:lnTo>
                    <a:pt x="7" y="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base">
                <a:spcBef>
                  <a:spcPct val="0"/>
                </a:spcBef>
                <a:spcAft>
                  <a:spcPct val="0"/>
                </a:spcAft>
              </a:pPr>
              <a:endParaRPr lang="en-US" sz="1050" b="1">
                <a:solidFill>
                  <a:srgbClr val="000000"/>
                </a:solidFill>
                <a:cs typeface="Arial" charset="0"/>
              </a:endParaRPr>
            </a:p>
          </p:txBody>
        </p:sp>
        <p:sp>
          <p:nvSpPr>
            <p:cNvPr id="27" name="Freeform 24"/>
            <p:cNvSpPr>
              <a:spLocks/>
            </p:cNvSpPr>
            <p:nvPr/>
          </p:nvSpPr>
          <p:spPr bwMode="auto">
            <a:xfrm>
              <a:off x="2676" y="1807"/>
              <a:ext cx="80" cy="58"/>
            </a:xfrm>
            <a:custGeom>
              <a:avLst/>
              <a:gdLst>
                <a:gd name="T0" fmla="*/ 22 w 80"/>
                <a:gd name="T1" fmla="*/ 58 h 58"/>
                <a:gd name="T2" fmla="*/ 78 w 80"/>
                <a:gd name="T3" fmla="*/ 15 h 58"/>
                <a:gd name="T4" fmla="*/ 80 w 80"/>
                <a:gd name="T5" fmla="*/ 3 h 58"/>
                <a:gd name="T6" fmla="*/ 66 w 80"/>
                <a:gd name="T7" fmla="*/ 0 h 58"/>
                <a:gd name="T8" fmla="*/ 42 w 80"/>
                <a:gd name="T9" fmla="*/ 9 h 58"/>
                <a:gd name="T10" fmla="*/ 0 w 80"/>
                <a:gd name="T11" fmla="*/ 30 h 58"/>
                <a:gd name="T12" fmla="*/ 2 w 80"/>
                <a:gd name="T13" fmla="*/ 49 h 58"/>
                <a:gd name="T14" fmla="*/ 22 w 80"/>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58">
                  <a:moveTo>
                    <a:pt x="22" y="58"/>
                  </a:moveTo>
                  <a:lnTo>
                    <a:pt x="78" y="15"/>
                  </a:lnTo>
                  <a:lnTo>
                    <a:pt x="80" y="3"/>
                  </a:lnTo>
                  <a:lnTo>
                    <a:pt x="66" y="0"/>
                  </a:lnTo>
                  <a:lnTo>
                    <a:pt x="42" y="9"/>
                  </a:lnTo>
                  <a:lnTo>
                    <a:pt x="0" y="30"/>
                  </a:lnTo>
                  <a:lnTo>
                    <a:pt x="2" y="49"/>
                  </a:lnTo>
                  <a:lnTo>
                    <a:pt x="22"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base">
                <a:spcBef>
                  <a:spcPct val="0"/>
                </a:spcBef>
                <a:spcAft>
                  <a:spcPct val="0"/>
                </a:spcAft>
              </a:pPr>
              <a:endParaRPr lang="en-US" sz="1050" b="1">
                <a:solidFill>
                  <a:srgbClr val="000000"/>
                </a:solidFill>
                <a:cs typeface="Arial" charset="0"/>
              </a:endParaRPr>
            </a:p>
          </p:txBody>
        </p:sp>
        <p:sp>
          <p:nvSpPr>
            <p:cNvPr id="28" name="Freeform 25"/>
            <p:cNvSpPr>
              <a:spLocks/>
            </p:cNvSpPr>
            <p:nvPr/>
          </p:nvSpPr>
          <p:spPr bwMode="auto">
            <a:xfrm>
              <a:off x="2804" y="1767"/>
              <a:ext cx="179" cy="71"/>
            </a:xfrm>
            <a:custGeom>
              <a:avLst/>
              <a:gdLst>
                <a:gd name="T0" fmla="*/ 0 w 179"/>
                <a:gd name="T1" fmla="*/ 53 h 71"/>
                <a:gd name="T2" fmla="*/ 46 w 179"/>
                <a:gd name="T3" fmla="*/ 27 h 71"/>
                <a:gd name="T4" fmla="*/ 106 w 179"/>
                <a:gd name="T5" fmla="*/ 6 h 71"/>
                <a:gd name="T6" fmla="*/ 148 w 179"/>
                <a:gd name="T7" fmla="*/ 0 h 71"/>
                <a:gd name="T8" fmla="*/ 174 w 179"/>
                <a:gd name="T9" fmla="*/ 5 h 71"/>
                <a:gd name="T10" fmla="*/ 179 w 179"/>
                <a:gd name="T11" fmla="*/ 11 h 71"/>
                <a:gd name="T12" fmla="*/ 171 w 179"/>
                <a:gd name="T13" fmla="*/ 21 h 71"/>
                <a:gd name="T14" fmla="*/ 145 w 179"/>
                <a:gd name="T15" fmla="*/ 26 h 71"/>
                <a:gd name="T16" fmla="*/ 103 w 179"/>
                <a:gd name="T17" fmla="*/ 36 h 71"/>
                <a:gd name="T18" fmla="*/ 55 w 179"/>
                <a:gd name="T19" fmla="*/ 54 h 71"/>
                <a:gd name="T20" fmla="*/ 25 w 179"/>
                <a:gd name="T21" fmla="*/ 71 h 71"/>
                <a:gd name="T22" fmla="*/ 7 w 179"/>
                <a:gd name="T23" fmla="*/ 70 h 71"/>
                <a:gd name="T24" fmla="*/ 3 w 179"/>
                <a:gd name="T25" fmla="*/ 60 h 71"/>
                <a:gd name="T26" fmla="*/ 0 w 179"/>
                <a:gd name="T27" fmla="*/ 5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9" h="71">
                  <a:moveTo>
                    <a:pt x="0" y="53"/>
                  </a:moveTo>
                  <a:lnTo>
                    <a:pt x="46" y="27"/>
                  </a:lnTo>
                  <a:lnTo>
                    <a:pt x="106" y="6"/>
                  </a:lnTo>
                  <a:lnTo>
                    <a:pt x="148" y="0"/>
                  </a:lnTo>
                  <a:lnTo>
                    <a:pt x="174" y="5"/>
                  </a:lnTo>
                  <a:lnTo>
                    <a:pt x="179" y="11"/>
                  </a:lnTo>
                  <a:lnTo>
                    <a:pt x="171" y="21"/>
                  </a:lnTo>
                  <a:lnTo>
                    <a:pt x="145" y="26"/>
                  </a:lnTo>
                  <a:lnTo>
                    <a:pt x="103" y="36"/>
                  </a:lnTo>
                  <a:lnTo>
                    <a:pt x="55" y="54"/>
                  </a:lnTo>
                  <a:lnTo>
                    <a:pt x="25" y="71"/>
                  </a:lnTo>
                  <a:lnTo>
                    <a:pt x="7" y="70"/>
                  </a:lnTo>
                  <a:lnTo>
                    <a:pt x="3" y="60"/>
                  </a:lnTo>
                  <a:lnTo>
                    <a:pt x="0"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base">
                <a:spcBef>
                  <a:spcPct val="0"/>
                </a:spcBef>
                <a:spcAft>
                  <a:spcPct val="0"/>
                </a:spcAft>
              </a:pPr>
              <a:endParaRPr lang="en-US" sz="1050" b="1">
                <a:solidFill>
                  <a:srgbClr val="000000"/>
                </a:solidFill>
                <a:cs typeface="Arial" charset="0"/>
              </a:endParaRPr>
            </a:p>
          </p:txBody>
        </p:sp>
        <p:sp>
          <p:nvSpPr>
            <p:cNvPr id="29" name="Freeform 26"/>
            <p:cNvSpPr>
              <a:spLocks/>
            </p:cNvSpPr>
            <p:nvPr/>
          </p:nvSpPr>
          <p:spPr bwMode="auto">
            <a:xfrm>
              <a:off x="2831" y="1817"/>
              <a:ext cx="154" cy="55"/>
            </a:xfrm>
            <a:custGeom>
              <a:avLst/>
              <a:gdLst>
                <a:gd name="T0" fmla="*/ 0 w 154"/>
                <a:gd name="T1" fmla="*/ 31 h 55"/>
                <a:gd name="T2" fmla="*/ 48 w 154"/>
                <a:gd name="T3" fmla="*/ 12 h 55"/>
                <a:gd name="T4" fmla="*/ 81 w 154"/>
                <a:gd name="T5" fmla="*/ 5 h 55"/>
                <a:gd name="T6" fmla="*/ 110 w 154"/>
                <a:gd name="T7" fmla="*/ 0 h 55"/>
                <a:gd name="T8" fmla="*/ 140 w 154"/>
                <a:gd name="T9" fmla="*/ 4 h 55"/>
                <a:gd name="T10" fmla="*/ 154 w 154"/>
                <a:gd name="T11" fmla="*/ 12 h 55"/>
                <a:gd name="T12" fmla="*/ 154 w 154"/>
                <a:gd name="T13" fmla="*/ 25 h 55"/>
                <a:gd name="T14" fmla="*/ 148 w 154"/>
                <a:gd name="T15" fmla="*/ 35 h 55"/>
                <a:gd name="T16" fmla="*/ 124 w 154"/>
                <a:gd name="T17" fmla="*/ 30 h 55"/>
                <a:gd name="T18" fmla="*/ 94 w 154"/>
                <a:gd name="T19" fmla="*/ 30 h 55"/>
                <a:gd name="T20" fmla="*/ 50 w 154"/>
                <a:gd name="T21" fmla="*/ 40 h 55"/>
                <a:gd name="T22" fmla="*/ 27 w 154"/>
                <a:gd name="T23" fmla="*/ 53 h 55"/>
                <a:gd name="T24" fmla="*/ 7 w 154"/>
                <a:gd name="T25" fmla="*/ 55 h 55"/>
                <a:gd name="T26" fmla="*/ 0 w 154"/>
                <a:gd name="T27" fmla="*/ 46 h 55"/>
                <a:gd name="T28" fmla="*/ 0 w 154"/>
                <a:gd name="T29" fmla="*/ 3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4" h="55">
                  <a:moveTo>
                    <a:pt x="0" y="31"/>
                  </a:moveTo>
                  <a:lnTo>
                    <a:pt x="48" y="12"/>
                  </a:lnTo>
                  <a:lnTo>
                    <a:pt x="81" y="5"/>
                  </a:lnTo>
                  <a:lnTo>
                    <a:pt x="110" y="0"/>
                  </a:lnTo>
                  <a:lnTo>
                    <a:pt x="140" y="4"/>
                  </a:lnTo>
                  <a:lnTo>
                    <a:pt x="154" y="12"/>
                  </a:lnTo>
                  <a:lnTo>
                    <a:pt x="154" y="25"/>
                  </a:lnTo>
                  <a:lnTo>
                    <a:pt x="148" y="35"/>
                  </a:lnTo>
                  <a:lnTo>
                    <a:pt x="124" y="30"/>
                  </a:lnTo>
                  <a:lnTo>
                    <a:pt x="94" y="30"/>
                  </a:lnTo>
                  <a:lnTo>
                    <a:pt x="50" y="40"/>
                  </a:lnTo>
                  <a:lnTo>
                    <a:pt x="27" y="53"/>
                  </a:lnTo>
                  <a:lnTo>
                    <a:pt x="7" y="55"/>
                  </a:lnTo>
                  <a:lnTo>
                    <a:pt x="0" y="46"/>
                  </a:lnTo>
                  <a:lnTo>
                    <a:pt x="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base">
                <a:spcBef>
                  <a:spcPct val="0"/>
                </a:spcBef>
                <a:spcAft>
                  <a:spcPct val="0"/>
                </a:spcAft>
              </a:pPr>
              <a:endParaRPr lang="en-US" sz="1050" b="1">
                <a:solidFill>
                  <a:srgbClr val="000000"/>
                </a:solidFill>
                <a:cs typeface="Arial" charset="0"/>
              </a:endParaRPr>
            </a:p>
          </p:txBody>
        </p:sp>
        <p:sp>
          <p:nvSpPr>
            <p:cNvPr id="30" name="Freeform 27"/>
            <p:cNvSpPr>
              <a:spLocks/>
            </p:cNvSpPr>
            <p:nvPr/>
          </p:nvSpPr>
          <p:spPr bwMode="auto">
            <a:xfrm>
              <a:off x="2871" y="1842"/>
              <a:ext cx="93" cy="100"/>
            </a:xfrm>
            <a:custGeom>
              <a:avLst/>
              <a:gdLst>
                <a:gd name="T0" fmla="*/ 0 w 93"/>
                <a:gd name="T1" fmla="*/ 13 h 100"/>
                <a:gd name="T2" fmla="*/ 35 w 93"/>
                <a:gd name="T3" fmla="*/ 53 h 100"/>
                <a:gd name="T4" fmla="*/ 52 w 93"/>
                <a:gd name="T5" fmla="*/ 91 h 100"/>
                <a:gd name="T6" fmla="*/ 69 w 93"/>
                <a:gd name="T7" fmla="*/ 99 h 100"/>
                <a:gd name="T8" fmla="*/ 81 w 93"/>
                <a:gd name="T9" fmla="*/ 100 h 100"/>
                <a:gd name="T10" fmla="*/ 93 w 93"/>
                <a:gd name="T11" fmla="*/ 89 h 100"/>
                <a:gd name="T12" fmla="*/ 86 w 93"/>
                <a:gd name="T13" fmla="*/ 66 h 100"/>
                <a:gd name="T14" fmla="*/ 41 w 93"/>
                <a:gd name="T15" fmla="*/ 0 h 100"/>
                <a:gd name="T16" fmla="*/ 0 w 93"/>
                <a:gd name="T17" fmla="*/ 1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00">
                  <a:moveTo>
                    <a:pt x="0" y="13"/>
                  </a:moveTo>
                  <a:lnTo>
                    <a:pt x="35" y="53"/>
                  </a:lnTo>
                  <a:lnTo>
                    <a:pt x="52" y="91"/>
                  </a:lnTo>
                  <a:lnTo>
                    <a:pt x="69" y="99"/>
                  </a:lnTo>
                  <a:lnTo>
                    <a:pt x="81" y="100"/>
                  </a:lnTo>
                  <a:lnTo>
                    <a:pt x="93" y="89"/>
                  </a:lnTo>
                  <a:lnTo>
                    <a:pt x="86" y="66"/>
                  </a:lnTo>
                  <a:lnTo>
                    <a:pt x="41" y="0"/>
                  </a:lnTo>
                  <a:lnTo>
                    <a:pt x="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base">
                <a:spcBef>
                  <a:spcPct val="0"/>
                </a:spcBef>
                <a:spcAft>
                  <a:spcPct val="0"/>
                </a:spcAft>
              </a:pPr>
              <a:endParaRPr lang="en-US" sz="1050" b="1">
                <a:solidFill>
                  <a:srgbClr val="000000"/>
                </a:solidFill>
                <a:cs typeface="Arial" charset="0"/>
              </a:endParaRPr>
            </a:p>
          </p:txBody>
        </p:sp>
        <p:sp>
          <p:nvSpPr>
            <p:cNvPr id="31" name="Freeform 28"/>
            <p:cNvSpPr>
              <a:spLocks/>
            </p:cNvSpPr>
            <p:nvPr/>
          </p:nvSpPr>
          <p:spPr bwMode="auto">
            <a:xfrm>
              <a:off x="2637" y="1712"/>
              <a:ext cx="275" cy="145"/>
            </a:xfrm>
            <a:custGeom>
              <a:avLst/>
              <a:gdLst>
                <a:gd name="T0" fmla="*/ 178 w 275"/>
                <a:gd name="T1" fmla="*/ 74 h 145"/>
                <a:gd name="T2" fmla="*/ 191 w 275"/>
                <a:gd name="T3" fmla="*/ 86 h 145"/>
                <a:gd name="T4" fmla="*/ 199 w 275"/>
                <a:gd name="T5" fmla="*/ 79 h 145"/>
                <a:gd name="T6" fmla="*/ 225 w 275"/>
                <a:gd name="T7" fmla="*/ 62 h 145"/>
                <a:gd name="T8" fmla="*/ 263 w 275"/>
                <a:gd name="T9" fmla="*/ 37 h 145"/>
                <a:gd name="T10" fmla="*/ 275 w 275"/>
                <a:gd name="T11" fmla="*/ 28 h 145"/>
                <a:gd name="T12" fmla="*/ 275 w 275"/>
                <a:gd name="T13" fmla="*/ 12 h 145"/>
                <a:gd name="T14" fmla="*/ 257 w 275"/>
                <a:gd name="T15" fmla="*/ 0 h 145"/>
                <a:gd name="T16" fmla="*/ 226 w 275"/>
                <a:gd name="T17" fmla="*/ 4 h 145"/>
                <a:gd name="T18" fmla="*/ 174 w 275"/>
                <a:gd name="T19" fmla="*/ 25 h 145"/>
                <a:gd name="T20" fmla="*/ 158 w 275"/>
                <a:gd name="T21" fmla="*/ 32 h 145"/>
                <a:gd name="T22" fmla="*/ 153 w 275"/>
                <a:gd name="T23" fmla="*/ 23 h 145"/>
                <a:gd name="T24" fmla="*/ 147 w 275"/>
                <a:gd name="T25" fmla="*/ 9 h 145"/>
                <a:gd name="T26" fmla="*/ 127 w 275"/>
                <a:gd name="T27" fmla="*/ 5 h 145"/>
                <a:gd name="T28" fmla="*/ 105 w 275"/>
                <a:gd name="T29" fmla="*/ 22 h 145"/>
                <a:gd name="T30" fmla="*/ 69 w 275"/>
                <a:gd name="T31" fmla="*/ 53 h 145"/>
                <a:gd name="T32" fmla="*/ 26 w 275"/>
                <a:gd name="T33" fmla="*/ 91 h 145"/>
                <a:gd name="T34" fmla="*/ 4 w 275"/>
                <a:gd name="T35" fmla="*/ 122 h 145"/>
                <a:gd name="T36" fmla="*/ 0 w 275"/>
                <a:gd name="T37" fmla="*/ 145 h 145"/>
                <a:gd name="T38" fmla="*/ 19 w 275"/>
                <a:gd name="T39" fmla="*/ 131 h 145"/>
                <a:gd name="T40" fmla="*/ 53 w 275"/>
                <a:gd name="T41" fmla="*/ 104 h 145"/>
                <a:gd name="T42" fmla="*/ 96 w 275"/>
                <a:gd name="T43" fmla="*/ 65 h 145"/>
                <a:gd name="T44" fmla="*/ 106 w 275"/>
                <a:gd name="T45" fmla="*/ 53 h 145"/>
                <a:gd name="T46" fmla="*/ 119 w 275"/>
                <a:gd name="T47" fmla="*/ 53 h 145"/>
                <a:gd name="T48" fmla="*/ 121 w 275"/>
                <a:gd name="T49" fmla="*/ 69 h 145"/>
                <a:gd name="T50" fmla="*/ 125 w 275"/>
                <a:gd name="T51" fmla="*/ 79 h 145"/>
                <a:gd name="T52" fmla="*/ 136 w 275"/>
                <a:gd name="T53" fmla="*/ 81 h 145"/>
                <a:gd name="T54" fmla="*/ 150 w 275"/>
                <a:gd name="T55" fmla="*/ 71 h 145"/>
                <a:gd name="T56" fmla="*/ 174 w 275"/>
                <a:gd name="T57" fmla="*/ 58 h 145"/>
                <a:gd name="T58" fmla="*/ 192 w 275"/>
                <a:gd name="T59" fmla="*/ 47 h 145"/>
                <a:gd name="T60" fmla="*/ 205 w 275"/>
                <a:gd name="T61" fmla="*/ 42 h 145"/>
                <a:gd name="T62" fmla="*/ 215 w 275"/>
                <a:gd name="T63" fmla="*/ 43 h 145"/>
                <a:gd name="T64" fmla="*/ 195 w 275"/>
                <a:gd name="T65" fmla="*/ 63 h 145"/>
                <a:gd name="T66" fmla="*/ 178 w 275"/>
                <a:gd name="T67" fmla="*/ 7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5" h="145">
                  <a:moveTo>
                    <a:pt x="178" y="74"/>
                  </a:moveTo>
                  <a:lnTo>
                    <a:pt x="191" y="86"/>
                  </a:lnTo>
                  <a:lnTo>
                    <a:pt x="199" y="79"/>
                  </a:lnTo>
                  <a:lnTo>
                    <a:pt x="225" y="62"/>
                  </a:lnTo>
                  <a:lnTo>
                    <a:pt x="263" y="37"/>
                  </a:lnTo>
                  <a:lnTo>
                    <a:pt x="275" y="28"/>
                  </a:lnTo>
                  <a:lnTo>
                    <a:pt x="275" y="12"/>
                  </a:lnTo>
                  <a:lnTo>
                    <a:pt x="257" y="0"/>
                  </a:lnTo>
                  <a:lnTo>
                    <a:pt x="226" y="4"/>
                  </a:lnTo>
                  <a:lnTo>
                    <a:pt x="174" y="25"/>
                  </a:lnTo>
                  <a:lnTo>
                    <a:pt x="158" y="32"/>
                  </a:lnTo>
                  <a:lnTo>
                    <a:pt x="153" y="23"/>
                  </a:lnTo>
                  <a:lnTo>
                    <a:pt x="147" y="9"/>
                  </a:lnTo>
                  <a:lnTo>
                    <a:pt x="127" y="5"/>
                  </a:lnTo>
                  <a:lnTo>
                    <a:pt x="105" y="22"/>
                  </a:lnTo>
                  <a:lnTo>
                    <a:pt x="69" y="53"/>
                  </a:lnTo>
                  <a:lnTo>
                    <a:pt x="26" y="91"/>
                  </a:lnTo>
                  <a:lnTo>
                    <a:pt x="4" y="122"/>
                  </a:lnTo>
                  <a:lnTo>
                    <a:pt x="0" y="145"/>
                  </a:lnTo>
                  <a:lnTo>
                    <a:pt x="19" y="131"/>
                  </a:lnTo>
                  <a:lnTo>
                    <a:pt x="53" y="104"/>
                  </a:lnTo>
                  <a:lnTo>
                    <a:pt x="96" y="65"/>
                  </a:lnTo>
                  <a:lnTo>
                    <a:pt x="106" y="53"/>
                  </a:lnTo>
                  <a:lnTo>
                    <a:pt x="119" y="53"/>
                  </a:lnTo>
                  <a:lnTo>
                    <a:pt x="121" y="69"/>
                  </a:lnTo>
                  <a:lnTo>
                    <a:pt x="125" y="79"/>
                  </a:lnTo>
                  <a:lnTo>
                    <a:pt x="136" y="81"/>
                  </a:lnTo>
                  <a:lnTo>
                    <a:pt x="150" y="71"/>
                  </a:lnTo>
                  <a:lnTo>
                    <a:pt x="174" y="58"/>
                  </a:lnTo>
                  <a:lnTo>
                    <a:pt x="192" y="47"/>
                  </a:lnTo>
                  <a:lnTo>
                    <a:pt x="205" y="42"/>
                  </a:lnTo>
                  <a:lnTo>
                    <a:pt x="215" y="43"/>
                  </a:lnTo>
                  <a:lnTo>
                    <a:pt x="195" y="63"/>
                  </a:lnTo>
                  <a:lnTo>
                    <a:pt x="178" y="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base">
                <a:spcBef>
                  <a:spcPct val="0"/>
                </a:spcBef>
                <a:spcAft>
                  <a:spcPct val="0"/>
                </a:spcAft>
              </a:pPr>
              <a:endParaRPr lang="en-US" sz="1050" b="1">
                <a:solidFill>
                  <a:srgbClr val="000000"/>
                </a:solidFill>
                <a:cs typeface="Arial" charset="0"/>
              </a:endParaRPr>
            </a:p>
          </p:txBody>
        </p:sp>
        <p:sp>
          <p:nvSpPr>
            <p:cNvPr id="32" name="Freeform 29"/>
            <p:cNvSpPr>
              <a:spLocks/>
            </p:cNvSpPr>
            <p:nvPr/>
          </p:nvSpPr>
          <p:spPr bwMode="auto">
            <a:xfrm>
              <a:off x="2714" y="2296"/>
              <a:ext cx="255" cy="133"/>
            </a:xfrm>
            <a:custGeom>
              <a:avLst/>
              <a:gdLst>
                <a:gd name="T0" fmla="*/ 0 w 255"/>
                <a:gd name="T1" fmla="*/ 17 h 133"/>
                <a:gd name="T2" fmla="*/ 7 w 255"/>
                <a:gd name="T3" fmla="*/ 4 h 133"/>
                <a:gd name="T4" fmla="*/ 26 w 255"/>
                <a:gd name="T5" fmla="*/ 0 h 133"/>
                <a:gd name="T6" fmla="*/ 50 w 255"/>
                <a:gd name="T7" fmla="*/ 0 h 133"/>
                <a:gd name="T8" fmla="*/ 78 w 255"/>
                <a:gd name="T9" fmla="*/ 10 h 133"/>
                <a:gd name="T10" fmla="*/ 109 w 255"/>
                <a:gd name="T11" fmla="*/ 30 h 133"/>
                <a:gd name="T12" fmla="*/ 136 w 255"/>
                <a:gd name="T13" fmla="*/ 37 h 133"/>
                <a:gd name="T14" fmla="*/ 159 w 255"/>
                <a:gd name="T15" fmla="*/ 42 h 133"/>
                <a:gd name="T16" fmla="*/ 190 w 255"/>
                <a:gd name="T17" fmla="*/ 46 h 133"/>
                <a:gd name="T18" fmla="*/ 211 w 255"/>
                <a:gd name="T19" fmla="*/ 42 h 133"/>
                <a:gd name="T20" fmla="*/ 237 w 255"/>
                <a:gd name="T21" fmla="*/ 35 h 133"/>
                <a:gd name="T22" fmla="*/ 245 w 255"/>
                <a:gd name="T23" fmla="*/ 30 h 133"/>
                <a:gd name="T24" fmla="*/ 255 w 255"/>
                <a:gd name="T25" fmla="*/ 32 h 133"/>
                <a:gd name="T26" fmla="*/ 252 w 255"/>
                <a:gd name="T27" fmla="*/ 46 h 133"/>
                <a:gd name="T28" fmla="*/ 238 w 255"/>
                <a:gd name="T29" fmla="*/ 59 h 133"/>
                <a:gd name="T30" fmla="*/ 221 w 255"/>
                <a:gd name="T31" fmla="*/ 73 h 133"/>
                <a:gd name="T32" fmla="*/ 191 w 255"/>
                <a:gd name="T33" fmla="*/ 79 h 133"/>
                <a:gd name="T34" fmla="*/ 170 w 255"/>
                <a:gd name="T35" fmla="*/ 85 h 133"/>
                <a:gd name="T36" fmla="*/ 159 w 255"/>
                <a:gd name="T37" fmla="*/ 96 h 133"/>
                <a:gd name="T38" fmla="*/ 138 w 255"/>
                <a:gd name="T39" fmla="*/ 117 h 133"/>
                <a:gd name="T40" fmla="*/ 120 w 255"/>
                <a:gd name="T41" fmla="*/ 127 h 133"/>
                <a:gd name="T42" fmla="*/ 109 w 255"/>
                <a:gd name="T43" fmla="*/ 133 h 133"/>
                <a:gd name="T44" fmla="*/ 96 w 255"/>
                <a:gd name="T45" fmla="*/ 133 h 133"/>
                <a:gd name="T46" fmla="*/ 78 w 255"/>
                <a:gd name="T47" fmla="*/ 127 h 133"/>
                <a:gd name="T48" fmla="*/ 60 w 255"/>
                <a:gd name="T49" fmla="*/ 109 h 133"/>
                <a:gd name="T50" fmla="*/ 48 w 255"/>
                <a:gd name="T51" fmla="*/ 80 h 133"/>
                <a:gd name="T52" fmla="*/ 36 w 255"/>
                <a:gd name="T53" fmla="*/ 49 h 133"/>
                <a:gd name="T54" fmla="*/ 26 w 255"/>
                <a:gd name="T55" fmla="*/ 31 h 133"/>
                <a:gd name="T56" fmla="*/ 16 w 255"/>
                <a:gd name="T57" fmla="*/ 28 h 133"/>
                <a:gd name="T58" fmla="*/ 4 w 255"/>
                <a:gd name="T59" fmla="*/ 27 h 133"/>
                <a:gd name="T60" fmla="*/ 0 w 255"/>
                <a:gd name="T61" fmla="*/ 1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5" h="133">
                  <a:moveTo>
                    <a:pt x="0" y="17"/>
                  </a:moveTo>
                  <a:lnTo>
                    <a:pt x="7" y="4"/>
                  </a:lnTo>
                  <a:lnTo>
                    <a:pt x="26" y="0"/>
                  </a:lnTo>
                  <a:lnTo>
                    <a:pt x="50" y="0"/>
                  </a:lnTo>
                  <a:lnTo>
                    <a:pt x="78" y="10"/>
                  </a:lnTo>
                  <a:lnTo>
                    <a:pt x="109" y="30"/>
                  </a:lnTo>
                  <a:lnTo>
                    <a:pt x="136" y="37"/>
                  </a:lnTo>
                  <a:lnTo>
                    <a:pt x="159" y="42"/>
                  </a:lnTo>
                  <a:lnTo>
                    <a:pt x="190" y="46"/>
                  </a:lnTo>
                  <a:lnTo>
                    <a:pt x="211" y="42"/>
                  </a:lnTo>
                  <a:lnTo>
                    <a:pt x="237" y="35"/>
                  </a:lnTo>
                  <a:lnTo>
                    <a:pt x="245" y="30"/>
                  </a:lnTo>
                  <a:lnTo>
                    <a:pt x="255" y="32"/>
                  </a:lnTo>
                  <a:lnTo>
                    <a:pt x="252" y="46"/>
                  </a:lnTo>
                  <a:lnTo>
                    <a:pt x="238" y="59"/>
                  </a:lnTo>
                  <a:lnTo>
                    <a:pt x="221" y="73"/>
                  </a:lnTo>
                  <a:lnTo>
                    <a:pt x="191" y="79"/>
                  </a:lnTo>
                  <a:lnTo>
                    <a:pt x="170" y="85"/>
                  </a:lnTo>
                  <a:lnTo>
                    <a:pt x="159" y="96"/>
                  </a:lnTo>
                  <a:lnTo>
                    <a:pt x="138" y="117"/>
                  </a:lnTo>
                  <a:lnTo>
                    <a:pt x="120" y="127"/>
                  </a:lnTo>
                  <a:lnTo>
                    <a:pt x="109" y="133"/>
                  </a:lnTo>
                  <a:lnTo>
                    <a:pt x="96" y="133"/>
                  </a:lnTo>
                  <a:lnTo>
                    <a:pt x="78" y="127"/>
                  </a:lnTo>
                  <a:lnTo>
                    <a:pt x="60" y="109"/>
                  </a:lnTo>
                  <a:lnTo>
                    <a:pt x="48" y="80"/>
                  </a:lnTo>
                  <a:lnTo>
                    <a:pt x="36" y="49"/>
                  </a:lnTo>
                  <a:lnTo>
                    <a:pt x="26" y="31"/>
                  </a:lnTo>
                  <a:lnTo>
                    <a:pt x="16" y="28"/>
                  </a:lnTo>
                  <a:lnTo>
                    <a:pt x="4" y="27"/>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base">
                <a:spcBef>
                  <a:spcPct val="0"/>
                </a:spcBef>
                <a:spcAft>
                  <a:spcPct val="0"/>
                </a:spcAft>
              </a:pPr>
              <a:endParaRPr lang="en-US" sz="1050" b="1">
                <a:solidFill>
                  <a:srgbClr val="000000"/>
                </a:solidFill>
                <a:cs typeface="Arial" charset="0"/>
              </a:endParaRPr>
            </a:p>
          </p:txBody>
        </p:sp>
        <p:sp>
          <p:nvSpPr>
            <p:cNvPr id="33" name="Freeform 30"/>
            <p:cNvSpPr>
              <a:spLocks/>
            </p:cNvSpPr>
            <p:nvPr/>
          </p:nvSpPr>
          <p:spPr bwMode="auto">
            <a:xfrm>
              <a:off x="2615" y="2577"/>
              <a:ext cx="88" cy="46"/>
            </a:xfrm>
            <a:custGeom>
              <a:avLst/>
              <a:gdLst>
                <a:gd name="T0" fmla="*/ 0 w 88"/>
                <a:gd name="T1" fmla="*/ 28 h 46"/>
                <a:gd name="T2" fmla="*/ 3 w 88"/>
                <a:gd name="T3" fmla="*/ 15 h 46"/>
                <a:gd name="T4" fmla="*/ 13 w 88"/>
                <a:gd name="T5" fmla="*/ 6 h 46"/>
                <a:gd name="T6" fmla="*/ 26 w 88"/>
                <a:gd name="T7" fmla="*/ 2 h 46"/>
                <a:gd name="T8" fmla="*/ 42 w 88"/>
                <a:gd name="T9" fmla="*/ 1 h 46"/>
                <a:gd name="T10" fmla="*/ 54 w 88"/>
                <a:gd name="T11" fmla="*/ 0 h 46"/>
                <a:gd name="T12" fmla="*/ 73 w 88"/>
                <a:gd name="T13" fmla="*/ 2 h 46"/>
                <a:gd name="T14" fmla="*/ 85 w 88"/>
                <a:gd name="T15" fmla="*/ 6 h 46"/>
                <a:gd name="T16" fmla="*/ 88 w 88"/>
                <a:gd name="T17" fmla="*/ 13 h 46"/>
                <a:gd name="T18" fmla="*/ 88 w 88"/>
                <a:gd name="T19" fmla="*/ 23 h 46"/>
                <a:gd name="T20" fmla="*/ 78 w 88"/>
                <a:gd name="T21" fmla="*/ 29 h 46"/>
                <a:gd name="T22" fmla="*/ 58 w 88"/>
                <a:gd name="T23" fmla="*/ 32 h 46"/>
                <a:gd name="T24" fmla="*/ 45 w 88"/>
                <a:gd name="T25" fmla="*/ 41 h 46"/>
                <a:gd name="T26" fmla="*/ 33 w 88"/>
                <a:gd name="T27" fmla="*/ 46 h 46"/>
                <a:gd name="T28" fmla="*/ 21 w 88"/>
                <a:gd name="T29" fmla="*/ 46 h 46"/>
                <a:gd name="T30" fmla="*/ 11 w 88"/>
                <a:gd name="T31" fmla="*/ 42 h 46"/>
                <a:gd name="T32" fmla="*/ 4 w 88"/>
                <a:gd name="T33" fmla="*/ 34 h 46"/>
                <a:gd name="T34" fmla="*/ 0 w 88"/>
                <a:gd name="T35" fmla="*/ 2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46">
                  <a:moveTo>
                    <a:pt x="0" y="28"/>
                  </a:moveTo>
                  <a:lnTo>
                    <a:pt x="3" y="15"/>
                  </a:lnTo>
                  <a:lnTo>
                    <a:pt x="13" y="6"/>
                  </a:lnTo>
                  <a:lnTo>
                    <a:pt x="26" y="2"/>
                  </a:lnTo>
                  <a:lnTo>
                    <a:pt x="42" y="1"/>
                  </a:lnTo>
                  <a:lnTo>
                    <a:pt x="54" y="0"/>
                  </a:lnTo>
                  <a:lnTo>
                    <a:pt x="73" y="2"/>
                  </a:lnTo>
                  <a:lnTo>
                    <a:pt x="85" y="6"/>
                  </a:lnTo>
                  <a:lnTo>
                    <a:pt x="88" y="13"/>
                  </a:lnTo>
                  <a:lnTo>
                    <a:pt x="88" y="23"/>
                  </a:lnTo>
                  <a:lnTo>
                    <a:pt x="78" y="29"/>
                  </a:lnTo>
                  <a:lnTo>
                    <a:pt x="58" y="32"/>
                  </a:lnTo>
                  <a:lnTo>
                    <a:pt x="45" y="41"/>
                  </a:lnTo>
                  <a:lnTo>
                    <a:pt x="33" y="46"/>
                  </a:lnTo>
                  <a:lnTo>
                    <a:pt x="21" y="46"/>
                  </a:lnTo>
                  <a:lnTo>
                    <a:pt x="11" y="42"/>
                  </a:lnTo>
                  <a:lnTo>
                    <a:pt x="4" y="34"/>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base">
                <a:spcBef>
                  <a:spcPct val="0"/>
                </a:spcBef>
                <a:spcAft>
                  <a:spcPct val="0"/>
                </a:spcAft>
              </a:pPr>
              <a:endParaRPr lang="en-US" sz="1050" b="1">
                <a:solidFill>
                  <a:srgbClr val="000000"/>
                </a:solidFill>
                <a:cs typeface="Arial" charset="0"/>
              </a:endParaRPr>
            </a:p>
          </p:txBody>
        </p:sp>
        <p:sp>
          <p:nvSpPr>
            <p:cNvPr id="34" name="Freeform 31"/>
            <p:cNvSpPr>
              <a:spLocks/>
            </p:cNvSpPr>
            <p:nvPr/>
          </p:nvSpPr>
          <p:spPr bwMode="auto">
            <a:xfrm>
              <a:off x="2711" y="2589"/>
              <a:ext cx="117" cy="52"/>
            </a:xfrm>
            <a:custGeom>
              <a:avLst/>
              <a:gdLst>
                <a:gd name="T0" fmla="*/ 0 w 117"/>
                <a:gd name="T1" fmla="*/ 16 h 52"/>
                <a:gd name="T2" fmla="*/ 7 w 117"/>
                <a:gd name="T3" fmla="*/ 6 h 52"/>
                <a:gd name="T4" fmla="*/ 20 w 117"/>
                <a:gd name="T5" fmla="*/ 3 h 52"/>
                <a:gd name="T6" fmla="*/ 32 w 117"/>
                <a:gd name="T7" fmla="*/ 0 h 52"/>
                <a:gd name="T8" fmla="*/ 51 w 117"/>
                <a:gd name="T9" fmla="*/ 1 h 52"/>
                <a:gd name="T10" fmla="*/ 69 w 117"/>
                <a:gd name="T11" fmla="*/ 6 h 52"/>
                <a:gd name="T12" fmla="*/ 86 w 117"/>
                <a:gd name="T13" fmla="*/ 12 h 52"/>
                <a:gd name="T14" fmla="*/ 102 w 117"/>
                <a:gd name="T15" fmla="*/ 17 h 52"/>
                <a:gd name="T16" fmla="*/ 113 w 117"/>
                <a:gd name="T17" fmla="*/ 27 h 52"/>
                <a:gd name="T18" fmla="*/ 117 w 117"/>
                <a:gd name="T19" fmla="*/ 37 h 52"/>
                <a:gd name="T20" fmla="*/ 117 w 117"/>
                <a:gd name="T21" fmla="*/ 46 h 52"/>
                <a:gd name="T22" fmla="*/ 104 w 117"/>
                <a:gd name="T23" fmla="*/ 52 h 52"/>
                <a:gd name="T24" fmla="*/ 92 w 117"/>
                <a:gd name="T25" fmla="*/ 52 h 52"/>
                <a:gd name="T26" fmla="*/ 79 w 117"/>
                <a:gd name="T27" fmla="*/ 45 h 52"/>
                <a:gd name="T28" fmla="*/ 68 w 117"/>
                <a:gd name="T29" fmla="*/ 37 h 52"/>
                <a:gd name="T30" fmla="*/ 53 w 117"/>
                <a:gd name="T31" fmla="*/ 32 h 52"/>
                <a:gd name="T32" fmla="*/ 39 w 117"/>
                <a:gd name="T33" fmla="*/ 30 h 52"/>
                <a:gd name="T34" fmla="*/ 14 w 117"/>
                <a:gd name="T35" fmla="*/ 29 h 52"/>
                <a:gd name="T36" fmla="*/ 5 w 117"/>
                <a:gd name="T37" fmla="*/ 24 h 52"/>
                <a:gd name="T38" fmla="*/ 0 w 117"/>
                <a:gd name="T39"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7" h="52">
                  <a:moveTo>
                    <a:pt x="0" y="16"/>
                  </a:moveTo>
                  <a:lnTo>
                    <a:pt x="7" y="6"/>
                  </a:lnTo>
                  <a:lnTo>
                    <a:pt x="20" y="3"/>
                  </a:lnTo>
                  <a:lnTo>
                    <a:pt x="32" y="0"/>
                  </a:lnTo>
                  <a:lnTo>
                    <a:pt x="51" y="1"/>
                  </a:lnTo>
                  <a:lnTo>
                    <a:pt x="69" y="6"/>
                  </a:lnTo>
                  <a:lnTo>
                    <a:pt x="86" y="12"/>
                  </a:lnTo>
                  <a:lnTo>
                    <a:pt x="102" y="17"/>
                  </a:lnTo>
                  <a:lnTo>
                    <a:pt x="113" y="27"/>
                  </a:lnTo>
                  <a:lnTo>
                    <a:pt x="117" y="37"/>
                  </a:lnTo>
                  <a:lnTo>
                    <a:pt x="117" y="46"/>
                  </a:lnTo>
                  <a:lnTo>
                    <a:pt x="104" y="52"/>
                  </a:lnTo>
                  <a:lnTo>
                    <a:pt x="92" y="52"/>
                  </a:lnTo>
                  <a:lnTo>
                    <a:pt x="79" y="45"/>
                  </a:lnTo>
                  <a:lnTo>
                    <a:pt x="68" y="37"/>
                  </a:lnTo>
                  <a:lnTo>
                    <a:pt x="53" y="32"/>
                  </a:lnTo>
                  <a:lnTo>
                    <a:pt x="39" y="30"/>
                  </a:lnTo>
                  <a:lnTo>
                    <a:pt x="14" y="29"/>
                  </a:lnTo>
                  <a:lnTo>
                    <a:pt x="5" y="24"/>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base">
                <a:spcBef>
                  <a:spcPct val="0"/>
                </a:spcBef>
                <a:spcAft>
                  <a:spcPct val="0"/>
                </a:spcAft>
              </a:pPr>
              <a:endParaRPr lang="en-US" sz="1050" b="1">
                <a:solidFill>
                  <a:srgbClr val="000000"/>
                </a:solidFill>
                <a:cs typeface="Arial" charset="0"/>
              </a:endParaRPr>
            </a:p>
          </p:txBody>
        </p:sp>
        <p:sp>
          <p:nvSpPr>
            <p:cNvPr id="35" name="Freeform 32"/>
            <p:cNvSpPr>
              <a:spLocks/>
            </p:cNvSpPr>
            <p:nvPr/>
          </p:nvSpPr>
          <p:spPr bwMode="auto">
            <a:xfrm>
              <a:off x="2248" y="2225"/>
              <a:ext cx="106" cy="235"/>
            </a:xfrm>
            <a:custGeom>
              <a:avLst/>
              <a:gdLst>
                <a:gd name="T0" fmla="*/ 104 w 106"/>
                <a:gd name="T1" fmla="*/ 0 h 235"/>
                <a:gd name="T2" fmla="*/ 41 w 106"/>
                <a:gd name="T3" fmla="*/ 23 h 235"/>
                <a:gd name="T4" fmla="*/ 20 w 106"/>
                <a:gd name="T5" fmla="*/ 40 h 235"/>
                <a:gd name="T6" fmla="*/ 5 w 106"/>
                <a:gd name="T7" fmla="*/ 61 h 235"/>
                <a:gd name="T8" fmla="*/ 0 w 106"/>
                <a:gd name="T9" fmla="*/ 85 h 235"/>
                <a:gd name="T10" fmla="*/ 2 w 106"/>
                <a:gd name="T11" fmla="*/ 120 h 235"/>
                <a:gd name="T12" fmla="*/ 9 w 106"/>
                <a:gd name="T13" fmla="*/ 163 h 235"/>
                <a:gd name="T14" fmla="*/ 22 w 106"/>
                <a:gd name="T15" fmla="*/ 189 h 235"/>
                <a:gd name="T16" fmla="*/ 44 w 106"/>
                <a:gd name="T17" fmla="*/ 213 h 235"/>
                <a:gd name="T18" fmla="*/ 72 w 106"/>
                <a:gd name="T19" fmla="*/ 235 h 235"/>
                <a:gd name="T20" fmla="*/ 84 w 106"/>
                <a:gd name="T21" fmla="*/ 183 h 235"/>
                <a:gd name="T22" fmla="*/ 72 w 106"/>
                <a:gd name="T23" fmla="*/ 163 h 235"/>
                <a:gd name="T24" fmla="*/ 52 w 106"/>
                <a:gd name="T25" fmla="*/ 158 h 235"/>
                <a:gd name="T26" fmla="*/ 38 w 106"/>
                <a:gd name="T27" fmla="*/ 120 h 235"/>
                <a:gd name="T28" fmla="*/ 36 w 106"/>
                <a:gd name="T29" fmla="*/ 79 h 235"/>
                <a:gd name="T30" fmla="*/ 48 w 106"/>
                <a:gd name="T31" fmla="*/ 62 h 235"/>
                <a:gd name="T32" fmla="*/ 65 w 106"/>
                <a:gd name="T33" fmla="*/ 49 h 235"/>
                <a:gd name="T34" fmla="*/ 86 w 106"/>
                <a:gd name="T35" fmla="*/ 40 h 235"/>
                <a:gd name="T36" fmla="*/ 106 w 106"/>
                <a:gd name="T37" fmla="*/ 30 h 235"/>
                <a:gd name="T38" fmla="*/ 104 w 106"/>
                <a:gd name="T39"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235">
                  <a:moveTo>
                    <a:pt x="104" y="0"/>
                  </a:moveTo>
                  <a:lnTo>
                    <a:pt x="41" y="23"/>
                  </a:lnTo>
                  <a:lnTo>
                    <a:pt x="20" y="40"/>
                  </a:lnTo>
                  <a:lnTo>
                    <a:pt x="5" y="61"/>
                  </a:lnTo>
                  <a:lnTo>
                    <a:pt x="0" y="85"/>
                  </a:lnTo>
                  <a:lnTo>
                    <a:pt x="2" y="120"/>
                  </a:lnTo>
                  <a:lnTo>
                    <a:pt x="9" y="163"/>
                  </a:lnTo>
                  <a:lnTo>
                    <a:pt x="22" y="189"/>
                  </a:lnTo>
                  <a:lnTo>
                    <a:pt x="44" y="213"/>
                  </a:lnTo>
                  <a:lnTo>
                    <a:pt x="72" y="235"/>
                  </a:lnTo>
                  <a:lnTo>
                    <a:pt x="84" y="183"/>
                  </a:lnTo>
                  <a:lnTo>
                    <a:pt x="72" y="163"/>
                  </a:lnTo>
                  <a:lnTo>
                    <a:pt x="52" y="158"/>
                  </a:lnTo>
                  <a:lnTo>
                    <a:pt x="38" y="120"/>
                  </a:lnTo>
                  <a:lnTo>
                    <a:pt x="36" y="79"/>
                  </a:lnTo>
                  <a:lnTo>
                    <a:pt x="48" y="62"/>
                  </a:lnTo>
                  <a:lnTo>
                    <a:pt x="65" y="49"/>
                  </a:lnTo>
                  <a:lnTo>
                    <a:pt x="86" y="40"/>
                  </a:lnTo>
                  <a:lnTo>
                    <a:pt x="106" y="30"/>
                  </a:lnTo>
                  <a:lnTo>
                    <a:pt x="10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base">
                <a:spcBef>
                  <a:spcPct val="0"/>
                </a:spcBef>
                <a:spcAft>
                  <a:spcPct val="0"/>
                </a:spcAft>
              </a:pPr>
              <a:endParaRPr lang="en-US" sz="1050" b="1">
                <a:solidFill>
                  <a:srgbClr val="000000"/>
                </a:solidFill>
                <a:cs typeface="Arial" charset="0"/>
              </a:endParaRPr>
            </a:p>
          </p:txBody>
        </p:sp>
        <p:sp>
          <p:nvSpPr>
            <p:cNvPr id="36" name="Freeform 33"/>
            <p:cNvSpPr>
              <a:spLocks/>
            </p:cNvSpPr>
            <p:nvPr/>
          </p:nvSpPr>
          <p:spPr bwMode="auto">
            <a:xfrm>
              <a:off x="2300" y="2300"/>
              <a:ext cx="34" cy="54"/>
            </a:xfrm>
            <a:custGeom>
              <a:avLst/>
              <a:gdLst>
                <a:gd name="T0" fmla="*/ 0 w 34"/>
                <a:gd name="T1" fmla="*/ 10 h 54"/>
                <a:gd name="T2" fmla="*/ 17 w 34"/>
                <a:gd name="T3" fmla="*/ 49 h 54"/>
                <a:gd name="T4" fmla="*/ 27 w 34"/>
                <a:gd name="T5" fmla="*/ 54 h 54"/>
                <a:gd name="T6" fmla="*/ 33 w 34"/>
                <a:gd name="T7" fmla="*/ 42 h 54"/>
                <a:gd name="T8" fmla="*/ 34 w 34"/>
                <a:gd name="T9" fmla="*/ 23 h 54"/>
                <a:gd name="T10" fmla="*/ 31 w 34"/>
                <a:gd name="T11" fmla="*/ 6 h 54"/>
                <a:gd name="T12" fmla="*/ 15 w 34"/>
                <a:gd name="T13" fmla="*/ 0 h 54"/>
                <a:gd name="T14" fmla="*/ 5 w 34"/>
                <a:gd name="T15" fmla="*/ 2 h 54"/>
                <a:gd name="T16" fmla="*/ 0 w 34"/>
                <a:gd name="T17" fmla="*/ 1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4">
                  <a:moveTo>
                    <a:pt x="0" y="10"/>
                  </a:moveTo>
                  <a:lnTo>
                    <a:pt x="17" y="49"/>
                  </a:lnTo>
                  <a:lnTo>
                    <a:pt x="27" y="54"/>
                  </a:lnTo>
                  <a:lnTo>
                    <a:pt x="33" y="42"/>
                  </a:lnTo>
                  <a:lnTo>
                    <a:pt x="34" y="23"/>
                  </a:lnTo>
                  <a:lnTo>
                    <a:pt x="31" y="6"/>
                  </a:lnTo>
                  <a:lnTo>
                    <a:pt x="15" y="0"/>
                  </a:lnTo>
                  <a:lnTo>
                    <a:pt x="5" y="2"/>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base">
                <a:spcBef>
                  <a:spcPct val="0"/>
                </a:spcBef>
                <a:spcAft>
                  <a:spcPct val="0"/>
                </a:spcAft>
              </a:pPr>
              <a:endParaRPr lang="en-US" sz="1050" b="1">
                <a:solidFill>
                  <a:srgbClr val="000000"/>
                </a:solidFill>
                <a:cs typeface="Arial" charset="0"/>
              </a:endParaRPr>
            </a:p>
          </p:txBody>
        </p:sp>
        <p:sp>
          <p:nvSpPr>
            <p:cNvPr id="37" name="Freeform 34"/>
            <p:cNvSpPr>
              <a:spLocks/>
            </p:cNvSpPr>
            <p:nvPr/>
          </p:nvSpPr>
          <p:spPr bwMode="auto">
            <a:xfrm>
              <a:off x="2315" y="1822"/>
              <a:ext cx="355" cy="440"/>
            </a:xfrm>
            <a:custGeom>
              <a:avLst/>
              <a:gdLst>
                <a:gd name="T0" fmla="*/ 349 w 355"/>
                <a:gd name="T1" fmla="*/ 0 h 440"/>
                <a:gd name="T2" fmla="*/ 295 w 355"/>
                <a:gd name="T3" fmla="*/ 28 h 440"/>
                <a:gd name="T4" fmla="*/ 253 w 355"/>
                <a:gd name="T5" fmla="*/ 55 h 440"/>
                <a:gd name="T6" fmla="*/ 208 w 355"/>
                <a:gd name="T7" fmla="*/ 88 h 440"/>
                <a:gd name="T8" fmla="*/ 155 w 355"/>
                <a:gd name="T9" fmla="*/ 139 h 440"/>
                <a:gd name="T10" fmla="*/ 113 w 355"/>
                <a:gd name="T11" fmla="*/ 198 h 440"/>
                <a:gd name="T12" fmla="*/ 71 w 355"/>
                <a:gd name="T13" fmla="*/ 258 h 440"/>
                <a:gd name="T14" fmla="*/ 42 w 355"/>
                <a:gd name="T15" fmla="*/ 323 h 440"/>
                <a:gd name="T16" fmla="*/ 11 w 355"/>
                <a:gd name="T17" fmla="*/ 395 h 440"/>
                <a:gd name="T18" fmla="*/ 0 w 355"/>
                <a:gd name="T19" fmla="*/ 425 h 440"/>
                <a:gd name="T20" fmla="*/ 33 w 355"/>
                <a:gd name="T21" fmla="*/ 440 h 440"/>
                <a:gd name="T22" fmla="*/ 45 w 355"/>
                <a:gd name="T23" fmla="*/ 420 h 440"/>
                <a:gd name="T24" fmla="*/ 65 w 355"/>
                <a:gd name="T25" fmla="*/ 354 h 440"/>
                <a:gd name="T26" fmla="*/ 94 w 355"/>
                <a:gd name="T27" fmla="*/ 295 h 440"/>
                <a:gd name="T28" fmla="*/ 127 w 355"/>
                <a:gd name="T29" fmla="*/ 238 h 440"/>
                <a:gd name="T30" fmla="*/ 169 w 355"/>
                <a:gd name="T31" fmla="*/ 181 h 440"/>
                <a:gd name="T32" fmla="*/ 217 w 355"/>
                <a:gd name="T33" fmla="*/ 127 h 440"/>
                <a:gd name="T34" fmla="*/ 268 w 355"/>
                <a:gd name="T35" fmla="*/ 87 h 440"/>
                <a:gd name="T36" fmla="*/ 305 w 355"/>
                <a:gd name="T37" fmla="*/ 57 h 440"/>
                <a:gd name="T38" fmla="*/ 342 w 355"/>
                <a:gd name="T39" fmla="*/ 39 h 440"/>
                <a:gd name="T40" fmla="*/ 355 w 355"/>
                <a:gd name="T41" fmla="*/ 33 h 440"/>
                <a:gd name="T42" fmla="*/ 349 w 355"/>
                <a:gd name="T43"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5" h="440">
                  <a:moveTo>
                    <a:pt x="349" y="0"/>
                  </a:moveTo>
                  <a:lnTo>
                    <a:pt x="295" y="28"/>
                  </a:lnTo>
                  <a:lnTo>
                    <a:pt x="253" y="55"/>
                  </a:lnTo>
                  <a:lnTo>
                    <a:pt x="208" y="88"/>
                  </a:lnTo>
                  <a:lnTo>
                    <a:pt x="155" y="139"/>
                  </a:lnTo>
                  <a:lnTo>
                    <a:pt x="113" y="198"/>
                  </a:lnTo>
                  <a:lnTo>
                    <a:pt x="71" y="258"/>
                  </a:lnTo>
                  <a:lnTo>
                    <a:pt x="42" y="323"/>
                  </a:lnTo>
                  <a:lnTo>
                    <a:pt x="11" y="395"/>
                  </a:lnTo>
                  <a:lnTo>
                    <a:pt x="0" y="425"/>
                  </a:lnTo>
                  <a:lnTo>
                    <a:pt x="33" y="440"/>
                  </a:lnTo>
                  <a:lnTo>
                    <a:pt x="45" y="420"/>
                  </a:lnTo>
                  <a:lnTo>
                    <a:pt x="65" y="354"/>
                  </a:lnTo>
                  <a:lnTo>
                    <a:pt x="94" y="295"/>
                  </a:lnTo>
                  <a:lnTo>
                    <a:pt x="127" y="238"/>
                  </a:lnTo>
                  <a:lnTo>
                    <a:pt x="169" y="181"/>
                  </a:lnTo>
                  <a:lnTo>
                    <a:pt x="217" y="127"/>
                  </a:lnTo>
                  <a:lnTo>
                    <a:pt x="268" y="87"/>
                  </a:lnTo>
                  <a:lnTo>
                    <a:pt x="305" y="57"/>
                  </a:lnTo>
                  <a:lnTo>
                    <a:pt x="342" y="39"/>
                  </a:lnTo>
                  <a:lnTo>
                    <a:pt x="355" y="33"/>
                  </a:lnTo>
                  <a:lnTo>
                    <a:pt x="34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base">
                <a:spcBef>
                  <a:spcPct val="0"/>
                </a:spcBef>
                <a:spcAft>
                  <a:spcPct val="0"/>
                </a:spcAft>
              </a:pPr>
              <a:endParaRPr lang="en-US" sz="1050" b="1">
                <a:solidFill>
                  <a:srgbClr val="000000"/>
                </a:solidFill>
                <a:cs typeface="Arial" charset="0"/>
              </a:endParaRPr>
            </a:p>
          </p:txBody>
        </p:sp>
        <p:sp>
          <p:nvSpPr>
            <p:cNvPr id="38" name="Freeform 35"/>
            <p:cNvSpPr>
              <a:spLocks/>
            </p:cNvSpPr>
            <p:nvPr/>
          </p:nvSpPr>
          <p:spPr bwMode="auto">
            <a:xfrm>
              <a:off x="2756" y="2117"/>
              <a:ext cx="330" cy="691"/>
            </a:xfrm>
            <a:custGeom>
              <a:avLst/>
              <a:gdLst>
                <a:gd name="T0" fmla="*/ 261 w 330"/>
                <a:gd name="T1" fmla="*/ 0 h 691"/>
                <a:gd name="T2" fmla="*/ 259 w 330"/>
                <a:gd name="T3" fmla="*/ 24 h 691"/>
                <a:gd name="T4" fmla="*/ 270 w 330"/>
                <a:gd name="T5" fmla="*/ 82 h 691"/>
                <a:gd name="T6" fmla="*/ 281 w 330"/>
                <a:gd name="T7" fmla="*/ 165 h 691"/>
                <a:gd name="T8" fmla="*/ 291 w 330"/>
                <a:gd name="T9" fmla="*/ 268 h 691"/>
                <a:gd name="T10" fmla="*/ 287 w 330"/>
                <a:gd name="T11" fmla="*/ 340 h 691"/>
                <a:gd name="T12" fmla="*/ 265 w 330"/>
                <a:gd name="T13" fmla="*/ 408 h 691"/>
                <a:gd name="T14" fmla="*/ 229 w 330"/>
                <a:gd name="T15" fmla="*/ 475 h 691"/>
                <a:gd name="T16" fmla="*/ 183 w 330"/>
                <a:gd name="T17" fmla="*/ 535 h 691"/>
                <a:gd name="T18" fmla="*/ 122 w 330"/>
                <a:gd name="T19" fmla="*/ 590 h 691"/>
                <a:gd name="T20" fmla="*/ 69 w 330"/>
                <a:gd name="T21" fmla="*/ 636 h 691"/>
                <a:gd name="T22" fmla="*/ 15 w 330"/>
                <a:gd name="T23" fmla="*/ 663 h 691"/>
                <a:gd name="T24" fmla="*/ 0 w 330"/>
                <a:gd name="T25" fmla="*/ 681 h 691"/>
                <a:gd name="T26" fmla="*/ 15 w 330"/>
                <a:gd name="T27" fmla="*/ 691 h 691"/>
                <a:gd name="T28" fmla="*/ 52 w 330"/>
                <a:gd name="T29" fmla="*/ 677 h 691"/>
                <a:gd name="T30" fmla="*/ 120 w 330"/>
                <a:gd name="T31" fmla="*/ 629 h 691"/>
                <a:gd name="T32" fmla="*/ 180 w 330"/>
                <a:gd name="T33" fmla="*/ 578 h 691"/>
                <a:gd name="T34" fmla="*/ 239 w 330"/>
                <a:gd name="T35" fmla="*/ 527 h 691"/>
                <a:gd name="T36" fmla="*/ 284 w 330"/>
                <a:gd name="T37" fmla="*/ 466 h 691"/>
                <a:gd name="T38" fmla="*/ 315 w 330"/>
                <a:gd name="T39" fmla="*/ 390 h 691"/>
                <a:gd name="T40" fmla="*/ 330 w 330"/>
                <a:gd name="T41" fmla="*/ 286 h 691"/>
                <a:gd name="T42" fmla="*/ 321 w 330"/>
                <a:gd name="T43" fmla="*/ 169 h 691"/>
                <a:gd name="T44" fmla="*/ 308 w 330"/>
                <a:gd name="T45" fmla="*/ 71 h 691"/>
                <a:gd name="T46" fmla="*/ 292 w 330"/>
                <a:gd name="T47" fmla="*/ 22 h 691"/>
                <a:gd name="T48" fmla="*/ 281 w 330"/>
                <a:gd name="T49" fmla="*/ 0 h 691"/>
                <a:gd name="T50" fmla="*/ 261 w 330"/>
                <a:gd name="T51" fmla="*/ 0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0" h="691">
                  <a:moveTo>
                    <a:pt x="261" y="0"/>
                  </a:moveTo>
                  <a:lnTo>
                    <a:pt x="259" y="24"/>
                  </a:lnTo>
                  <a:lnTo>
                    <a:pt x="270" y="82"/>
                  </a:lnTo>
                  <a:lnTo>
                    <a:pt x="281" y="165"/>
                  </a:lnTo>
                  <a:lnTo>
                    <a:pt x="291" y="268"/>
                  </a:lnTo>
                  <a:lnTo>
                    <a:pt x="287" y="340"/>
                  </a:lnTo>
                  <a:lnTo>
                    <a:pt x="265" y="408"/>
                  </a:lnTo>
                  <a:lnTo>
                    <a:pt x="229" y="475"/>
                  </a:lnTo>
                  <a:lnTo>
                    <a:pt x="183" y="535"/>
                  </a:lnTo>
                  <a:lnTo>
                    <a:pt x="122" y="590"/>
                  </a:lnTo>
                  <a:lnTo>
                    <a:pt x="69" y="636"/>
                  </a:lnTo>
                  <a:lnTo>
                    <a:pt x="15" y="663"/>
                  </a:lnTo>
                  <a:lnTo>
                    <a:pt x="0" y="681"/>
                  </a:lnTo>
                  <a:lnTo>
                    <a:pt x="15" y="691"/>
                  </a:lnTo>
                  <a:lnTo>
                    <a:pt x="52" y="677"/>
                  </a:lnTo>
                  <a:lnTo>
                    <a:pt x="120" y="629"/>
                  </a:lnTo>
                  <a:lnTo>
                    <a:pt x="180" y="578"/>
                  </a:lnTo>
                  <a:lnTo>
                    <a:pt x="239" y="527"/>
                  </a:lnTo>
                  <a:lnTo>
                    <a:pt x="284" y="466"/>
                  </a:lnTo>
                  <a:lnTo>
                    <a:pt x="315" y="390"/>
                  </a:lnTo>
                  <a:lnTo>
                    <a:pt x="330" y="286"/>
                  </a:lnTo>
                  <a:lnTo>
                    <a:pt x="321" y="169"/>
                  </a:lnTo>
                  <a:lnTo>
                    <a:pt x="308" y="71"/>
                  </a:lnTo>
                  <a:lnTo>
                    <a:pt x="292" y="22"/>
                  </a:lnTo>
                  <a:lnTo>
                    <a:pt x="281" y="0"/>
                  </a:lnTo>
                  <a:lnTo>
                    <a:pt x="26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base">
                <a:spcBef>
                  <a:spcPct val="0"/>
                </a:spcBef>
                <a:spcAft>
                  <a:spcPct val="0"/>
                </a:spcAft>
              </a:pPr>
              <a:endParaRPr lang="en-US" sz="1050" b="1">
                <a:solidFill>
                  <a:srgbClr val="000000"/>
                </a:solidFill>
                <a:cs typeface="Arial" charset="0"/>
              </a:endParaRPr>
            </a:p>
          </p:txBody>
        </p:sp>
        <p:sp>
          <p:nvSpPr>
            <p:cNvPr id="39" name="Freeform 36"/>
            <p:cNvSpPr>
              <a:spLocks/>
            </p:cNvSpPr>
            <p:nvPr/>
          </p:nvSpPr>
          <p:spPr bwMode="auto">
            <a:xfrm>
              <a:off x="2307" y="2388"/>
              <a:ext cx="439" cy="508"/>
            </a:xfrm>
            <a:custGeom>
              <a:avLst/>
              <a:gdLst>
                <a:gd name="T0" fmla="*/ 0 w 439"/>
                <a:gd name="T1" fmla="*/ 32 h 508"/>
                <a:gd name="T2" fmla="*/ 2 w 439"/>
                <a:gd name="T3" fmla="*/ 108 h 508"/>
                <a:gd name="T4" fmla="*/ 8 w 439"/>
                <a:gd name="T5" fmla="*/ 173 h 508"/>
                <a:gd name="T6" fmla="*/ 18 w 439"/>
                <a:gd name="T7" fmla="*/ 235 h 508"/>
                <a:gd name="T8" fmla="*/ 32 w 439"/>
                <a:gd name="T9" fmla="*/ 291 h 508"/>
                <a:gd name="T10" fmla="*/ 60 w 439"/>
                <a:gd name="T11" fmla="*/ 350 h 508"/>
                <a:gd name="T12" fmla="*/ 104 w 439"/>
                <a:gd name="T13" fmla="*/ 409 h 508"/>
                <a:gd name="T14" fmla="*/ 135 w 439"/>
                <a:gd name="T15" fmla="*/ 437 h 508"/>
                <a:gd name="T16" fmla="*/ 141 w 439"/>
                <a:gd name="T17" fmla="*/ 472 h 508"/>
                <a:gd name="T18" fmla="*/ 192 w 439"/>
                <a:gd name="T19" fmla="*/ 490 h 508"/>
                <a:gd name="T20" fmla="*/ 249 w 439"/>
                <a:gd name="T21" fmla="*/ 504 h 508"/>
                <a:gd name="T22" fmla="*/ 297 w 439"/>
                <a:gd name="T23" fmla="*/ 506 h 508"/>
                <a:gd name="T24" fmla="*/ 344 w 439"/>
                <a:gd name="T25" fmla="*/ 508 h 508"/>
                <a:gd name="T26" fmla="*/ 401 w 439"/>
                <a:gd name="T27" fmla="*/ 508 h 508"/>
                <a:gd name="T28" fmla="*/ 439 w 439"/>
                <a:gd name="T29" fmla="*/ 503 h 508"/>
                <a:gd name="T30" fmla="*/ 409 w 439"/>
                <a:gd name="T31" fmla="*/ 469 h 508"/>
                <a:gd name="T32" fmla="*/ 388 w 439"/>
                <a:gd name="T33" fmla="*/ 453 h 508"/>
                <a:gd name="T34" fmla="*/ 409 w 439"/>
                <a:gd name="T35" fmla="*/ 441 h 508"/>
                <a:gd name="T36" fmla="*/ 430 w 439"/>
                <a:gd name="T37" fmla="*/ 415 h 508"/>
                <a:gd name="T38" fmla="*/ 435 w 439"/>
                <a:gd name="T39" fmla="*/ 406 h 508"/>
                <a:gd name="T40" fmla="*/ 417 w 439"/>
                <a:gd name="T41" fmla="*/ 412 h 508"/>
                <a:gd name="T42" fmla="*/ 370 w 439"/>
                <a:gd name="T43" fmla="*/ 428 h 508"/>
                <a:gd name="T44" fmla="*/ 323 w 439"/>
                <a:gd name="T45" fmla="*/ 444 h 508"/>
                <a:gd name="T46" fmla="*/ 285 w 439"/>
                <a:gd name="T47" fmla="*/ 452 h 508"/>
                <a:gd name="T48" fmla="*/ 260 w 439"/>
                <a:gd name="T49" fmla="*/ 454 h 508"/>
                <a:gd name="T50" fmla="*/ 225 w 439"/>
                <a:gd name="T51" fmla="*/ 449 h 508"/>
                <a:gd name="T52" fmla="*/ 192 w 439"/>
                <a:gd name="T53" fmla="*/ 435 h 508"/>
                <a:gd name="T54" fmla="*/ 167 w 439"/>
                <a:gd name="T55" fmla="*/ 420 h 508"/>
                <a:gd name="T56" fmla="*/ 130 w 439"/>
                <a:gd name="T57" fmla="*/ 383 h 508"/>
                <a:gd name="T58" fmla="*/ 74 w 439"/>
                <a:gd name="T59" fmla="*/ 301 h 508"/>
                <a:gd name="T60" fmla="*/ 50 w 439"/>
                <a:gd name="T61" fmla="*/ 218 h 508"/>
                <a:gd name="T62" fmla="*/ 32 w 439"/>
                <a:gd name="T63" fmla="*/ 130 h 508"/>
                <a:gd name="T64" fmla="*/ 24 w 439"/>
                <a:gd name="T65" fmla="*/ 52 h 508"/>
                <a:gd name="T66" fmla="*/ 27 w 439"/>
                <a:gd name="T67" fmla="*/ 10 h 508"/>
                <a:gd name="T68" fmla="*/ 13 w 439"/>
                <a:gd name="T69" fmla="*/ 0 h 508"/>
                <a:gd name="T70" fmla="*/ 0 w 439"/>
                <a:gd name="T71" fmla="*/ 32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9" h="508">
                  <a:moveTo>
                    <a:pt x="0" y="32"/>
                  </a:moveTo>
                  <a:lnTo>
                    <a:pt x="2" y="108"/>
                  </a:lnTo>
                  <a:lnTo>
                    <a:pt x="8" y="173"/>
                  </a:lnTo>
                  <a:lnTo>
                    <a:pt x="18" y="235"/>
                  </a:lnTo>
                  <a:lnTo>
                    <a:pt x="32" y="291"/>
                  </a:lnTo>
                  <a:lnTo>
                    <a:pt x="60" y="350"/>
                  </a:lnTo>
                  <a:lnTo>
                    <a:pt x="104" y="409"/>
                  </a:lnTo>
                  <a:lnTo>
                    <a:pt x="135" y="437"/>
                  </a:lnTo>
                  <a:lnTo>
                    <a:pt x="141" y="472"/>
                  </a:lnTo>
                  <a:lnTo>
                    <a:pt x="192" y="490"/>
                  </a:lnTo>
                  <a:lnTo>
                    <a:pt x="249" y="504"/>
                  </a:lnTo>
                  <a:lnTo>
                    <a:pt x="297" y="506"/>
                  </a:lnTo>
                  <a:lnTo>
                    <a:pt x="344" y="508"/>
                  </a:lnTo>
                  <a:lnTo>
                    <a:pt x="401" y="508"/>
                  </a:lnTo>
                  <a:lnTo>
                    <a:pt x="439" y="503"/>
                  </a:lnTo>
                  <a:lnTo>
                    <a:pt x="409" y="469"/>
                  </a:lnTo>
                  <a:lnTo>
                    <a:pt x="388" y="453"/>
                  </a:lnTo>
                  <a:lnTo>
                    <a:pt x="409" y="441"/>
                  </a:lnTo>
                  <a:lnTo>
                    <a:pt x="430" y="415"/>
                  </a:lnTo>
                  <a:lnTo>
                    <a:pt x="435" y="406"/>
                  </a:lnTo>
                  <a:lnTo>
                    <a:pt x="417" y="412"/>
                  </a:lnTo>
                  <a:lnTo>
                    <a:pt x="370" y="428"/>
                  </a:lnTo>
                  <a:lnTo>
                    <a:pt x="323" y="444"/>
                  </a:lnTo>
                  <a:lnTo>
                    <a:pt x="285" y="452"/>
                  </a:lnTo>
                  <a:lnTo>
                    <a:pt x="260" y="454"/>
                  </a:lnTo>
                  <a:lnTo>
                    <a:pt x="225" y="449"/>
                  </a:lnTo>
                  <a:lnTo>
                    <a:pt x="192" y="435"/>
                  </a:lnTo>
                  <a:lnTo>
                    <a:pt x="167" y="420"/>
                  </a:lnTo>
                  <a:lnTo>
                    <a:pt x="130" y="383"/>
                  </a:lnTo>
                  <a:lnTo>
                    <a:pt x="74" y="301"/>
                  </a:lnTo>
                  <a:lnTo>
                    <a:pt x="50" y="218"/>
                  </a:lnTo>
                  <a:lnTo>
                    <a:pt x="32" y="130"/>
                  </a:lnTo>
                  <a:lnTo>
                    <a:pt x="24" y="52"/>
                  </a:lnTo>
                  <a:lnTo>
                    <a:pt x="27" y="10"/>
                  </a:lnTo>
                  <a:lnTo>
                    <a:pt x="13" y="0"/>
                  </a:lnTo>
                  <a:lnTo>
                    <a:pt x="0"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base">
                <a:spcBef>
                  <a:spcPct val="0"/>
                </a:spcBef>
                <a:spcAft>
                  <a:spcPct val="0"/>
                </a:spcAft>
              </a:pPr>
              <a:endParaRPr lang="en-US" sz="1050" b="1">
                <a:solidFill>
                  <a:srgbClr val="000000"/>
                </a:solidFill>
                <a:cs typeface="Arial" charset="0"/>
              </a:endParaRPr>
            </a:p>
          </p:txBody>
        </p:sp>
        <p:sp>
          <p:nvSpPr>
            <p:cNvPr id="40" name="Freeform 37"/>
            <p:cNvSpPr>
              <a:spLocks/>
            </p:cNvSpPr>
            <p:nvPr/>
          </p:nvSpPr>
          <p:spPr bwMode="auto">
            <a:xfrm>
              <a:off x="2185" y="2711"/>
              <a:ext cx="215" cy="265"/>
            </a:xfrm>
            <a:custGeom>
              <a:avLst/>
              <a:gdLst>
                <a:gd name="T0" fmla="*/ 192 w 215"/>
                <a:gd name="T1" fmla="*/ 19 h 265"/>
                <a:gd name="T2" fmla="*/ 154 w 215"/>
                <a:gd name="T3" fmla="*/ 4 h 265"/>
                <a:gd name="T4" fmla="*/ 117 w 215"/>
                <a:gd name="T5" fmla="*/ 0 h 265"/>
                <a:gd name="T6" fmla="*/ 69 w 215"/>
                <a:gd name="T7" fmla="*/ 6 h 265"/>
                <a:gd name="T8" fmla="*/ 44 w 215"/>
                <a:gd name="T9" fmla="*/ 20 h 265"/>
                <a:gd name="T10" fmla="*/ 23 w 215"/>
                <a:gd name="T11" fmla="*/ 42 h 265"/>
                <a:gd name="T12" fmla="*/ 20 w 215"/>
                <a:gd name="T13" fmla="*/ 68 h 265"/>
                <a:gd name="T14" fmla="*/ 30 w 215"/>
                <a:gd name="T15" fmla="*/ 102 h 265"/>
                <a:gd name="T16" fmla="*/ 47 w 215"/>
                <a:gd name="T17" fmla="*/ 143 h 265"/>
                <a:gd name="T18" fmla="*/ 61 w 215"/>
                <a:gd name="T19" fmla="*/ 194 h 265"/>
                <a:gd name="T20" fmla="*/ 55 w 215"/>
                <a:gd name="T21" fmla="*/ 207 h 265"/>
                <a:gd name="T22" fmla="*/ 0 w 215"/>
                <a:gd name="T23" fmla="*/ 242 h 265"/>
                <a:gd name="T24" fmla="*/ 2 w 215"/>
                <a:gd name="T25" fmla="*/ 259 h 265"/>
                <a:gd name="T26" fmla="*/ 13 w 215"/>
                <a:gd name="T27" fmla="*/ 265 h 265"/>
                <a:gd name="T28" fmla="*/ 41 w 215"/>
                <a:gd name="T29" fmla="*/ 250 h 265"/>
                <a:gd name="T30" fmla="*/ 79 w 215"/>
                <a:gd name="T31" fmla="*/ 232 h 265"/>
                <a:gd name="T32" fmla="*/ 90 w 215"/>
                <a:gd name="T33" fmla="*/ 214 h 265"/>
                <a:gd name="T34" fmla="*/ 90 w 215"/>
                <a:gd name="T35" fmla="*/ 185 h 265"/>
                <a:gd name="T36" fmla="*/ 69 w 215"/>
                <a:gd name="T37" fmla="*/ 138 h 265"/>
                <a:gd name="T38" fmla="*/ 57 w 215"/>
                <a:gd name="T39" fmla="*/ 92 h 265"/>
                <a:gd name="T40" fmla="*/ 52 w 215"/>
                <a:gd name="T41" fmla="*/ 64 h 265"/>
                <a:gd name="T42" fmla="*/ 63 w 215"/>
                <a:gd name="T43" fmla="*/ 42 h 265"/>
                <a:gd name="T44" fmla="*/ 94 w 215"/>
                <a:gd name="T45" fmla="*/ 30 h 265"/>
                <a:gd name="T46" fmla="*/ 120 w 215"/>
                <a:gd name="T47" fmla="*/ 28 h 265"/>
                <a:gd name="T48" fmla="*/ 163 w 215"/>
                <a:gd name="T49" fmla="*/ 37 h 265"/>
                <a:gd name="T50" fmla="*/ 215 w 215"/>
                <a:gd name="T51" fmla="*/ 51 h 265"/>
                <a:gd name="T52" fmla="*/ 192 w 215"/>
                <a:gd name="T53" fmla="*/ 1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5" h="265">
                  <a:moveTo>
                    <a:pt x="192" y="19"/>
                  </a:moveTo>
                  <a:lnTo>
                    <a:pt x="154" y="4"/>
                  </a:lnTo>
                  <a:lnTo>
                    <a:pt x="117" y="0"/>
                  </a:lnTo>
                  <a:lnTo>
                    <a:pt x="69" y="6"/>
                  </a:lnTo>
                  <a:lnTo>
                    <a:pt x="44" y="20"/>
                  </a:lnTo>
                  <a:lnTo>
                    <a:pt x="23" y="42"/>
                  </a:lnTo>
                  <a:lnTo>
                    <a:pt x="20" y="68"/>
                  </a:lnTo>
                  <a:lnTo>
                    <a:pt x="30" y="102"/>
                  </a:lnTo>
                  <a:lnTo>
                    <a:pt x="47" y="143"/>
                  </a:lnTo>
                  <a:lnTo>
                    <a:pt x="61" y="194"/>
                  </a:lnTo>
                  <a:lnTo>
                    <a:pt x="55" y="207"/>
                  </a:lnTo>
                  <a:lnTo>
                    <a:pt x="0" y="242"/>
                  </a:lnTo>
                  <a:lnTo>
                    <a:pt x="2" y="259"/>
                  </a:lnTo>
                  <a:lnTo>
                    <a:pt x="13" y="265"/>
                  </a:lnTo>
                  <a:lnTo>
                    <a:pt x="41" y="250"/>
                  </a:lnTo>
                  <a:lnTo>
                    <a:pt x="79" y="232"/>
                  </a:lnTo>
                  <a:lnTo>
                    <a:pt x="90" y="214"/>
                  </a:lnTo>
                  <a:lnTo>
                    <a:pt x="90" y="185"/>
                  </a:lnTo>
                  <a:lnTo>
                    <a:pt x="69" y="138"/>
                  </a:lnTo>
                  <a:lnTo>
                    <a:pt x="57" y="92"/>
                  </a:lnTo>
                  <a:lnTo>
                    <a:pt x="52" y="64"/>
                  </a:lnTo>
                  <a:lnTo>
                    <a:pt x="63" y="42"/>
                  </a:lnTo>
                  <a:lnTo>
                    <a:pt x="94" y="30"/>
                  </a:lnTo>
                  <a:lnTo>
                    <a:pt x="120" y="28"/>
                  </a:lnTo>
                  <a:lnTo>
                    <a:pt x="163" y="37"/>
                  </a:lnTo>
                  <a:lnTo>
                    <a:pt x="215" y="51"/>
                  </a:lnTo>
                  <a:lnTo>
                    <a:pt x="192"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base">
                <a:spcBef>
                  <a:spcPct val="0"/>
                </a:spcBef>
                <a:spcAft>
                  <a:spcPct val="0"/>
                </a:spcAft>
              </a:pPr>
              <a:endParaRPr lang="en-US" sz="1050" b="1">
                <a:solidFill>
                  <a:srgbClr val="000000"/>
                </a:solidFill>
                <a:cs typeface="Arial" charset="0"/>
              </a:endParaRPr>
            </a:p>
          </p:txBody>
        </p:sp>
        <p:sp>
          <p:nvSpPr>
            <p:cNvPr id="41" name="Freeform 38"/>
            <p:cNvSpPr>
              <a:spLocks/>
            </p:cNvSpPr>
            <p:nvPr/>
          </p:nvSpPr>
          <p:spPr bwMode="auto">
            <a:xfrm>
              <a:off x="2610" y="2759"/>
              <a:ext cx="237" cy="433"/>
            </a:xfrm>
            <a:custGeom>
              <a:avLst/>
              <a:gdLst>
                <a:gd name="T0" fmla="*/ 193 w 237"/>
                <a:gd name="T1" fmla="*/ 29 h 433"/>
                <a:gd name="T2" fmla="*/ 172 w 237"/>
                <a:gd name="T3" fmla="*/ 64 h 433"/>
                <a:gd name="T4" fmla="*/ 149 w 237"/>
                <a:gd name="T5" fmla="*/ 100 h 433"/>
                <a:gd name="T6" fmla="*/ 140 w 237"/>
                <a:gd name="T7" fmla="*/ 112 h 433"/>
                <a:gd name="T8" fmla="*/ 120 w 237"/>
                <a:gd name="T9" fmla="*/ 122 h 433"/>
                <a:gd name="T10" fmla="*/ 41 w 237"/>
                <a:gd name="T11" fmla="*/ 129 h 433"/>
                <a:gd name="T12" fmla="*/ 31 w 237"/>
                <a:gd name="T13" fmla="*/ 171 h 433"/>
                <a:gd name="T14" fmla="*/ 0 w 237"/>
                <a:gd name="T15" fmla="*/ 171 h 433"/>
                <a:gd name="T16" fmla="*/ 0 w 237"/>
                <a:gd name="T17" fmla="*/ 200 h 433"/>
                <a:gd name="T18" fmla="*/ 20 w 237"/>
                <a:gd name="T19" fmla="*/ 206 h 433"/>
                <a:gd name="T20" fmla="*/ 54 w 237"/>
                <a:gd name="T21" fmla="*/ 208 h 433"/>
                <a:gd name="T22" fmla="*/ 81 w 237"/>
                <a:gd name="T23" fmla="*/ 220 h 433"/>
                <a:gd name="T24" fmla="*/ 114 w 237"/>
                <a:gd name="T25" fmla="*/ 245 h 433"/>
                <a:gd name="T26" fmla="*/ 132 w 237"/>
                <a:gd name="T27" fmla="*/ 262 h 433"/>
                <a:gd name="T28" fmla="*/ 149 w 237"/>
                <a:gd name="T29" fmla="*/ 298 h 433"/>
                <a:gd name="T30" fmla="*/ 169 w 237"/>
                <a:gd name="T31" fmla="*/ 341 h 433"/>
                <a:gd name="T32" fmla="*/ 180 w 237"/>
                <a:gd name="T33" fmla="*/ 390 h 433"/>
                <a:gd name="T34" fmla="*/ 185 w 237"/>
                <a:gd name="T35" fmla="*/ 433 h 433"/>
                <a:gd name="T36" fmla="*/ 199 w 237"/>
                <a:gd name="T37" fmla="*/ 420 h 433"/>
                <a:gd name="T38" fmla="*/ 206 w 237"/>
                <a:gd name="T39" fmla="*/ 392 h 433"/>
                <a:gd name="T40" fmla="*/ 207 w 237"/>
                <a:gd name="T41" fmla="*/ 359 h 433"/>
                <a:gd name="T42" fmla="*/ 197 w 237"/>
                <a:gd name="T43" fmla="*/ 314 h 433"/>
                <a:gd name="T44" fmla="*/ 174 w 237"/>
                <a:gd name="T45" fmla="*/ 269 h 433"/>
                <a:gd name="T46" fmla="*/ 161 w 237"/>
                <a:gd name="T47" fmla="*/ 241 h 433"/>
                <a:gd name="T48" fmla="*/ 136 w 237"/>
                <a:gd name="T49" fmla="*/ 222 h 433"/>
                <a:gd name="T50" fmla="*/ 151 w 237"/>
                <a:gd name="T51" fmla="*/ 217 h 433"/>
                <a:gd name="T52" fmla="*/ 173 w 237"/>
                <a:gd name="T53" fmla="*/ 206 h 433"/>
                <a:gd name="T54" fmla="*/ 195 w 237"/>
                <a:gd name="T55" fmla="*/ 191 h 433"/>
                <a:gd name="T56" fmla="*/ 207 w 237"/>
                <a:gd name="T57" fmla="*/ 161 h 433"/>
                <a:gd name="T58" fmla="*/ 218 w 237"/>
                <a:gd name="T59" fmla="*/ 101 h 433"/>
                <a:gd name="T60" fmla="*/ 227 w 237"/>
                <a:gd name="T61" fmla="*/ 41 h 433"/>
                <a:gd name="T62" fmla="*/ 237 w 237"/>
                <a:gd name="T63" fmla="*/ 0 h 433"/>
                <a:gd name="T64" fmla="*/ 218 w 237"/>
                <a:gd name="T65" fmla="*/ 10 h 433"/>
                <a:gd name="T66" fmla="*/ 207 w 237"/>
                <a:gd name="T67" fmla="*/ 60 h 433"/>
                <a:gd name="T68" fmla="*/ 197 w 237"/>
                <a:gd name="T69" fmla="*/ 125 h 433"/>
                <a:gd name="T70" fmla="*/ 185 w 237"/>
                <a:gd name="T71" fmla="*/ 151 h 433"/>
                <a:gd name="T72" fmla="*/ 172 w 237"/>
                <a:gd name="T73" fmla="*/ 175 h 433"/>
                <a:gd name="T74" fmla="*/ 148 w 237"/>
                <a:gd name="T75" fmla="*/ 190 h 433"/>
                <a:gd name="T76" fmla="*/ 123 w 237"/>
                <a:gd name="T77" fmla="*/ 200 h 433"/>
                <a:gd name="T78" fmla="*/ 103 w 237"/>
                <a:gd name="T79" fmla="*/ 200 h 433"/>
                <a:gd name="T80" fmla="*/ 89 w 237"/>
                <a:gd name="T81" fmla="*/ 187 h 433"/>
                <a:gd name="T82" fmla="*/ 87 w 237"/>
                <a:gd name="T83" fmla="*/ 174 h 433"/>
                <a:gd name="T84" fmla="*/ 101 w 237"/>
                <a:gd name="T85" fmla="*/ 161 h 433"/>
                <a:gd name="T86" fmla="*/ 114 w 237"/>
                <a:gd name="T87" fmla="*/ 148 h 433"/>
                <a:gd name="T88" fmla="*/ 124 w 237"/>
                <a:gd name="T89" fmla="*/ 143 h 433"/>
                <a:gd name="T90" fmla="*/ 148 w 237"/>
                <a:gd name="T91" fmla="*/ 133 h 433"/>
                <a:gd name="T92" fmla="*/ 161 w 237"/>
                <a:gd name="T93" fmla="*/ 119 h 433"/>
                <a:gd name="T94" fmla="*/ 191 w 237"/>
                <a:gd name="T95" fmla="*/ 64 h 433"/>
                <a:gd name="T96" fmla="*/ 209 w 237"/>
                <a:gd name="T97" fmla="*/ 24 h 433"/>
                <a:gd name="T98" fmla="*/ 193 w 237"/>
                <a:gd name="T99" fmla="*/ 29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7" h="433">
                  <a:moveTo>
                    <a:pt x="193" y="29"/>
                  </a:moveTo>
                  <a:lnTo>
                    <a:pt x="172" y="64"/>
                  </a:lnTo>
                  <a:lnTo>
                    <a:pt x="149" y="100"/>
                  </a:lnTo>
                  <a:lnTo>
                    <a:pt x="140" y="112"/>
                  </a:lnTo>
                  <a:lnTo>
                    <a:pt x="120" y="122"/>
                  </a:lnTo>
                  <a:lnTo>
                    <a:pt x="41" y="129"/>
                  </a:lnTo>
                  <a:lnTo>
                    <a:pt x="31" y="171"/>
                  </a:lnTo>
                  <a:lnTo>
                    <a:pt x="0" y="171"/>
                  </a:lnTo>
                  <a:lnTo>
                    <a:pt x="0" y="200"/>
                  </a:lnTo>
                  <a:lnTo>
                    <a:pt x="20" y="206"/>
                  </a:lnTo>
                  <a:lnTo>
                    <a:pt x="54" y="208"/>
                  </a:lnTo>
                  <a:lnTo>
                    <a:pt x="81" y="220"/>
                  </a:lnTo>
                  <a:lnTo>
                    <a:pt x="114" y="245"/>
                  </a:lnTo>
                  <a:lnTo>
                    <a:pt x="132" y="262"/>
                  </a:lnTo>
                  <a:lnTo>
                    <a:pt x="149" y="298"/>
                  </a:lnTo>
                  <a:lnTo>
                    <a:pt x="169" y="341"/>
                  </a:lnTo>
                  <a:lnTo>
                    <a:pt x="180" y="390"/>
                  </a:lnTo>
                  <a:lnTo>
                    <a:pt x="185" y="433"/>
                  </a:lnTo>
                  <a:lnTo>
                    <a:pt x="199" y="420"/>
                  </a:lnTo>
                  <a:lnTo>
                    <a:pt x="206" y="392"/>
                  </a:lnTo>
                  <a:lnTo>
                    <a:pt x="207" y="359"/>
                  </a:lnTo>
                  <a:lnTo>
                    <a:pt x="197" y="314"/>
                  </a:lnTo>
                  <a:lnTo>
                    <a:pt x="174" y="269"/>
                  </a:lnTo>
                  <a:lnTo>
                    <a:pt x="161" y="241"/>
                  </a:lnTo>
                  <a:lnTo>
                    <a:pt x="136" y="222"/>
                  </a:lnTo>
                  <a:lnTo>
                    <a:pt x="151" y="217"/>
                  </a:lnTo>
                  <a:lnTo>
                    <a:pt x="173" y="206"/>
                  </a:lnTo>
                  <a:lnTo>
                    <a:pt x="195" y="191"/>
                  </a:lnTo>
                  <a:lnTo>
                    <a:pt x="207" y="161"/>
                  </a:lnTo>
                  <a:lnTo>
                    <a:pt x="218" y="101"/>
                  </a:lnTo>
                  <a:lnTo>
                    <a:pt x="227" y="41"/>
                  </a:lnTo>
                  <a:lnTo>
                    <a:pt x="237" y="0"/>
                  </a:lnTo>
                  <a:lnTo>
                    <a:pt x="218" y="10"/>
                  </a:lnTo>
                  <a:lnTo>
                    <a:pt x="207" y="60"/>
                  </a:lnTo>
                  <a:lnTo>
                    <a:pt x="197" y="125"/>
                  </a:lnTo>
                  <a:lnTo>
                    <a:pt x="185" y="151"/>
                  </a:lnTo>
                  <a:lnTo>
                    <a:pt x="172" y="175"/>
                  </a:lnTo>
                  <a:lnTo>
                    <a:pt x="148" y="190"/>
                  </a:lnTo>
                  <a:lnTo>
                    <a:pt x="123" y="200"/>
                  </a:lnTo>
                  <a:lnTo>
                    <a:pt x="103" y="200"/>
                  </a:lnTo>
                  <a:lnTo>
                    <a:pt x="89" y="187"/>
                  </a:lnTo>
                  <a:lnTo>
                    <a:pt x="87" y="174"/>
                  </a:lnTo>
                  <a:lnTo>
                    <a:pt x="101" y="161"/>
                  </a:lnTo>
                  <a:lnTo>
                    <a:pt x="114" y="148"/>
                  </a:lnTo>
                  <a:lnTo>
                    <a:pt x="124" y="143"/>
                  </a:lnTo>
                  <a:lnTo>
                    <a:pt x="148" y="133"/>
                  </a:lnTo>
                  <a:lnTo>
                    <a:pt x="161" y="119"/>
                  </a:lnTo>
                  <a:lnTo>
                    <a:pt x="191" y="64"/>
                  </a:lnTo>
                  <a:lnTo>
                    <a:pt x="209" y="24"/>
                  </a:lnTo>
                  <a:lnTo>
                    <a:pt x="193"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base">
                <a:spcBef>
                  <a:spcPct val="0"/>
                </a:spcBef>
                <a:spcAft>
                  <a:spcPct val="0"/>
                </a:spcAft>
              </a:pPr>
              <a:endParaRPr lang="en-US" sz="1050" b="1">
                <a:solidFill>
                  <a:srgbClr val="000000"/>
                </a:solidFill>
                <a:cs typeface="Arial" charset="0"/>
              </a:endParaRPr>
            </a:p>
          </p:txBody>
        </p:sp>
        <p:sp>
          <p:nvSpPr>
            <p:cNvPr id="42" name="Freeform 39"/>
            <p:cNvSpPr>
              <a:spLocks/>
            </p:cNvSpPr>
            <p:nvPr/>
          </p:nvSpPr>
          <p:spPr bwMode="auto">
            <a:xfrm>
              <a:off x="2498" y="2864"/>
              <a:ext cx="80" cy="129"/>
            </a:xfrm>
            <a:custGeom>
              <a:avLst/>
              <a:gdLst>
                <a:gd name="T0" fmla="*/ 34 w 80"/>
                <a:gd name="T1" fmla="*/ 0 h 129"/>
                <a:gd name="T2" fmla="*/ 13 w 80"/>
                <a:gd name="T3" fmla="*/ 58 h 129"/>
                <a:gd name="T4" fmla="*/ 0 w 80"/>
                <a:gd name="T5" fmla="*/ 86 h 129"/>
                <a:gd name="T6" fmla="*/ 4 w 80"/>
                <a:gd name="T7" fmla="*/ 103 h 129"/>
                <a:gd name="T8" fmla="*/ 34 w 80"/>
                <a:gd name="T9" fmla="*/ 121 h 129"/>
                <a:gd name="T10" fmla="*/ 45 w 80"/>
                <a:gd name="T11" fmla="*/ 129 h 129"/>
                <a:gd name="T12" fmla="*/ 69 w 80"/>
                <a:gd name="T13" fmla="*/ 128 h 129"/>
                <a:gd name="T14" fmla="*/ 69 w 80"/>
                <a:gd name="T15" fmla="*/ 104 h 129"/>
                <a:gd name="T16" fmla="*/ 80 w 80"/>
                <a:gd name="T17" fmla="*/ 48 h 129"/>
                <a:gd name="T18" fmla="*/ 77 w 80"/>
                <a:gd name="T19" fmla="*/ 5 h 129"/>
                <a:gd name="T20" fmla="*/ 63 w 80"/>
                <a:gd name="T21" fmla="*/ 7 h 129"/>
                <a:gd name="T22" fmla="*/ 55 w 80"/>
                <a:gd name="T23" fmla="*/ 66 h 129"/>
                <a:gd name="T24" fmla="*/ 46 w 80"/>
                <a:gd name="T25" fmla="*/ 104 h 129"/>
                <a:gd name="T26" fmla="*/ 19 w 80"/>
                <a:gd name="T27" fmla="*/ 85 h 129"/>
                <a:gd name="T28" fmla="*/ 34 w 80"/>
                <a:gd name="T29" fmla="*/ 43 h 129"/>
                <a:gd name="T30" fmla="*/ 42 w 80"/>
                <a:gd name="T31" fmla="*/ 3 h 129"/>
                <a:gd name="T32" fmla="*/ 34 w 80"/>
                <a:gd name="T33"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129">
                  <a:moveTo>
                    <a:pt x="34" y="0"/>
                  </a:moveTo>
                  <a:lnTo>
                    <a:pt x="13" y="58"/>
                  </a:lnTo>
                  <a:lnTo>
                    <a:pt x="0" y="86"/>
                  </a:lnTo>
                  <a:lnTo>
                    <a:pt x="4" y="103"/>
                  </a:lnTo>
                  <a:lnTo>
                    <a:pt x="34" y="121"/>
                  </a:lnTo>
                  <a:lnTo>
                    <a:pt x="45" y="129"/>
                  </a:lnTo>
                  <a:lnTo>
                    <a:pt x="69" y="128"/>
                  </a:lnTo>
                  <a:lnTo>
                    <a:pt x="69" y="104"/>
                  </a:lnTo>
                  <a:lnTo>
                    <a:pt x="80" y="48"/>
                  </a:lnTo>
                  <a:lnTo>
                    <a:pt x="77" y="5"/>
                  </a:lnTo>
                  <a:lnTo>
                    <a:pt x="63" y="7"/>
                  </a:lnTo>
                  <a:lnTo>
                    <a:pt x="55" y="66"/>
                  </a:lnTo>
                  <a:lnTo>
                    <a:pt x="46" y="104"/>
                  </a:lnTo>
                  <a:lnTo>
                    <a:pt x="19" y="85"/>
                  </a:lnTo>
                  <a:lnTo>
                    <a:pt x="34" y="43"/>
                  </a:lnTo>
                  <a:lnTo>
                    <a:pt x="42" y="3"/>
                  </a:lnTo>
                  <a:lnTo>
                    <a:pt x="3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base">
                <a:spcBef>
                  <a:spcPct val="0"/>
                </a:spcBef>
                <a:spcAft>
                  <a:spcPct val="0"/>
                </a:spcAft>
              </a:pPr>
              <a:endParaRPr lang="en-US" sz="1050" b="1">
                <a:solidFill>
                  <a:srgbClr val="000000"/>
                </a:solidFill>
                <a:cs typeface="Arial" charset="0"/>
              </a:endParaRPr>
            </a:p>
          </p:txBody>
        </p:sp>
        <p:sp>
          <p:nvSpPr>
            <p:cNvPr id="43" name="Freeform 40"/>
            <p:cNvSpPr>
              <a:spLocks/>
            </p:cNvSpPr>
            <p:nvPr/>
          </p:nvSpPr>
          <p:spPr bwMode="auto">
            <a:xfrm>
              <a:off x="2393" y="2803"/>
              <a:ext cx="188" cy="421"/>
            </a:xfrm>
            <a:custGeom>
              <a:avLst/>
              <a:gdLst>
                <a:gd name="T0" fmla="*/ 41 w 188"/>
                <a:gd name="T1" fmla="*/ 0 h 421"/>
                <a:gd name="T2" fmla="*/ 46 w 188"/>
                <a:gd name="T3" fmla="*/ 51 h 421"/>
                <a:gd name="T4" fmla="*/ 33 w 188"/>
                <a:gd name="T5" fmla="*/ 104 h 421"/>
                <a:gd name="T6" fmla="*/ 3 w 188"/>
                <a:gd name="T7" fmla="*/ 160 h 421"/>
                <a:gd name="T8" fmla="*/ 0 w 188"/>
                <a:gd name="T9" fmla="*/ 176 h 421"/>
                <a:gd name="T10" fmla="*/ 5 w 188"/>
                <a:gd name="T11" fmla="*/ 187 h 421"/>
                <a:gd name="T12" fmla="*/ 30 w 188"/>
                <a:gd name="T13" fmla="*/ 190 h 421"/>
                <a:gd name="T14" fmla="*/ 54 w 188"/>
                <a:gd name="T15" fmla="*/ 197 h 421"/>
                <a:gd name="T16" fmla="*/ 81 w 188"/>
                <a:gd name="T17" fmla="*/ 210 h 421"/>
                <a:gd name="T18" fmla="*/ 105 w 188"/>
                <a:gd name="T19" fmla="*/ 231 h 421"/>
                <a:gd name="T20" fmla="*/ 121 w 188"/>
                <a:gd name="T21" fmla="*/ 255 h 421"/>
                <a:gd name="T22" fmla="*/ 142 w 188"/>
                <a:gd name="T23" fmla="*/ 313 h 421"/>
                <a:gd name="T24" fmla="*/ 164 w 188"/>
                <a:gd name="T25" fmla="*/ 385 h 421"/>
                <a:gd name="T26" fmla="*/ 170 w 188"/>
                <a:gd name="T27" fmla="*/ 421 h 421"/>
                <a:gd name="T28" fmla="*/ 185 w 188"/>
                <a:gd name="T29" fmla="*/ 416 h 421"/>
                <a:gd name="T30" fmla="*/ 188 w 188"/>
                <a:gd name="T31" fmla="*/ 387 h 421"/>
                <a:gd name="T32" fmla="*/ 181 w 188"/>
                <a:gd name="T33" fmla="*/ 320 h 421"/>
                <a:gd name="T34" fmla="*/ 163 w 188"/>
                <a:gd name="T35" fmla="*/ 276 h 421"/>
                <a:gd name="T36" fmla="*/ 144 w 188"/>
                <a:gd name="T37" fmla="*/ 238 h 421"/>
                <a:gd name="T38" fmla="*/ 124 w 188"/>
                <a:gd name="T39" fmla="*/ 203 h 421"/>
                <a:gd name="T40" fmla="*/ 99 w 188"/>
                <a:gd name="T41" fmla="*/ 178 h 421"/>
                <a:gd name="T42" fmla="*/ 76 w 188"/>
                <a:gd name="T43" fmla="*/ 165 h 421"/>
                <a:gd name="T44" fmla="*/ 47 w 188"/>
                <a:gd name="T45" fmla="*/ 159 h 421"/>
                <a:gd name="T46" fmla="*/ 21 w 188"/>
                <a:gd name="T47" fmla="*/ 158 h 421"/>
                <a:gd name="T48" fmla="*/ 44 w 188"/>
                <a:gd name="T49" fmla="*/ 121 h 421"/>
                <a:gd name="T50" fmla="*/ 71 w 188"/>
                <a:gd name="T51" fmla="*/ 51 h 421"/>
                <a:gd name="T52" fmla="*/ 41 w 188"/>
                <a:gd name="T53"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8" h="421">
                  <a:moveTo>
                    <a:pt x="41" y="0"/>
                  </a:moveTo>
                  <a:lnTo>
                    <a:pt x="46" y="51"/>
                  </a:lnTo>
                  <a:lnTo>
                    <a:pt x="33" y="104"/>
                  </a:lnTo>
                  <a:lnTo>
                    <a:pt x="3" y="160"/>
                  </a:lnTo>
                  <a:lnTo>
                    <a:pt x="0" y="176"/>
                  </a:lnTo>
                  <a:lnTo>
                    <a:pt x="5" y="187"/>
                  </a:lnTo>
                  <a:lnTo>
                    <a:pt x="30" y="190"/>
                  </a:lnTo>
                  <a:lnTo>
                    <a:pt x="54" y="197"/>
                  </a:lnTo>
                  <a:lnTo>
                    <a:pt x="81" y="210"/>
                  </a:lnTo>
                  <a:lnTo>
                    <a:pt x="105" y="231"/>
                  </a:lnTo>
                  <a:lnTo>
                    <a:pt x="121" y="255"/>
                  </a:lnTo>
                  <a:lnTo>
                    <a:pt x="142" y="313"/>
                  </a:lnTo>
                  <a:lnTo>
                    <a:pt x="164" y="385"/>
                  </a:lnTo>
                  <a:lnTo>
                    <a:pt x="170" y="421"/>
                  </a:lnTo>
                  <a:lnTo>
                    <a:pt x="185" y="416"/>
                  </a:lnTo>
                  <a:lnTo>
                    <a:pt x="188" y="387"/>
                  </a:lnTo>
                  <a:lnTo>
                    <a:pt x="181" y="320"/>
                  </a:lnTo>
                  <a:lnTo>
                    <a:pt x="163" y="276"/>
                  </a:lnTo>
                  <a:lnTo>
                    <a:pt x="144" y="238"/>
                  </a:lnTo>
                  <a:lnTo>
                    <a:pt x="124" y="203"/>
                  </a:lnTo>
                  <a:lnTo>
                    <a:pt x="99" y="178"/>
                  </a:lnTo>
                  <a:lnTo>
                    <a:pt x="76" y="165"/>
                  </a:lnTo>
                  <a:lnTo>
                    <a:pt x="47" y="159"/>
                  </a:lnTo>
                  <a:lnTo>
                    <a:pt x="21" y="158"/>
                  </a:lnTo>
                  <a:lnTo>
                    <a:pt x="44" y="121"/>
                  </a:lnTo>
                  <a:lnTo>
                    <a:pt x="71" y="51"/>
                  </a:lnTo>
                  <a:lnTo>
                    <a:pt x="4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base">
                <a:spcBef>
                  <a:spcPct val="0"/>
                </a:spcBef>
                <a:spcAft>
                  <a:spcPct val="0"/>
                </a:spcAft>
              </a:pPr>
              <a:endParaRPr lang="en-US" sz="1050" b="1">
                <a:solidFill>
                  <a:srgbClr val="000000"/>
                </a:solidFill>
                <a:cs typeface="Arial" charset="0"/>
              </a:endParaRPr>
            </a:p>
          </p:txBody>
        </p:sp>
        <p:sp>
          <p:nvSpPr>
            <p:cNvPr id="44" name="Freeform 41"/>
            <p:cNvSpPr>
              <a:spLocks/>
            </p:cNvSpPr>
            <p:nvPr/>
          </p:nvSpPr>
          <p:spPr bwMode="auto">
            <a:xfrm>
              <a:off x="2512" y="3001"/>
              <a:ext cx="326" cy="254"/>
            </a:xfrm>
            <a:custGeom>
              <a:avLst/>
              <a:gdLst>
                <a:gd name="T0" fmla="*/ 0 w 326"/>
                <a:gd name="T1" fmla="*/ 18 h 254"/>
                <a:gd name="T2" fmla="*/ 29 w 326"/>
                <a:gd name="T3" fmla="*/ 5 h 254"/>
                <a:gd name="T4" fmla="*/ 54 w 326"/>
                <a:gd name="T5" fmla="*/ 0 h 254"/>
                <a:gd name="T6" fmla="*/ 90 w 326"/>
                <a:gd name="T7" fmla="*/ 5 h 254"/>
                <a:gd name="T8" fmla="*/ 124 w 326"/>
                <a:gd name="T9" fmla="*/ 20 h 254"/>
                <a:gd name="T10" fmla="*/ 145 w 326"/>
                <a:gd name="T11" fmla="*/ 38 h 254"/>
                <a:gd name="T12" fmla="*/ 173 w 326"/>
                <a:gd name="T13" fmla="*/ 72 h 254"/>
                <a:gd name="T14" fmla="*/ 196 w 326"/>
                <a:gd name="T15" fmla="*/ 96 h 254"/>
                <a:gd name="T16" fmla="*/ 221 w 326"/>
                <a:gd name="T17" fmla="*/ 142 h 254"/>
                <a:gd name="T18" fmla="*/ 233 w 326"/>
                <a:gd name="T19" fmla="*/ 176 h 254"/>
                <a:gd name="T20" fmla="*/ 236 w 326"/>
                <a:gd name="T21" fmla="*/ 199 h 254"/>
                <a:gd name="T22" fmla="*/ 234 w 326"/>
                <a:gd name="T23" fmla="*/ 223 h 254"/>
                <a:gd name="T24" fmla="*/ 247 w 326"/>
                <a:gd name="T25" fmla="*/ 221 h 254"/>
                <a:gd name="T26" fmla="*/ 275 w 326"/>
                <a:gd name="T27" fmla="*/ 199 h 254"/>
                <a:gd name="T28" fmla="*/ 304 w 326"/>
                <a:gd name="T29" fmla="*/ 184 h 254"/>
                <a:gd name="T30" fmla="*/ 316 w 326"/>
                <a:gd name="T31" fmla="*/ 186 h 254"/>
                <a:gd name="T32" fmla="*/ 326 w 326"/>
                <a:gd name="T33" fmla="*/ 202 h 254"/>
                <a:gd name="T34" fmla="*/ 312 w 326"/>
                <a:gd name="T35" fmla="*/ 221 h 254"/>
                <a:gd name="T36" fmla="*/ 288 w 326"/>
                <a:gd name="T37" fmla="*/ 233 h 254"/>
                <a:gd name="T38" fmla="*/ 268 w 326"/>
                <a:gd name="T39" fmla="*/ 252 h 254"/>
                <a:gd name="T40" fmla="*/ 250 w 326"/>
                <a:gd name="T41" fmla="*/ 254 h 254"/>
                <a:gd name="T42" fmla="*/ 225 w 326"/>
                <a:gd name="T43" fmla="*/ 252 h 254"/>
                <a:gd name="T44" fmla="*/ 202 w 326"/>
                <a:gd name="T45" fmla="*/ 191 h 254"/>
                <a:gd name="T46" fmla="*/ 190 w 326"/>
                <a:gd name="T47" fmla="*/ 203 h 254"/>
                <a:gd name="T48" fmla="*/ 173 w 326"/>
                <a:gd name="T49" fmla="*/ 212 h 254"/>
                <a:gd name="T50" fmla="*/ 155 w 326"/>
                <a:gd name="T51" fmla="*/ 218 h 254"/>
                <a:gd name="T52" fmla="*/ 132 w 326"/>
                <a:gd name="T53" fmla="*/ 218 h 254"/>
                <a:gd name="T54" fmla="*/ 110 w 326"/>
                <a:gd name="T55" fmla="*/ 205 h 254"/>
                <a:gd name="T56" fmla="*/ 108 w 326"/>
                <a:gd name="T57" fmla="*/ 180 h 254"/>
                <a:gd name="T58" fmla="*/ 113 w 326"/>
                <a:gd name="T59" fmla="*/ 127 h 254"/>
                <a:gd name="T60" fmla="*/ 103 w 326"/>
                <a:gd name="T61" fmla="*/ 102 h 254"/>
                <a:gd name="T62" fmla="*/ 85 w 326"/>
                <a:gd name="T63" fmla="*/ 63 h 254"/>
                <a:gd name="T64" fmla="*/ 66 w 326"/>
                <a:gd name="T65" fmla="*/ 46 h 254"/>
                <a:gd name="T66" fmla="*/ 49 w 326"/>
                <a:gd name="T67" fmla="*/ 40 h 254"/>
                <a:gd name="T68" fmla="*/ 20 w 326"/>
                <a:gd name="T69" fmla="*/ 43 h 254"/>
                <a:gd name="T70" fmla="*/ 0 w 326"/>
                <a:gd name="T71" fmla="*/ 1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6" h="254">
                  <a:moveTo>
                    <a:pt x="0" y="18"/>
                  </a:moveTo>
                  <a:lnTo>
                    <a:pt x="29" y="5"/>
                  </a:lnTo>
                  <a:lnTo>
                    <a:pt x="54" y="0"/>
                  </a:lnTo>
                  <a:lnTo>
                    <a:pt x="90" y="5"/>
                  </a:lnTo>
                  <a:lnTo>
                    <a:pt x="124" y="20"/>
                  </a:lnTo>
                  <a:lnTo>
                    <a:pt x="145" y="38"/>
                  </a:lnTo>
                  <a:lnTo>
                    <a:pt x="173" y="72"/>
                  </a:lnTo>
                  <a:lnTo>
                    <a:pt x="196" y="96"/>
                  </a:lnTo>
                  <a:lnTo>
                    <a:pt x="221" y="142"/>
                  </a:lnTo>
                  <a:lnTo>
                    <a:pt x="233" y="176"/>
                  </a:lnTo>
                  <a:lnTo>
                    <a:pt x="236" y="199"/>
                  </a:lnTo>
                  <a:lnTo>
                    <a:pt x="234" y="223"/>
                  </a:lnTo>
                  <a:lnTo>
                    <a:pt x="247" y="221"/>
                  </a:lnTo>
                  <a:lnTo>
                    <a:pt x="275" y="199"/>
                  </a:lnTo>
                  <a:lnTo>
                    <a:pt x="304" y="184"/>
                  </a:lnTo>
                  <a:lnTo>
                    <a:pt x="316" y="186"/>
                  </a:lnTo>
                  <a:lnTo>
                    <a:pt x="326" y="202"/>
                  </a:lnTo>
                  <a:lnTo>
                    <a:pt x="312" y="221"/>
                  </a:lnTo>
                  <a:lnTo>
                    <a:pt x="288" y="233"/>
                  </a:lnTo>
                  <a:lnTo>
                    <a:pt x="268" y="252"/>
                  </a:lnTo>
                  <a:lnTo>
                    <a:pt x="250" y="254"/>
                  </a:lnTo>
                  <a:lnTo>
                    <a:pt x="225" y="252"/>
                  </a:lnTo>
                  <a:lnTo>
                    <a:pt x="202" y="191"/>
                  </a:lnTo>
                  <a:lnTo>
                    <a:pt x="190" y="203"/>
                  </a:lnTo>
                  <a:lnTo>
                    <a:pt x="173" y="212"/>
                  </a:lnTo>
                  <a:lnTo>
                    <a:pt x="155" y="218"/>
                  </a:lnTo>
                  <a:lnTo>
                    <a:pt x="132" y="218"/>
                  </a:lnTo>
                  <a:lnTo>
                    <a:pt x="110" y="205"/>
                  </a:lnTo>
                  <a:lnTo>
                    <a:pt x="108" y="180"/>
                  </a:lnTo>
                  <a:lnTo>
                    <a:pt x="113" y="127"/>
                  </a:lnTo>
                  <a:lnTo>
                    <a:pt x="103" y="102"/>
                  </a:lnTo>
                  <a:lnTo>
                    <a:pt x="85" y="63"/>
                  </a:lnTo>
                  <a:lnTo>
                    <a:pt x="66" y="46"/>
                  </a:lnTo>
                  <a:lnTo>
                    <a:pt x="49" y="40"/>
                  </a:lnTo>
                  <a:lnTo>
                    <a:pt x="20" y="43"/>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base">
                <a:spcBef>
                  <a:spcPct val="0"/>
                </a:spcBef>
                <a:spcAft>
                  <a:spcPct val="0"/>
                </a:spcAft>
              </a:pPr>
              <a:endParaRPr lang="en-US" sz="1050" b="1">
                <a:solidFill>
                  <a:srgbClr val="000000"/>
                </a:solidFill>
                <a:cs typeface="Arial" charset="0"/>
              </a:endParaRPr>
            </a:p>
          </p:txBody>
        </p:sp>
        <p:sp>
          <p:nvSpPr>
            <p:cNvPr id="45" name="Freeform 42"/>
            <p:cNvSpPr>
              <a:spLocks/>
            </p:cNvSpPr>
            <p:nvPr/>
          </p:nvSpPr>
          <p:spPr bwMode="auto">
            <a:xfrm>
              <a:off x="2253" y="2813"/>
              <a:ext cx="150" cy="130"/>
            </a:xfrm>
            <a:custGeom>
              <a:avLst/>
              <a:gdLst>
                <a:gd name="T0" fmla="*/ 6 w 150"/>
                <a:gd name="T1" fmla="*/ 102 h 130"/>
                <a:gd name="T2" fmla="*/ 27 w 150"/>
                <a:gd name="T3" fmla="*/ 101 h 130"/>
                <a:gd name="T4" fmla="*/ 38 w 150"/>
                <a:gd name="T5" fmla="*/ 83 h 130"/>
                <a:gd name="T6" fmla="*/ 38 w 150"/>
                <a:gd name="T7" fmla="*/ 56 h 130"/>
                <a:gd name="T8" fmla="*/ 33 w 150"/>
                <a:gd name="T9" fmla="*/ 28 h 130"/>
                <a:gd name="T10" fmla="*/ 38 w 150"/>
                <a:gd name="T11" fmla="*/ 12 h 130"/>
                <a:gd name="T12" fmla="*/ 49 w 150"/>
                <a:gd name="T13" fmla="*/ 3 h 130"/>
                <a:gd name="T14" fmla="*/ 75 w 150"/>
                <a:gd name="T15" fmla="*/ 0 h 130"/>
                <a:gd name="T16" fmla="*/ 110 w 150"/>
                <a:gd name="T17" fmla="*/ 3 h 130"/>
                <a:gd name="T18" fmla="*/ 140 w 150"/>
                <a:gd name="T19" fmla="*/ 8 h 130"/>
                <a:gd name="T20" fmla="*/ 150 w 150"/>
                <a:gd name="T21" fmla="*/ 27 h 130"/>
                <a:gd name="T22" fmla="*/ 116 w 150"/>
                <a:gd name="T23" fmla="*/ 33 h 130"/>
                <a:gd name="T24" fmla="*/ 77 w 150"/>
                <a:gd name="T25" fmla="*/ 39 h 130"/>
                <a:gd name="T26" fmla="*/ 70 w 150"/>
                <a:gd name="T27" fmla="*/ 49 h 130"/>
                <a:gd name="T28" fmla="*/ 70 w 150"/>
                <a:gd name="T29" fmla="*/ 73 h 130"/>
                <a:gd name="T30" fmla="*/ 67 w 150"/>
                <a:gd name="T31" fmla="*/ 102 h 130"/>
                <a:gd name="T32" fmla="*/ 36 w 150"/>
                <a:gd name="T33" fmla="*/ 117 h 130"/>
                <a:gd name="T34" fmla="*/ 0 w 150"/>
                <a:gd name="T35" fmla="*/ 130 h 130"/>
                <a:gd name="T36" fmla="*/ 6 w 150"/>
                <a:gd name="T37" fmla="*/ 10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0" h="130">
                  <a:moveTo>
                    <a:pt x="6" y="102"/>
                  </a:moveTo>
                  <a:lnTo>
                    <a:pt x="27" y="101"/>
                  </a:lnTo>
                  <a:lnTo>
                    <a:pt x="38" y="83"/>
                  </a:lnTo>
                  <a:lnTo>
                    <a:pt x="38" y="56"/>
                  </a:lnTo>
                  <a:lnTo>
                    <a:pt x="33" y="28"/>
                  </a:lnTo>
                  <a:lnTo>
                    <a:pt x="38" y="12"/>
                  </a:lnTo>
                  <a:lnTo>
                    <a:pt x="49" y="3"/>
                  </a:lnTo>
                  <a:lnTo>
                    <a:pt x="75" y="0"/>
                  </a:lnTo>
                  <a:lnTo>
                    <a:pt x="110" y="3"/>
                  </a:lnTo>
                  <a:lnTo>
                    <a:pt x="140" y="8"/>
                  </a:lnTo>
                  <a:lnTo>
                    <a:pt x="150" y="27"/>
                  </a:lnTo>
                  <a:lnTo>
                    <a:pt x="116" y="33"/>
                  </a:lnTo>
                  <a:lnTo>
                    <a:pt x="77" y="39"/>
                  </a:lnTo>
                  <a:lnTo>
                    <a:pt x="70" y="49"/>
                  </a:lnTo>
                  <a:lnTo>
                    <a:pt x="70" y="73"/>
                  </a:lnTo>
                  <a:lnTo>
                    <a:pt x="67" y="102"/>
                  </a:lnTo>
                  <a:lnTo>
                    <a:pt x="36" y="117"/>
                  </a:lnTo>
                  <a:lnTo>
                    <a:pt x="0" y="130"/>
                  </a:lnTo>
                  <a:lnTo>
                    <a:pt x="6"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base">
                <a:spcBef>
                  <a:spcPct val="0"/>
                </a:spcBef>
                <a:spcAft>
                  <a:spcPct val="0"/>
                </a:spcAft>
              </a:pPr>
              <a:endParaRPr lang="en-US" sz="1050" b="1">
                <a:solidFill>
                  <a:srgbClr val="000000"/>
                </a:solidFill>
                <a:cs typeface="Arial" charset="0"/>
              </a:endParaRPr>
            </a:p>
          </p:txBody>
        </p:sp>
        <p:sp>
          <p:nvSpPr>
            <p:cNvPr id="46" name="Freeform 43"/>
            <p:cNvSpPr>
              <a:spLocks/>
            </p:cNvSpPr>
            <p:nvPr/>
          </p:nvSpPr>
          <p:spPr bwMode="auto">
            <a:xfrm>
              <a:off x="2523" y="3228"/>
              <a:ext cx="97" cy="60"/>
            </a:xfrm>
            <a:custGeom>
              <a:avLst/>
              <a:gdLst>
                <a:gd name="T0" fmla="*/ 2 w 97"/>
                <a:gd name="T1" fmla="*/ 39 h 60"/>
                <a:gd name="T2" fmla="*/ 30 w 97"/>
                <a:gd name="T3" fmla="*/ 25 h 60"/>
                <a:gd name="T4" fmla="*/ 63 w 97"/>
                <a:gd name="T5" fmla="*/ 6 h 60"/>
                <a:gd name="T6" fmla="*/ 81 w 97"/>
                <a:gd name="T7" fmla="*/ 0 h 60"/>
                <a:gd name="T8" fmla="*/ 95 w 97"/>
                <a:gd name="T9" fmla="*/ 2 h 60"/>
                <a:gd name="T10" fmla="*/ 97 w 97"/>
                <a:gd name="T11" fmla="*/ 18 h 60"/>
                <a:gd name="T12" fmla="*/ 82 w 97"/>
                <a:gd name="T13" fmla="*/ 31 h 60"/>
                <a:gd name="T14" fmla="*/ 40 w 97"/>
                <a:gd name="T15" fmla="*/ 57 h 60"/>
                <a:gd name="T16" fmla="*/ 18 w 97"/>
                <a:gd name="T17" fmla="*/ 60 h 60"/>
                <a:gd name="T18" fmla="*/ 0 w 97"/>
                <a:gd name="T19" fmla="*/ 53 h 60"/>
                <a:gd name="T20" fmla="*/ 2 w 97"/>
                <a:gd name="T21" fmla="*/ 3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60">
                  <a:moveTo>
                    <a:pt x="2" y="39"/>
                  </a:moveTo>
                  <a:lnTo>
                    <a:pt x="30" y="25"/>
                  </a:lnTo>
                  <a:lnTo>
                    <a:pt x="63" y="6"/>
                  </a:lnTo>
                  <a:lnTo>
                    <a:pt x="81" y="0"/>
                  </a:lnTo>
                  <a:lnTo>
                    <a:pt x="95" y="2"/>
                  </a:lnTo>
                  <a:lnTo>
                    <a:pt x="97" y="18"/>
                  </a:lnTo>
                  <a:lnTo>
                    <a:pt x="82" y="31"/>
                  </a:lnTo>
                  <a:lnTo>
                    <a:pt x="40" y="57"/>
                  </a:lnTo>
                  <a:lnTo>
                    <a:pt x="18" y="60"/>
                  </a:lnTo>
                  <a:lnTo>
                    <a:pt x="0" y="53"/>
                  </a:lnTo>
                  <a:lnTo>
                    <a:pt x="2"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base">
                <a:spcBef>
                  <a:spcPct val="0"/>
                </a:spcBef>
                <a:spcAft>
                  <a:spcPct val="0"/>
                </a:spcAft>
              </a:pPr>
              <a:endParaRPr lang="en-US" sz="1050" b="1">
                <a:solidFill>
                  <a:srgbClr val="000000"/>
                </a:solidFill>
                <a:cs typeface="Arial" charset="0"/>
              </a:endParaRPr>
            </a:p>
          </p:txBody>
        </p:sp>
        <p:sp>
          <p:nvSpPr>
            <p:cNvPr id="47" name="Freeform 44"/>
            <p:cNvSpPr>
              <a:spLocks/>
            </p:cNvSpPr>
            <p:nvPr/>
          </p:nvSpPr>
          <p:spPr bwMode="auto">
            <a:xfrm>
              <a:off x="2272" y="2823"/>
              <a:ext cx="239" cy="458"/>
            </a:xfrm>
            <a:custGeom>
              <a:avLst/>
              <a:gdLst>
                <a:gd name="T0" fmla="*/ 74 w 239"/>
                <a:gd name="T1" fmla="*/ 17 h 458"/>
                <a:gd name="T2" fmla="*/ 48 w 239"/>
                <a:gd name="T3" fmla="*/ 82 h 458"/>
                <a:gd name="T4" fmla="*/ 26 w 239"/>
                <a:gd name="T5" fmla="*/ 124 h 458"/>
                <a:gd name="T6" fmla="*/ 10 w 239"/>
                <a:gd name="T7" fmla="*/ 162 h 458"/>
                <a:gd name="T8" fmla="*/ 0 w 239"/>
                <a:gd name="T9" fmla="*/ 187 h 458"/>
                <a:gd name="T10" fmla="*/ 0 w 239"/>
                <a:gd name="T11" fmla="*/ 205 h 458"/>
                <a:gd name="T12" fmla="*/ 12 w 239"/>
                <a:gd name="T13" fmla="*/ 234 h 458"/>
                <a:gd name="T14" fmla="*/ 30 w 239"/>
                <a:gd name="T15" fmla="*/ 252 h 458"/>
                <a:gd name="T16" fmla="*/ 64 w 239"/>
                <a:gd name="T17" fmla="*/ 261 h 458"/>
                <a:gd name="T18" fmla="*/ 85 w 239"/>
                <a:gd name="T19" fmla="*/ 288 h 458"/>
                <a:gd name="T20" fmla="*/ 108 w 239"/>
                <a:gd name="T21" fmla="*/ 323 h 458"/>
                <a:gd name="T22" fmla="*/ 131 w 239"/>
                <a:gd name="T23" fmla="*/ 364 h 458"/>
                <a:gd name="T24" fmla="*/ 137 w 239"/>
                <a:gd name="T25" fmla="*/ 405 h 458"/>
                <a:gd name="T26" fmla="*/ 137 w 239"/>
                <a:gd name="T27" fmla="*/ 427 h 458"/>
                <a:gd name="T28" fmla="*/ 147 w 239"/>
                <a:gd name="T29" fmla="*/ 444 h 458"/>
                <a:gd name="T30" fmla="*/ 161 w 239"/>
                <a:gd name="T31" fmla="*/ 452 h 458"/>
                <a:gd name="T32" fmla="*/ 181 w 239"/>
                <a:gd name="T33" fmla="*/ 450 h 458"/>
                <a:gd name="T34" fmla="*/ 193 w 239"/>
                <a:gd name="T35" fmla="*/ 437 h 458"/>
                <a:gd name="T36" fmla="*/ 207 w 239"/>
                <a:gd name="T37" fmla="*/ 436 h 458"/>
                <a:gd name="T38" fmla="*/ 216 w 239"/>
                <a:gd name="T39" fmla="*/ 450 h 458"/>
                <a:gd name="T40" fmla="*/ 226 w 239"/>
                <a:gd name="T41" fmla="*/ 458 h 458"/>
                <a:gd name="T42" fmla="*/ 239 w 239"/>
                <a:gd name="T43" fmla="*/ 457 h 458"/>
                <a:gd name="T44" fmla="*/ 230 w 239"/>
                <a:gd name="T45" fmla="*/ 405 h 458"/>
                <a:gd name="T46" fmla="*/ 204 w 239"/>
                <a:gd name="T47" fmla="*/ 356 h 458"/>
                <a:gd name="T48" fmla="*/ 168 w 239"/>
                <a:gd name="T49" fmla="*/ 298 h 458"/>
                <a:gd name="T50" fmla="*/ 119 w 239"/>
                <a:gd name="T51" fmla="*/ 256 h 458"/>
                <a:gd name="T52" fmla="*/ 70 w 239"/>
                <a:gd name="T53" fmla="*/ 235 h 458"/>
                <a:gd name="T54" fmla="*/ 47 w 239"/>
                <a:gd name="T55" fmla="*/ 224 h 458"/>
                <a:gd name="T56" fmla="*/ 30 w 239"/>
                <a:gd name="T57" fmla="*/ 207 h 458"/>
                <a:gd name="T58" fmla="*/ 41 w 239"/>
                <a:gd name="T59" fmla="*/ 170 h 458"/>
                <a:gd name="T60" fmla="*/ 62 w 239"/>
                <a:gd name="T61" fmla="*/ 115 h 458"/>
                <a:gd name="T62" fmla="*/ 88 w 239"/>
                <a:gd name="T63" fmla="*/ 69 h 458"/>
                <a:gd name="T64" fmla="*/ 105 w 239"/>
                <a:gd name="T65" fmla="*/ 47 h 458"/>
                <a:gd name="T66" fmla="*/ 131 w 239"/>
                <a:gd name="T67" fmla="*/ 27 h 458"/>
                <a:gd name="T68" fmla="*/ 131 w 239"/>
                <a:gd name="T69" fmla="*/ 9 h 458"/>
                <a:gd name="T70" fmla="*/ 108 w 239"/>
                <a:gd name="T71" fmla="*/ 0 h 458"/>
                <a:gd name="T72" fmla="*/ 74 w 239"/>
                <a:gd name="T73" fmla="*/ 17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9" h="458">
                  <a:moveTo>
                    <a:pt x="74" y="17"/>
                  </a:moveTo>
                  <a:lnTo>
                    <a:pt x="48" y="82"/>
                  </a:lnTo>
                  <a:lnTo>
                    <a:pt x="26" y="124"/>
                  </a:lnTo>
                  <a:lnTo>
                    <a:pt x="10" y="162"/>
                  </a:lnTo>
                  <a:lnTo>
                    <a:pt x="0" y="187"/>
                  </a:lnTo>
                  <a:lnTo>
                    <a:pt x="0" y="205"/>
                  </a:lnTo>
                  <a:lnTo>
                    <a:pt x="12" y="234"/>
                  </a:lnTo>
                  <a:lnTo>
                    <a:pt x="30" y="252"/>
                  </a:lnTo>
                  <a:lnTo>
                    <a:pt x="64" y="261"/>
                  </a:lnTo>
                  <a:lnTo>
                    <a:pt x="85" y="288"/>
                  </a:lnTo>
                  <a:lnTo>
                    <a:pt x="108" y="323"/>
                  </a:lnTo>
                  <a:lnTo>
                    <a:pt x="131" y="364"/>
                  </a:lnTo>
                  <a:lnTo>
                    <a:pt x="137" y="405"/>
                  </a:lnTo>
                  <a:lnTo>
                    <a:pt x="137" y="427"/>
                  </a:lnTo>
                  <a:lnTo>
                    <a:pt x="147" y="444"/>
                  </a:lnTo>
                  <a:lnTo>
                    <a:pt x="161" y="452"/>
                  </a:lnTo>
                  <a:lnTo>
                    <a:pt x="181" y="450"/>
                  </a:lnTo>
                  <a:lnTo>
                    <a:pt x="193" y="437"/>
                  </a:lnTo>
                  <a:lnTo>
                    <a:pt x="207" y="436"/>
                  </a:lnTo>
                  <a:lnTo>
                    <a:pt x="216" y="450"/>
                  </a:lnTo>
                  <a:lnTo>
                    <a:pt x="226" y="458"/>
                  </a:lnTo>
                  <a:lnTo>
                    <a:pt x="239" y="457"/>
                  </a:lnTo>
                  <a:lnTo>
                    <a:pt x="230" y="405"/>
                  </a:lnTo>
                  <a:lnTo>
                    <a:pt x="204" y="356"/>
                  </a:lnTo>
                  <a:lnTo>
                    <a:pt x="168" y="298"/>
                  </a:lnTo>
                  <a:lnTo>
                    <a:pt x="119" y="256"/>
                  </a:lnTo>
                  <a:lnTo>
                    <a:pt x="70" y="235"/>
                  </a:lnTo>
                  <a:lnTo>
                    <a:pt x="47" y="224"/>
                  </a:lnTo>
                  <a:lnTo>
                    <a:pt x="30" y="207"/>
                  </a:lnTo>
                  <a:lnTo>
                    <a:pt x="41" y="170"/>
                  </a:lnTo>
                  <a:lnTo>
                    <a:pt x="62" y="115"/>
                  </a:lnTo>
                  <a:lnTo>
                    <a:pt x="88" y="69"/>
                  </a:lnTo>
                  <a:lnTo>
                    <a:pt x="105" y="47"/>
                  </a:lnTo>
                  <a:lnTo>
                    <a:pt x="131" y="27"/>
                  </a:lnTo>
                  <a:lnTo>
                    <a:pt x="131" y="9"/>
                  </a:lnTo>
                  <a:lnTo>
                    <a:pt x="108" y="0"/>
                  </a:lnTo>
                  <a:lnTo>
                    <a:pt x="74"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base">
                <a:spcBef>
                  <a:spcPct val="0"/>
                </a:spcBef>
                <a:spcAft>
                  <a:spcPct val="0"/>
                </a:spcAft>
              </a:pPr>
              <a:endParaRPr lang="en-US" sz="1050" b="1">
                <a:solidFill>
                  <a:srgbClr val="000000"/>
                </a:solidFill>
                <a:cs typeface="Arial" charset="0"/>
              </a:endParaRPr>
            </a:p>
          </p:txBody>
        </p:sp>
        <p:sp>
          <p:nvSpPr>
            <p:cNvPr id="48" name="Freeform 45"/>
            <p:cNvSpPr>
              <a:spLocks/>
            </p:cNvSpPr>
            <p:nvPr/>
          </p:nvSpPr>
          <p:spPr bwMode="auto">
            <a:xfrm>
              <a:off x="2116" y="3089"/>
              <a:ext cx="161" cy="50"/>
            </a:xfrm>
            <a:custGeom>
              <a:avLst/>
              <a:gdLst>
                <a:gd name="T0" fmla="*/ 0 w 161"/>
                <a:gd name="T1" fmla="*/ 33 h 50"/>
                <a:gd name="T2" fmla="*/ 27 w 161"/>
                <a:gd name="T3" fmla="*/ 20 h 50"/>
                <a:gd name="T4" fmla="*/ 63 w 161"/>
                <a:gd name="T5" fmla="*/ 14 h 50"/>
                <a:gd name="T6" fmla="*/ 99 w 161"/>
                <a:gd name="T7" fmla="*/ 7 h 50"/>
                <a:gd name="T8" fmla="*/ 129 w 161"/>
                <a:gd name="T9" fmla="*/ 2 h 50"/>
                <a:gd name="T10" fmla="*/ 148 w 161"/>
                <a:gd name="T11" fmla="*/ 0 h 50"/>
                <a:gd name="T12" fmla="*/ 161 w 161"/>
                <a:gd name="T13" fmla="*/ 4 h 50"/>
                <a:gd name="T14" fmla="*/ 148 w 161"/>
                <a:gd name="T15" fmla="*/ 20 h 50"/>
                <a:gd name="T16" fmla="*/ 128 w 161"/>
                <a:gd name="T17" fmla="*/ 26 h 50"/>
                <a:gd name="T18" fmla="*/ 91 w 161"/>
                <a:gd name="T19" fmla="*/ 34 h 50"/>
                <a:gd name="T20" fmla="*/ 60 w 161"/>
                <a:gd name="T21" fmla="*/ 36 h 50"/>
                <a:gd name="T22" fmla="*/ 29 w 161"/>
                <a:gd name="T23" fmla="*/ 38 h 50"/>
                <a:gd name="T24" fmla="*/ 13 w 161"/>
                <a:gd name="T25" fmla="*/ 50 h 50"/>
                <a:gd name="T26" fmla="*/ 0 w 161"/>
                <a:gd name="T27"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1" h="50">
                  <a:moveTo>
                    <a:pt x="0" y="33"/>
                  </a:moveTo>
                  <a:lnTo>
                    <a:pt x="27" y="20"/>
                  </a:lnTo>
                  <a:lnTo>
                    <a:pt x="63" y="14"/>
                  </a:lnTo>
                  <a:lnTo>
                    <a:pt x="99" y="7"/>
                  </a:lnTo>
                  <a:lnTo>
                    <a:pt x="129" y="2"/>
                  </a:lnTo>
                  <a:lnTo>
                    <a:pt x="148" y="0"/>
                  </a:lnTo>
                  <a:lnTo>
                    <a:pt x="161" y="4"/>
                  </a:lnTo>
                  <a:lnTo>
                    <a:pt x="148" y="20"/>
                  </a:lnTo>
                  <a:lnTo>
                    <a:pt x="128" y="26"/>
                  </a:lnTo>
                  <a:lnTo>
                    <a:pt x="91" y="34"/>
                  </a:lnTo>
                  <a:lnTo>
                    <a:pt x="60" y="36"/>
                  </a:lnTo>
                  <a:lnTo>
                    <a:pt x="29" y="38"/>
                  </a:lnTo>
                  <a:lnTo>
                    <a:pt x="13" y="50"/>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base">
                <a:spcBef>
                  <a:spcPct val="0"/>
                </a:spcBef>
                <a:spcAft>
                  <a:spcPct val="0"/>
                </a:spcAft>
              </a:pPr>
              <a:endParaRPr lang="en-US" sz="1050" b="1">
                <a:solidFill>
                  <a:srgbClr val="000000"/>
                </a:solidFill>
                <a:cs typeface="Arial" charset="0"/>
              </a:endParaRPr>
            </a:p>
          </p:txBody>
        </p:sp>
        <p:sp>
          <p:nvSpPr>
            <p:cNvPr id="49" name="Freeform 46"/>
            <p:cNvSpPr>
              <a:spLocks/>
            </p:cNvSpPr>
            <p:nvPr/>
          </p:nvSpPr>
          <p:spPr bwMode="auto">
            <a:xfrm>
              <a:off x="2294" y="3086"/>
              <a:ext cx="27" cy="23"/>
            </a:xfrm>
            <a:custGeom>
              <a:avLst/>
              <a:gdLst>
                <a:gd name="T0" fmla="*/ 0 w 27"/>
                <a:gd name="T1" fmla="*/ 10 h 23"/>
                <a:gd name="T2" fmla="*/ 11 w 27"/>
                <a:gd name="T3" fmla="*/ 20 h 23"/>
                <a:gd name="T4" fmla="*/ 25 w 27"/>
                <a:gd name="T5" fmla="*/ 23 h 23"/>
                <a:gd name="T6" fmla="*/ 27 w 27"/>
                <a:gd name="T7" fmla="*/ 5 h 23"/>
                <a:gd name="T8" fmla="*/ 15 w 27"/>
                <a:gd name="T9" fmla="*/ 0 h 23"/>
                <a:gd name="T10" fmla="*/ 0 w 27"/>
                <a:gd name="T11" fmla="*/ 10 h 23"/>
              </a:gdLst>
              <a:ahLst/>
              <a:cxnLst>
                <a:cxn ang="0">
                  <a:pos x="T0" y="T1"/>
                </a:cxn>
                <a:cxn ang="0">
                  <a:pos x="T2" y="T3"/>
                </a:cxn>
                <a:cxn ang="0">
                  <a:pos x="T4" y="T5"/>
                </a:cxn>
                <a:cxn ang="0">
                  <a:pos x="T6" y="T7"/>
                </a:cxn>
                <a:cxn ang="0">
                  <a:pos x="T8" y="T9"/>
                </a:cxn>
                <a:cxn ang="0">
                  <a:pos x="T10" y="T11"/>
                </a:cxn>
              </a:cxnLst>
              <a:rect l="0" t="0" r="r" b="b"/>
              <a:pathLst>
                <a:path w="27" h="23">
                  <a:moveTo>
                    <a:pt x="0" y="10"/>
                  </a:moveTo>
                  <a:lnTo>
                    <a:pt x="11" y="20"/>
                  </a:lnTo>
                  <a:lnTo>
                    <a:pt x="25" y="23"/>
                  </a:lnTo>
                  <a:lnTo>
                    <a:pt x="27" y="5"/>
                  </a:lnTo>
                  <a:lnTo>
                    <a:pt x="15" y="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base">
                <a:spcBef>
                  <a:spcPct val="0"/>
                </a:spcBef>
                <a:spcAft>
                  <a:spcPct val="0"/>
                </a:spcAft>
              </a:pPr>
              <a:endParaRPr lang="en-US" sz="1050" b="1">
                <a:solidFill>
                  <a:srgbClr val="000000"/>
                </a:solidFill>
                <a:cs typeface="Arial" charset="0"/>
              </a:endParaRPr>
            </a:p>
          </p:txBody>
        </p:sp>
        <p:sp>
          <p:nvSpPr>
            <p:cNvPr id="50" name="Freeform 47"/>
            <p:cNvSpPr>
              <a:spLocks/>
            </p:cNvSpPr>
            <p:nvPr/>
          </p:nvSpPr>
          <p:spPr bwMode="auto">
            <a:xfrm>
              <a:off x="1799" y="3006"/>
              <a:ext cx="449" cy="610"/>
            </a:xfrm>
            <a:custGeom>
              <a:avLst/>
              <a:gdLst>
                <a:gd name="T0" fmla="*/ 0 w 449"/>
                <a:gd name="T1" fmla="*/ 598 h 610"/>
                <a:gd name="T2" fmla="*/ 38 w 449"/>
                <a:gd name="T3" fmla="*/ 581 h 610"/>
                <a:gd name="T4" fmla="*/ 79 w 449"/>
                <a:gd name="T5" fmla="*/ 561 h 610"/>
                <a:gd name="T6" fmla="*/ 128 w 449"/>
                <a:gd name="T7" fmla="*/ 516 h 610"/>
                <a:gd name="T8" fmla="*/ 164 w 449"/>
                <a:gd name="T9" fmla="*/ 487 h 610"/>
                <a:gd name="T10" fmla="*/ 204 w 449"/>
                <a:gd name="T11" fmla="*/ 464 h 610"/>
                <a:gd name="T12" fmla="*/ 245 w 449"/>
                <a:gd name="T13" fmla="*/ 434 h 610"/>
                <a:gd name="T14" fmla="*/ 275 w 449"/>
                <a:gd name="T15" fmla="*/ 409 h 610"/>
                <a:gd name="T16" fmla="*/ 300 w 449"/>
                <a:gd name="T17" fmla="*/ 370 h 610"/>
                <a:gd name="T18" fmla="*/ 305 w 449"/>
                <a:gd name="T19" fmla="*/ 340 h 610"/>
                <a:gd name="T20" fmla="*/ 289 w 449"/>
                <a:gd name="T21" fmla="*/ 209 h 610"/>
                <a:gd name="T22" fmla="*/ 266 w 449"/>
                <a:gd name="T23" fmla="*/ 109 h 610"/>
                <a:gd name="T24" fmla="*/ 275 w 449"/>
                <a:gd name="T25" fmla="*/ 85 h 610"/>
                <a:gd name="T26" fmla="*/ 284 w 449"/>
                <a:gd name="T27" fmla="*/ 71 h 610"/>
                <a:gd name="T28" fmla="*/ 291 w 449"/>
                <a:gd name="T29" fmla="*/ 55 h 610"/>
                <a:gd name="T30" fmla="*/ 307 w 449"/>
                <a:gd name="T31" fmla="*/ 52 h 610"/>
                <a:gd name="T32" fmla="*/ 318 w 449"/>
                <a:gd name="T33" fmla="*/ 60 h 610"/>
                <a:gd name="T34" fmla="*/ 343 w 449"/>
                <a:gd name="T35" fmla="*/ 55 h 610"/>
                <a:gd name="T36" fmla="*/ 350 w 449"/>
                <a:gd name="T37" fmla="*/ 38 h 610"/>
                <a:gd name="T38" fmla="*/ 360 w 449"/>
                <a:gd name="T39" fmla="*/ 24 h 610"/>
                <a:gd name="T40" fmla="*/ 372 w 449"/>
                <a:gd name="T41" fmla="*/ 21 h 610"/>
                <a:gd name="T42" fmla="*/ 388 w 449"/>
                <a:gd name="T43" fmla="*/ 35 h 610"/>
                <a:gd name="T44" fmla="*/ 398 w 449"/>
                <a:gd name="T45" fmla="*/ 28 h 610"/>
                <a:gd name="T46" fmla="*/ 404 w 449"/>
                <a:gd name="T47" fmla="*/ 6 h 610"/>
                <a:gd name="T48" fmla="*/ 413 w 449"/>
                <a:gd name="T49" fmla="*/ 0 h 610"/>
                <a:gd name="T50" fmla="*/ 426 w 449"/>
                <a:gd name="T51" fmla="*/ 2 h 610"/>
                <a:gd name="T52" fmla="*/ 437 w 449"/>
                <a:gd name="T53" fmla="*/ 12 h 610"/>
                <a:gd name="T54" fmla="*/ 443 w 449"/>
                <a:gd name="T55" fmla="*/ 28 h 610"/>
                <a:gd name="T56" fmla="*/ 449 w 449"/>
                <a:gd name="T57" fmla="*/ 46 h 610"/>
                <a:gd name="T58" fmla="*/ 435 w 449"/>
                <a:gd name="T59" fmla="*/ 48 h 610"/>
                <a:gd name="T60" fmla="*/ 421 w 449"/>
                <a:gd name="T61" fmla="*/ 35 h 610"/>
                <a:gd name="T62" fmla="*/ 415 w 449"/>
                <a:gd name="T63" fmla="*/ 43 h 610"/>
                <a:gd name="T64" fmla="*/ 413 w 449"/>
                <a:gd name="T65" fmla="*/ 58 h 610"/>
                <a:gd name="T66" fmla="*/ 406 w 449"/>
                <a:gd name="T67" fmla="*/ 67 h 610"/>
                <a:gd name="T68" fmla="*/ 393 w 449"/>
                <a:gd name="T69" fmla="*/ 73 h 610"/>
                <a:gd name="T70" fmla="*/ 377 w 449"/>
                <a:gd name="T71" fmla="*/ 65 h 610"/>
                <a:gd name="T72" fmla="*/ 372 w 449"/>
                <a:gd name="T73" fmla="*/ 63 h 610"/>
                <a:gd name="T74" fmla="*/ 365 w 449"/>
                <a:gd name="T75" fmla="*/ 65 h 610"/>
                <a:gd name="T76" fmla="*/ 361 w 449"/>
                <a:gd name="T77" fmla="*/ 78 h 610"/>
                <a:gd name="T78" fmla="*/ 349 w 449"/>
                <a:gd name="T79" fmla="*/ 87 h 610"/>
                <a:gd name="T80" fmla="*/ 334 w 449"/>
                <a:gd name="T81" fmla="*/ 87 h 610"/>
                <a:gd name="T82" fmla="*/ 320 w 449"/>
                <a:gd name="T83" fmla="*/ 87 h 610"/>
                <a:gd name="T84" fmla="*/ 302 w 449"/>
                <a:gd name="T85" fmla="*/ 90 h 610"/>
                <a:gd name="T86" fmla="*/ 312 w 449"/>
                <a:gd name="T87" fmla="*/ 152 h 610"/>
                <a:gd name="T88" fmla="*/ 325 w 449"/>
                <a:gd name="T89" fmla="*/ 218 h 610"/>
                <a:gd name="T90" fmla="*/ 338 w 449"/>
                <a:gd name="T91" fmla="*/ 304 h 610"/>
                <a:gd name="T92" fmla="*/ 344 w 449"/>
                <a:gd name="T93" fmla="*/ 350 h 610"/>
                <a:gd name="T94" fmla="*/ 339 w 449"/>
                <a:gd name="T95" fmla="*/ 375 h 610"/>
                <a:gd name="T96" fmla="*/ 330 w 449"/>
                <a:gd name="T97" fmla="*/ 392 h 610"/>
                <a:gd name="T98" fmla="*/ 302 w 449"/>
                <a:gd name="T99" fmla="*/ 421 h 610"/>
                <a:gd name="T100" fmla="*/ 253 w 449"/>
                <a:gd name="T101" fmla="*/ 459 h 610"/>
                <a:gd name="T102" fmla="*/ 214 w 449"/>
                <a:gd name="T103" fmla="*/ 491 h 610"/>
                <a:gd name="T104" fmla="*/ 175 w 449"/>
                <a:gd name="T105" fmla="*/ 519 h 610"/>
                <a:gd name="T106" fmla="*/ 145 w 449"/>
                <a:gd name="T107" fmla="*/ 548 h 610"/>
                <a:gd name="T108" fmla="*/ 119 w 449"/>
                <a:gd name="T109" fmla="*/ 571 h 610"/>
                <a:gd name="T110" fmla="*/ 82 w 449"/>
                <a:gd name="T111" fmla="*/ 594 h 610"/>
                <a:gd name="T112" fmla="*/ 53 w 449"/>
                <a:gd name="T113" fmla="*/ 606 h 610"/>
                <a:gd name="T114" fmla="*/ 26 w 449"/>
                <a:gd name="T115" fmla="*/ 610 h 610"/>
                <a:gd name="T116" fmla="*/ 5 w 449"/>
                <a:gd name="T117" fmla="*/ 610 h 610"/>
                <a:gd name="T118" fmla="*/ 0 w 449"/>
                <a:gd name="T119" fmla="*/ 598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49" h="610">
                  <a:moveTo>
                    <a:pt x="0" y="598"/>
                  </a:moveTo>
                  <a:lnTo>
                    <a:pt x="38" y="581"/>
                  </a:lnTo>
                  <a:lnTo>
                    <a:pt x="79" y="561"/>
                  </a:lnTo>
                  <a:lnTo>
                    <a:pt x="128" y="516"/>
                  </a:lnTo>
                  <a:lnTo>
                    <a:pt x="164" y="487"/>
                  </a:lnTo>
                  <a:lnTo>
                    <a:pt x="204" y="464"/>
                  </a:lnTo>
                  <a:lnTo>
                    <a:pt x="245" y="434"/>
                  </a:lnTo>
                  <a:lnTo>
                    <a:pt x="275" y="409"/>
                  </a:lnTo>
                  <a:lnTo>
                    <a:pt x="300" y="370"/>
                  </a:lnTo>
                  <a:lnTo>
                    <a:pt x="305" y="340"/>
                  </a:lnTo>
                  <a:lnTo>
                    <a:pt x="289" y="209"/>
                  </a:lnTo>
                  <a:lnTo>
                    <a:pt x="266" y="109"/>
                  </a:lnTo>
                  <a:lnTo>
                    <a:pt x="275" y="85"/>
                  </a:lnTo>
                  <a:lnTo>
                    <a:pt x="284" y="71"/>
                  </a:lnTo>
                  <a:lnTo>
                    <a:pt x="291" y="55"/>
                  </a:lnTo>
                  <a:lnTo>
                    <a:pt x="307" y="52"/>
                  </a:lnTo>
                  <a:lnTo>
                    <a:pt x="318" y="60"/>
                  </a:lnTo>
                  <a:lnTo>
                    <a:pt x="343" y="55"/>
                  </a:lnTo>
                  <a:lnTo>
                    <a:pt x="350" y="38"/>
                  </a:lnTo>
                  <a:lnTo>
                    <a:pt x="360" y="24"/>
                  </a:lnTo>
                  <a:lnTo>
                    <a:pt x="372" y="21"/>
                  </a:lnTo>
                  <a:lnTo>
                    <a:pt x="388" y="35"/>
                  </a:lnTo>
                  <a:lnTo>
                    <a:pt x="398" y="28"/>
                  </a:lnTo>
                  <a:lnTo>
                    <a:pt x="404" y="6"/>
                  </a:lnTo>
                  <a:lnTo>
                    <a:pt x="413" y="0"/>
                  </a:lnTo>
                  <a:lnTo>
                    <a:pt x="426" y="2"/>
                  </a:lnTo>
                  <a:lnTo>
                    <a:pt x="437" y="12"/>
                  </a:lnTo>
                  <a:lnTo>
                    <a:pt x="443" y="28"/>
                  </a:lnTo>
                  <a:lnTo>
                    <a:pt x="449" y="46"/>
                  </a:lnTo>
                  <a:lnTo>
                    <a:pt x="435" y="48"/>
                  </a:lnTo>
                  <a:lnTo>
                    <a:pt x="421" y="35"/>
                  </a:lnTo>
                  <a:lnTo>
                    <a:pt x="415" y="43"/>
                  </a:lnTo>
                  <a:lnTo>
                    <a:pt x="413" y="58"/>
                  </a:lnTo>
                  <a:lnTo>
                    <a:pt x="406" y="67"/>
                  </a:lnTo>
                  <a:lnTo>
                    <a:pt x="393" y="73"/>
                  </a:lnTo>
                  <a:lnTo>
                    <a:pt x="377" y="65"/>
                  </a:lnTo>
                  <a:lnTo>
                    <a:pt x="372" y="63"/>
                  </a:lnTo>
                  <a:lnTo>
                    <a:pt x="365" y="65"/>
                  </a:lnTo>
                  <a:lnTo>
                    <a:pt x="361" y="78"/>
                  </a:lnTo>
                  <a:lnTo>
                    <a:pt x="349" y="87"/>
                  </a:lnTo>
                  <a:lnTo>
                    <a:pt x="334" y="87"/>
                  </a:lnTo>
                  <a:lnTo>
                    <a:pt x="320" y="87"/>
                  </a:lnTo>
                  <a:lnTo>
                    <a:pt x="302" y="90"/>
                  </a:lnTo>
                  <a:lnTo>
                    <a:pt x="312" y="152"/>
                  </a:lnTo>
                  <a:lnTo>
                    <a:pt x="325" y="218"/>
                  </a:lnTo>
                  <a:lnTo>
                    <a:pt x="338" y="304"/>
                  </a:lnTo>
                  <a:lnTo>
                    <a:pt x="344" y="350"/>
                  </a:lnTo>
                  <a:lnTo>
                    <a:pt x="339" y="375"/>
                  </a:lnTo>
                  <a:lnTo>
                    <a:pt x="330" y="392"/>
                  </a:lnTo>
                  <a:lnTo>
                    <a:pt x="302" y="421"/>
                  </a:lnTo>
                  <a:lnTo>
                    <a:pt x="253" y="459"/>
                  </a:lnTo>
                  <a:lnTo>
                    <a:pt x="214" y="491"/>
                  </a:lnTo>
                  <a:lnTo>
                    <a:pt x="175" y="519"/>
                  </a:lnTo>
                  <a:lnTo>
                    <a:pt x="145" y="548"/>
                  </a:lnTo>
                  <a:lnTo>
                    <a:pt x="119" y="571"/>
                  </a:lnTo>
                  <a:lnTo>
                    <a:pt x="82" y="594"/>
                  </a:lnTo>
                  <a:lnTo>
                    <a:pt x="53" y="606"/>
                  </a:lnTo>
                  <a:lnTo>
                    <a:pt x="26" y="610"/>
                  </a:lnTo>
                  <a:lnTo>
                    <a:pt x="5" y="610"/>
                  </a:lnTo>
                  <a:lnTo>
                    <a:pt x="0" y="59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base">
                <a:spcBef>
                  <a:spcPct val="0"/>
                </a:spcBef>
                <a:spcAft>
                  <a:spcPct val="0"/>
                </a:spcAft>
              </a:pPr>
              <a:endParaRPr lang="en-US" sz="1050" b="1">
                <a:solidFill>
                  <a:srgbClr val="000000"/>
                </a:solidFill>
                <a:cs typeface="Arial" charset="0"/>
              </a:endParaRPr>
            </a:p>
          </p:txBody>
        </p:sp>
        <p:sp>
          <p:nvSpPr>
            <p:cNvPr id="51" name="Freeform 48"/>
            <p:cNvSpPr>
              <a:spLocks/>
            </p:cNvSpPr>
            <p:nvPr/>
          </p:nvSpPr>
          <p:spPr bwMode="auto">
            <a:xfrm>
              <a:off x="1861" y="3522"/>
              <a:ext cx="29" cy="24"/>
            </a:xfrm>
            <a:custGeom>
              <a:avLst/>
              <a:gdLst>
                <a:gd name="T0" fmla="*/ 0 w 29"/>
                <a:gd name="T1" fmla="*/ 0 h 24"/>
                <a:gd name="T2" fmla="*/ 7 w 29"/>
                <a:gd name="T3" fmla="*/ 16 h 24"/>
                <a:gd name="T4" fmla="*/ 17 w 29"/>
                <a:gd name="T5" fmla="*/ 24 h 24"/>
                <a:gd name="T6" fmla="*/ 26 w 29"/>
                <a:gd name="T7" fmla="*/ 16 h 24"/>
                <a:gd name="T8" fmla="*/ 29 w 29"/>
                <a:gd name="T9" fmla="*/ 4 h 24"/>
                <a:gd name="T10" fmla="*/ 15 w 29"/>
                <a:gd name="T11" fmla="*/ 0 h 24"/>
                <a:gd name="T12" fmla="*/ 0 w 29"/>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9" h="24">
                  <a:moveTo>
                    <a:pt x="0" y="0"/>
                  </a:moveTo>
                  <a:lnTo>
                    <a:pt x="7" y="16"/>
                  </a:lnTo>
                  <a:lnTo>
                    <a:pt x="17" y="24"/>
                  </a:lnTo>
                  <a:lnTo>
                    <a:pt x="26" y="16"/>
                  </a:lnTo>
                  <a:lnTo>
                    <a:pt x="29" y="4"/>
                  </a:lnTo>
                  <a:lnTo>
                    <a:pt x="1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base">
                <a:spcBef>
                  <a:spcPct val="0"/>
                </a:spcBef>
                <a:spcAft>
                  <a:spcPct val="0"/>
                </a:spcAft>
              </a:pPr>
              <a:endParaRPr lang="en-US" sz="1050" b="1">
                <a:solidFill>
                  <a:srgbClr val="000000"/>
                </a:solidFill>
                <a:cs typeface="Arial" charset="0"/>
              </a:endParaRPr>
            </a:p>
          </p:txBody>
        </p:sp>
        <p:sp>
          <p:nvSpPr>
            <p:cNvPr id="52" name="Freeform 49"/>
            <p:cNvSpPr>
              <a:spLocks/>
            </p:cNvSpPr>
            <p:nvPr/>
          </p:nvSpPr>
          <p:spPr bwMode="auto">
            <a:xfrm>
              <a:off x="1858" y="3325"/>
              <a:ext cx="199" cy="187"/>
            </a:xfrm>
            <a:custGeom>
              <a:avLst/>
              <a:gdLst>
                <a:gd name="T0" fmla="*/ 57 w 199"/>
                <a:gd name="T1" fmla="*/ 187 h 187"/>
                <a:gd name="T2" fmla="*/ 26 w 199"/>
                <a:gd name="T3" fmla="*/ 181 h 187"/>
                <a:gd name="T4" fmla="*/ 5 w 199"/>
                <a:gd name="T5" fmla="*/ 166 h 187"/>
                <a:gd name="T6" fmla="*/ 0 w 199"/>
                <a:gd name="T7" fmla="*/ 150 h 187"/>
                <a:gd name="T8" fmla="*/ 11 w 199"/>
                <a:gd name="T9" fmla="*/ 136 h 187"/>
                <a:gd name="T10" fmla="*/ 39 w 199"/>
                <a:gd name="T11" fmla="*/ 134 h 187"/>
                <a:gd name="T12" fmla="*/ 53 w 199"/>
                <a:gd name="T13" fmla="*/ 133 h 187"/>
                <a:gd name="T14" fmla="*/ 53 w 199"/>
                <a:gd name="T15" fmla="*/ 124 h 187"/>
                <a:gd name="T16" fmla="*/ 37 w 199"/>
                <a:gd name="T17" fmla="*/ 111 h 187"/>
                <a:gd name="T18" fmla="*/ 21 w 199"/>
                <a:gd name="T19" fmla="*/ 90 h 187"/>
                <a:gd name="T20" fmla="*/ 16 w 199"/>
                <a:gd name="T21" fmla="*/ 74 h 187"/>
                <a:gd name="T22" fmla="*/ 26 w 199"/>
                <a:gd name="T23" fmla="*/ 61 h 187"/>
                <a:gd name="T24" fmla="*/ 44 w 199"/>
                <a:gd name="T25" fmla="*/ 57 h 187"/>
                <a:gd name="T26" fmla="*/ 67 w 199"/>
                <a:gd name="T27" fmla="*/ 65 h 187"/>
                <a:gd name="T28" fmla="*/ 105 w 199"/>
                <a:gd name="T29" fmla="*/ 86 h 187"/>
                <a:gd name="T30" fmla="*/ 118 w 199"/>
                <a:gd name="T31" fmla="*/ 90 h 187"/>
                <a:gd name="T32" fmla="*/ 105 w 199"/>
                <a:gd name="T33" fmla="*/ 54 h 187"/>
                <a:gd name="T34" fmla="*/ 99 w 199"/>
                <a:gd name="T35" fmla="*/ 29 h 187"/>
                <a:gd name="T36" fmla="*/ 105 w 199"/>
                <a:gd name="T37" fmla="*/ 8 h 187"/>
                <a:gd name="T38" fmla="*/ 118 w 199"/>
                <a:gd name="T39" fmla="*/ 0 h 187"/>
                <a:gd name="T40" fmla="*/ 134 w 199"/>
                <a:gd name="T41" fmla="*/ 0 h 187"/>
                <a:gd name="T42" fmla="*/ 160 w 199"/>
                <a:gd name="T43" fmla="*/ 20 h 187"/>
                <a:gd name="T44" fmla="*/ 187 w 199"/>
                <a:gd name="T45" fmla="*/ 51 h 187"/>
                <a:gd name="T46" fmla="*/ 199 w 199"/>
                <a:gd name="T47" fmla="*/ 77 h 187"/>
                <a:gd name="T48" fmla="*/ 189 w 199"/>
                <a:gd name="T49" fmla="*/ 96 h 187"/>
                <a:gd name="T50" fmla="*/ 175 w 199"/>
                <a:gd name="T51" fmla="*/ 96 h 187"/>
                <a:gd name="T52" fmla="*/ 165 w 199"/>
                <a:gd name="T53" fmla="*/ 83 h 187"/>
                <a:gd name="T54" fmla="*/ 165 w 199"/>
                <a:gd name="T55" fmla="*/ 66 h 187"/>
                <a:gd name="T56" fmla="*/ 150 w 199"/>
                <a:gd name="T57" fmla="*/ 41 h 187"/>
                <a:gd name="T58" fmla="*/ 134 w 199"/>
                <a:gd name="T59" fmla="*/ 28 h 187"/>
                <a:gd name="T60" fmla="*/ 125 w 199"/>
                <a:gd name="T61" fmla="*/ 36 h 187"/>
                <a:gd name="T62" fmla="*/ 132 w 199"/>
                <a:gd name="T63" fmla="*/ 71 h 187"/>
                <a:gd name="T64" fmla="*/ 145 w 199"/>
                <a:gd name="T65" fmla="*/ 99 h 187"/>
                <a:gd name="T66" fmla="*/ 142 w 199"/>
                <a:gd name="T67" fmla="*/ 121 h 187"/>
                <a:gd name="T68" fmla="*/ 132 w 199"/>
                <a:gd name="T69" fmla="*/ 133 h 187"/>
                <a:gd name="T70" fmla="*/ 114 w 199"/>
                <a:gd name="T71" fmla="*/ 115 h 187"/>
                <a:gd name="T72" fmla="*/ 71 w 199"/>
                <a:gd name="T73" fmla="*/ 96 h 187"/>
                <a:gd name="T74" fmla="*/ 46 w 199"/>
                <a:gd name="T75" fmla="*/ 88 h 187"/>
                <a:gd name="T76" fmla="*/ 46 w 199"/>
                <a:gd name="T77" fmla="*/ 99 h 187"/>
                <a:gd name="T78" fmla="*/ 74 w 199"/>
                <a:gd name="T79" fmla="*/ 115 h 187"/>
                <a:gd name="T80" fmla="*/ 99 w 199"/>
                <a:gd name="T81" fmla="*/ 124 h 187"/>
                <a:gd name="T82" fmla="*/ 99 w 199"/>
                <a:gd name="T83" fmla="*/ 143 h 187"/>
                <a:gd name="T84" fmla="*/ 94 w 199"/>
                <a:gd name="T85" fmla="*/ 155 h 187"/>
                <a:gd name="T86" fmla="*/ 79 w 199"/>
                <a:gd name="T87" fmla="*/ 158 h 187"/>
                <a:gd name="T88" fmla="*/ 53 w 199"/>
                <a:gd name="T89" fmla="*/ 154 h 187"/>
                <a:gd name="T90" fmla="*/ 35 w 199"/>
                <a:gd name="T91" fmla="*/ 153 h 187"/>
                <a:gd name="T92" fmla="*/ 30 w 199"/>
                <a:gd name="T93" fmla="*/ 161 h 187"/>
                <a:gd name="T94" fmla="*/ 42 w 199"/>
                <a:gd name="T95" fmla="*/ 168 h 187"/>
                <a:gd name="T96" fmla="*/ 60 w 199"/>
                <a:gd name="T97" fmla="*/ 171 h 187"/>
                <a:gd name="T98" fmla="*/ 57 w 199"/>
                <a:gd name="T9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9" h="187">
                  <a:moveTo>
                    <a:pt x="57" y="187"/>
                  </a:moveTo>
                  <a:lnTo>
                    <a:pt x="26" y="181"/>
                  </a:lnTo>
                  <a:lnTo>
                    <a:pt x="5" y="166"/>
                  </a:lnTo>
                  <a:lnTo>
                    <a:pt x="0" y="150"/>
                  </a:lnTo>
                  <a:lnTo>
                    <a:pt x="11" y="136"/>
                  </a:lnTo>
                  <a:lnTo>
                    <a:pt x="39" y="134"/>
                  </a:lnTo>
                  <a:lnTo>
                    <a:pt x="53" y="133"/>
                  </a:lnTo>
                  <a:lnTo>
                    <a:pt x="53" y="124"/>
                  </a:lnTo>
                  <a:lnTo>
                    <a:pt x="37" y="111"/>
                  </a:lnTo>
                  <a:lnTo>
                    <a:pt x="21" y="90"/>
                  </a:lnTo>
                  <a:lnTo>
                    <a:pt x="16" y="74"/>
                  </a:lnTo>
                  <a:lnTo>
                    <a:pt x="26" y="61"/>
                  </a:lnTo>
                  <a:lnTo>
                    <a:pt x="44" y="57"/>
                  </a:lnTo>
                  <a:lnTo>
                    <a:pt x="67" y="65"/>
                  </a:lnTo>
                  <a:lnTo>
                    <a:pt x="105" y="86"/>
                  </a:lnTo>
                  <a:lnTo>
                    <a:pt x="118" y="90"/>
                  </a:lnTo>
                  <a:lnTo>
                    <a:pt x="105" y="54"/>
                  </a:lnTo>
                  <a:lnTo>
                    <a:pt x="99" y="29"/>
                  </a:lnTo>
                  <a:lnTo>
                    <a:pt x="105" y="8"/>
                  </a:lnTo>
                  <a:lnTo>
                    <a:pt x="118" y="0"/>
                  </a:lnTo>
                  <a:lnTo>
                    <a:pt x="134" y="0"/>
                  </a:lnTo>
                  <a:lnTo>
                    <a:pt x="160" y="20"/>
                  </a:lnTo>
                  <a:lnTo>
                    <a:pt x="187" y="51"/>
                  </a:lnTo>
                  <a:lnTo>
                    <a:pt x="199" y="77"/>
                  </a:lnTo>
                  <a:lnTo>
                    <a:pt x="189" y="96"/>
                  </a:lnTo>
                  <a:lnTo>
                    <a:pt x="175" y="96"/>
                  </a:lnTo>
                  <a:lnTo>
                    <a:pt x="165" y="83"/>
                  </a:lnTo>
                  <a:lnTo>
                    <a:pt x="165" y="66"/>
                  </a:lnTo>
                  <a:lnTo>
                    <a:pt x="150" y="41"/>
                  </a:lnTo>
                  <a:lnTo>
                    <a:pt x="134" y="28"/>
                  </a:lnTo>
                  <a:lnTo>
                    <a:pt x="125" y="36"/>
                  </a:lnTo>
                  <a:lnTo>
                    <a:pt x="132" y="71"/>
                  </a:lnTo>
                  <a:lnTo>
                    <a:pt x="145" y="99"/>
                  </a:lnTo>
                  <a:lnTo>
                    <a:pt x="142" y="121"/>
                  </a:lnTo>
                  <a:lnTo>
                    <a:pt x="132" y="133"/>
                  </a:lnTo>
                  <a:lnTo>
                    <a:pt x="114" y="115"/>
                  </a:lnTo>
                  <a:lnTo>
                    <a:pt x="71" y="96"/>
                  </a:lnTo>
                  <a:lnTo>
                    <a:pt x="46" y="88"/>
                  </a:lnTo>
                  <a:lnTo>
                    <a:pt x="46" y="99"/>
                  </a:lnTo>
                  <a:lnTo>
                    <a:pt x="74" y="115"/>
                  </a:lnTo>
                  <a:lnTo>
                    <a:pt x="99" y="124"/>
                  </a:lnTo>
                  <a:lnTo>
                    <a:pt x="99" y="143"/>
                  </a:lnTo>
                  <a:lnTo>
                    <a:pt x="94" y="155"/>
                  </a:lnTo>
                  <a:lnTo>
                    <a:pt x="79" y="158"/>
                  </a:lnTo>
                  <a:lnTo>
                    <a:pt x="53" y="154"/>
                  </a:lnTo>
                  <a:lnTo>
                    <a:pt x="35" y="153"/>
                  </a:lnTo>
                  <a:lnTo>
                    <a:pt x="30" y="161"/>
                  </a:lnTo>
                  <a:lnTo>
                    <a:pt x="42" y="168"/>
                  </a:lnTo>
                  <a:lnTo>
                    <a:pt x="60" y="171"/>
                  </a:lnTo>
                  <a:lnTo>
                    <a:pt x="57" y="1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base">
                <a:spcBef>
                  <a:spcPct val="0"/>
                </a:spcBef>
                <a:spcAft>
                  <a:spcPct val="0"/>
                </a:spcAft>
              </a:pPr>
              <a:endParaRPr lang="en-US" sz="1050" b="1">
                <a:solidFill>
                  <a:srgbClr val="000000"/>
                </a:solidFill>
                <a:cs typeface="Arial" charset="0"/>
              </a:endParaRPr>
            </a:p>
          </p:txBody>
        </p:sp>
        <p:sp>
          <p:nvSpPr>
            <p:cNvPr id="53" name="Freeform 50"/>
            <p:cNvSpPr>
              <a:spLocks/>
            </p:cNvSpPr>
            <p:nvPr/>
          </p:nvSpPr>
          <p:spPr bwMode="auto">
            <a:xfrm>
              <a:off x="2067" y="3485"/>
              <a:ext cx="93" cy="69"/>
            </a:xfrm>
            <a:custGeom>
              <a:avLst/>
              <a:gdLst>
                <a:gd name="T0" fmla="*/ 37 w 93"/>
                <a:gd name="T1" fmla="*/ 69 h 69"/>
                <a:gd name="T2" fmla="*/ 11 w 93"/>
                <a:gd name="T3" fmla="*/ 58 h 69"/>
                <a:gd name="T4" fmla="*/ 0 w 93"/>
                <a:gd name="T5" fmla="*/ 41 h 69"/>
                <a:gd name="T6" fmla="*/ 9 w 93"/>
                <a:gd name="T7" fmla="*/ 14 h 69"/>
                <a:gd name="T8" fmla="*/ 18 w 93"/>
                <a:gd name="T9" fmla="*/ 2 h 69"/>
                <a:gd name="T10" fmla="*/ 32 w 93"/>
                <a:gd name="T11" fmla="*/ 0 h 69"/>
                <a:gd name="T12" fmla="*/ 55 w 93"/>
                <a:gd name="T13" fmla="*/ 6 h 69"/>
                <a:gd name="T14" fmla="*/ 73 w 93"/>
                <a:gd name="T15" fmla="*/ 22 h 69"/>
                <a:gd name="T16" fmla="*/ 93 w 93"/>
                <a:gd name="T17" fmla="*/ 37 h 69"/>
                <a:gd name="T18" fmla="*/ 89 w 93"/>
                <a:gd name="T19" fmla="*/ 53 h 69"/>
                <a:gd name="T20" fmla="*/ 81 w 93"/>
                <a:gd name="T21" fmla="*/ 61 h 69"/>
                <a:gd name="T22" fmla="*/ 68 w 93"/>
                <a:gd name="T23" fmla="*/ 46 h 69"/>
                <a:gd name="T24" fmla="*/ 45 w 93"/>
                <a:gd name="T25" fmla="*/ 31 h 69"/>
                <a:gd name="T26" fmla="*/ 35 w 93"/>
                <a:gd name="T27" fmla="*/ 35 h 69"/>
                <a:gd name="T28" fmla="*/ 35 w 93"/>
                <a:gd name="T29" fmla="*/ 50 h 69"/>
                <a:gd name="T30" fmla="*/ 45 w 93"/>
                <a:gd name="T31" fmla="*/ 61 h 69"/>
                <a:gd name="T32" fmla="*/ 37 w 93"/>
                <a:gd name="T33"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 h="69">
                  <a:moveTo>
                    <a:pt x="37" y="69"/>
                  </a:moveTo>
                  <a:lnTo>
                    <a:pt x="11" y="58"/>
                  </a:lnTo>
                  <a:lnTo>
                    <a:pt x="0" y="41"/>
                  </a:lnTo>
                  <a:lnTo>
                    <a:pt x="9" y="14"/>
                  </a:lnTo>
                  <a:lnTo>
                    <a:pt x="18" y="2"/>
                  </a:lnTo>
                  <a:lnTo>
                    <a:pt x="32" y="0"/>
                  </a:lnTo>
                  <a:lnTo>
                    <a:pt x="55" y="6"/>
                  </a:lnTo>
                  <a:lnTo>
                    <a:pt x="73" y="22"/>
                  </a:lnTo>
                  <a:lnTo>
                    <a:pt x="93" y="37"/>
                  </a:lnTo>
                  <a:lnTo>
                    <a:pt x="89" y="53"/>
                  </a:lnTo>
                  <a:lnTo>
                    <a:pt x="81" y="61"/>
                  </a:lnTo>
                  <a:lnTo>
                    <a:pt x="68" y="46"/>
                  </a:lnTo>
                  <a:lnTo>
                    <a:pt x="45" y="31"/>
                  </a:lnTo>
                  <a:lnTo>
                    <a:pt x="35" y="35"/>
                  </a:lnTo>
                  <a:lnTo>
                    <a:pt x="35" y="50"/>
                  </a:lnTo>
                  <a:lnTo>
                    <a:pt x="45" y="61"/>
                  </a:lnTo>
                  <a:lnTo>
                    <a:pt x="37"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base">
                <a:spcBef>
                  <a:spcPct val="0"/>
                </a:spcBef>
                <a:spcAft>
                  <a:spcPct val="0"/>
                </a:spcAft>
              </a:pPr>
              <a:endParaRPr lang="en-US" sz="1050" b="1">
                <a:solidFill>
                  <a:srgbClr val="000000"/>
                </a:solidFill>
                <a:cs typeface="Arial" charset="0"/>
              </a:endParaRPr>
            </a:p>
          </p:txBody>
        </p:sp>
        <p:sp>
          <p:nvSpPr>
            <p:cNvPr id="54" name="Freeform 51"/>
            <p:cNvSpPr>
              <a:spLocks/>
            </p:cNvSpPr>
            <p:nvPr/>
          </p:nvSpPr>
          <p:spPr bwMode="auto">
            <a:xfrm>
              <a:off x="2173" y="3402"/>
              <a:ext cx="250" cy="234"/>
            </a:xfrm>
            <a:custGeom>
              <a:avLst/>
              <a:gdLst>
                <a:gd name="T0" fmla="*/ 16 w 250"/>
                <a:gd name="T1" fmla="*/ 141 h 234"/>
                <a:gd name="T2" fmla="*/ 6 w 250"/>
                <a:gd name="T3" fmla="*/ 108 h 234"/>
                <a:gd name="T4" fmla="*/ 0 w 250"/>
                <a:gd name="T5" fmla="*/ 63 h 234"/>
                <a:gd name="T6" fmla="*/ 6 w 250"/>
                <a:gd name="T7" fmla="*/ 34 h 234"/>
                <a:gd name="T8" fmla="*/ 20 w 250"/>
                <a:gd name="T9" fmla="*/ 28 h 234"/>
                <a:gd name="T10" fmla="*/ 37 w 250"/>
                <a:gd name="T11" fmla="*/ 33 h 234"/>
                <a:gd name="T12" fmla="*/ 57 w 250"/>
                <a:gd name="T13" fmla="*/ 53 h 234"/>
                <a:gd name="T14" fmla="*/ 72 w 250"/>
                <a:gd name="T15" fmla="*/ 79 h 234"/>
                <a:gd name="T16" fmla="*/ 85 w 250"/>
                <a:gd name="T17" fmla="*/ 51 h 234"/>
                <a:gd name="T18" fmla="*/ 106 w 250"/>
                <a:gd name="T19" fmla="*/ 15 h 234"/>
                <a:gd name="T20" fmla="*/ 126 w 250"/>
                <a:gd name="T21" fmla="*/ 0 h 234"/>
                <a:gd name="T22" fmla="*/ 146 w 250"/>
                <a:gd name="T23" fmla="*/ 2 h 234"/>
                <a:gd name="T24" fmla="*/ 153 w 250"/>
                <a:gd name="T25" fmla="*/ 18 h 234"/>
                <a:gd name="T26" fmla="*/ 158 w 250"/>
                <a:gd name="T27" fmla="*/ 51 h 234"/>
                <a:gd name="T28" fmla="*/ 150 w 250"/>
                <a:gd name="T29" fmla="*/ 94 h 234"/>
                <a:gd name="T30" fmla="*/ 173 w 250"/>
                <a:gd name="T31" fmla="*/ 87 h 234"/>
                <a:gd name="T32" fmla="*/ 190 w 250"/>
                <a:gd name="T33" fmla="*/ 83 h 234"/>
                <a:gd name="T34" fmla="*/ 206 w 250"/>
                <a:gd name="T35" fmla="*/ 91 h 234"/>
                <a:gd name="T36" fmla="*/ 212 w 250"/>
                <a:gd name="T37" fmla="*/ 105 h 234"/>
                <a:gd name="T38" fmla="*/ 207 w 250"/>
                <a:gd name="T39" fmla="*/ 124 h 234"/>
                <a:gd name="T40" fmla="*/ 197 w 250"/>
                <a:gd name="T41" fmla="*/ 149 h 234"/>
                <a:gd name="T42" fmla="*/ 207 w 250"/>
                <a:gd name="T43" fmla="*/ 159 h 234"/>
                <a:gd name="T44" fmla="*/ 234 w 250"/>
                <a:gd name="T45" fmla="*/ 164 h 234"/>
                <a:gd name="T46" fmla="*/ 250 w 250"/>
                <a:gd name="T47" fmla="*/ 183 h 234"/>
                <a:gd name="T48" fmla="*/ 250 w 250"/>
                <a:gd name="T49" fmla="*/ 206 h 234"/>
                <a:gd name="T50" fmla="*/ 235 w 250"/>
                <a:gd name="T51" fmla="*/ 225 h 234"/>
                <a:gd name="T52" fmla="*/ 220 w 250"/>
                <a:gd name="T53" fmla="*/ 234 h 234"/>
                <a:gd name="T54" fmla="*/ 206 w 250"/>
                <a:gd name="T55" fmla="*/ 216 h 234"/>
                <a:gd name="T56" fmla="*/ 221 w 250"/>
                <a:gd name="T57" fmla="*/ 203 h 234"/>
                <a:gd name="T58" fmla="*/ 225 w 250"/>
                <a:gd name="T59" fmla="*/ 183 h 234"/>
                <a:gd name="T60" fmla="*/ 213 w 250"/>
                <a:gd name="T61" fmla="*/ 175 h 234"/>
                <a:gd name="T62" fmla="*/ 191 w 250"/>
                <a:gd name="T63" fmla="*/ 172 h 234"/>
                <a:gd name="T64" fmla="*/ 175 w 250"/>
                <a:gd name="T65" fmla="*/ 162 h 234"/>
                <a:gd name="T66" fmla="*/ 170 w 250"/>
                <a:gd name="T67" fmla="*/ 149 h 234"/>
                <a:gd name="T68" fmla="*/ 185 w 250"/>
                <a:gd name="T69" fmla="*/ 130 h 234"/>
                <a:gd name="T70" fmla="*/ 187 w 250"/>
                <a:gd name="T71" fmla="*/ 106 h 234"/>
                <a:gd name="T72" fmla="*/ 170 w 250"/>
                <a:gd name="T73" fmla="*/ 110 h 234"/>
                <a:gd name="T74" fmla="*/ 161 w 250"/>
                <a:gd name="T75" fmla="*/ 127 h 234"/>
                <a:gd name="T76" fmla="*/ 142 w 250"/>
                <a:gd name="T77" fmla="*/ 140 h 234"/>
                <a:gd name="T78" fmla="*/ 129 w 250"/>
                <a:gd name="T79" fmla="*/ 135 h 234"/>
                <a:gd name="T80" fmla="*/ 121 w 250"/>
                <a:gd name="T81" fmla="*/ 112 h 234"/>
                <a:gd name="T82" fmla="*/ 132 w 250"/>
                <a:gd name="T83" fmla="*/ 73 h 234"/>
                <a:gd name="T84" fmla="*/ 132 w 250"/>
                <a:gd name="T85" fmla="*/ 42 h 234"/>
                <a:gd name="T86" fmla="*/ 123 w 250"/>
                <a:gd name="T87" fmla="*/ 33 h 234"/>
                <a:gd name="T88" fmla="*/ 113 w 250"/>
                <a:gd name="T89" fmla="*/ 56 h 234"/>
                <a:gd name="T90" fmla="*/ 98 w 250"/>
                <a:gd name="T91" fmla="*/ 89 h 234"/>
                <a:gd name="T92" fmla="*/ 86 w 250"/>
                <a:gd name="T93" fmla="*/ 124 h 234"/>
                <a:gd name="T94" fmla="*/ 69 w 250"/>
                <a:gd name="T95" fmla="*/ 123 h 234"/>
                <a:gd name="T96" fmla="*/ 50 w 250"/>
                <a:gd name="T97" fmla="*/ 89 h 234"/>
                <a:gd name="T98" fmla="*/ 35 w 250"/>
                <a:gd name="T99" fmla="*/ 63 h 234"/>
                <a:gd name="T100" fmla="*/ 22 w 250"/>
                <a:gd name="T101" fmla="*/ 63 h 234"/>
                <a:gd name="T102" fmla="*/ 28 w 250"/>
                <a:gd name="T103" fmla="*/ 93 h 234"/>
                <a:gd name="T104" fmla="*/ 37 w 250"/>
                <a:gd name="T105" fmla="*/ 124 h 234"/>
                <a:gd name="T106" fmla="*/ 34 w 250"/>
                <a:gd name="T107" fmla="*/ 144 h 234"/>
                <a:gd name="T108" fmla="*/ 16 w 250"/>
                <a:gd name="T109" fmla="*/ 14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0" h="234">
                  <a:moveTo>
                    <a:pt x="16" y="141"/>
                  </a:moveTo>
                  <a:lnTo>
                    <a:pt x="6" y="108"/>
                  </a:lnTo>
                  <a:lnTo>
                    <a:pt x="0" y="63"/>
                  </a:lnTo>
                  <a:lnTo>
                    <a:pt x="6" y="34"/>
                  </a:lnTo>
                  <a:lnTo>
                    <a:pt x="20" y="28"/>
                  </a:lnTo>
                  <a:lnTo>
                    <a:pt x="37" y="33"/>
                  </a:lnTo>
                  <a:lnTo>
                    <a:pt x="57" y="53"/>
                  </a:lnTo>
                  <a:lnTo>
                    <a:pt x="72" y="79"/>
                  </a:lnTo>
                  <a:lnTo>
                    <a:pt x="85" y="51"/>
                  </a:lnTo>
                  <a:lnTo>
                    <a:pt x="106" y="15"/>
                  </a:lnTo>
                  <a:lnTo>
                    <a:pt x="126" y="0"/>
                  </a:lnTo>
                  <a:lnTo>
                    <a:pt x="146" y="2"/>
                  </a:lnTo>
                  <a:lnTo>
                    <a:pt x="153" y="18"/>
                  </a:lnTo>
                  <a:lnTo>
                    <a:pt x="158" y="51"/>
                  </a:lnTo>
                  <a:lnTo>
                    <a:pt x="150" y="94"/>
                  </a:lnTo>
                  <a:lnTo>
                    <a:pt x="173" y="87"/>
                  </a:lnTo>
                  <a:lnTo>
                    <a:pt x="190" y="83"/>
                  </a:lnTo>
                  <a:lnTo>
                    <a:pt x="206" y="91"/>
                  </a:lnTo>
                  <a:lnTo>
                    <a:pt x="212" y="105"/>
                  </a:lnTo>
                  <a:lnTo>
                    <a:pt x="207" y="124"/>
                  </a:lnTo>
                  <a:lnTo>
                    <a:pt x="197" y="149"/>
                  </a:lnTo>
                  <a:lnTo>
                    <a:pt x="207" y="159"/>
                  </a:lnTo>
                  <a:lnTo>
                    <a:pt x="234" y="164"/>
                  </a:lnTo>
                  <a:lnTo>
                    <a:pt x="250" y="183"/>
                  </a:lnTo>
                  <a:lnTo>
                    <a:pt x="250" y="206"/>
                  </a:lnTo>
                  <a:lnTo>
                    <a:pt x="235" y="225"/>
                  </a:lnTo>
                  <a:lnTo>
                    <a:pt x="220" y="234"/>
                  </a:lnTo>
                  <a:lnTo>
                    <a:pt x="206" y="216"/>
                  </a:lnTo>
                  <a:lnTo>
                    <a:pt x="221" y="203"/>
                  </a:lnTo>
                  <a:lnTo>
                    <a:pt x="225" y="183"/>
                  </a:lnTo>
                  <a:lnTo>
                    <a:pt x="213" y="175"/>
                  </a:lnTo>
                  <a:lnTo>
                    <a:pt x="191" y="172"/>
                  </a:lnTo>
                  <a:lnTo>
                    <a:pt x="175" y="162"/>
                  </a:lnTo>
                  <a:lnTo>
                    <a:pt x="170" y="149"/>
                  </a:lnTo>
                  <a:lnTo>
                    <a:pt x="185" y="130"/>
                  </a:lnTo>
                  <a:lnTo>
                    <a:pt x="187" y="106"/>
                  </a:lnTo>
                  <a:lnTo>
                    <a:pt x="170" y="110"/>
                  </a:lnTo>
                  <a:lnTo>
                    <a:pt x="161" y="127"/>
                  </a:lnTo>
                  <a:lnTo>
                    <a:pt x="142" y="140"/>
                  </a:lnTo>
                  <a:lnTo>
                    <a:pt x="129" y="135"/>
                  </a:lnTo>
                  <a:lnTo>
                    <a:pt x="121" y="112"/>
                  </a:lnTo>
                  <a:lnTo>
                    <a:pt x="132" y="73"/>
                  </a:lnTo>
                  <a:lnTo>
                    <a:pt x="132" y="42"/>
                  </a:lnTo>
                  <a:lnTo>
                    <a:pt x="123" y="33"/>
                  </a:lnTo>
                  <a:lnTo>
                    <a:pt x="113" y="56"/>
                  </a:lnTo>
                  <a:lnTo>
                    <a:pt x="98" y="89"/>
                  </a:lnTo>
                  <a:lnTo>
                    <a:pt x="86" y="124"/>
                  </a:lnTo>
                  <a:lnTo>
                    <a:pt x="69" y="123"/>
                  </a:lnTo>
                  <a:lnTo>
                    <a:pt x="50" y="89"/>
                  </a:lnTo>
                  <a:lnTo>
                    <a:pt x="35" y="63"/>
                  </a:lnTo>
                  <a:lnTo>
                    <a:pt x="22" y="63"/>
                  </a:lnTo>
                  <a:lnTo>
                    <a:pt x="28" y="93"/>
                  </a:lnTo>
                  <a:lnTo>
                    <a:pt x="37" y="124"/>
                  </a:lnTo>
                  <a:lnTo>
                    <a:pt x="34" y="144"/>
                  </a:lnTo>
                  <a:lnTo>
                    <a:pt x="16" y="1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base">
                <a:spcBef>
                  <a:spcPct val="0"/>
                </a:spcBef>
                <a:spcAft>
                  <a:spcPct val="0"/>
                </a:spcAft>
              </a:pPr>
              <a:endParaRPr lang="en-US" sz="1050" b="1">
                <a:solidFill>
                  <a:srgbClr val="000000"/>
                </a:solidFill>
                <a:cs typeface="Arial" charset="0"/>
              </a:endParaRPr>
            </a:p>
          </p:txBody>
        </p:sp>
        <p:sp>
          <p:nvSpPr>
            <p:cNvPr id="55" name="Freeform 52"/>
            <p:cNvSpPr>
              <a:spLocks/>
            </p:cNvSpPr>
            <p:nvPr/>
          </p:nvSpPr>
          <p:spPr bwMode="auto">
            <a:xfrm>
              <a:off x="2474" y="3371"/>
              <a:ext cx="79" cy="245"/>
            </a:xfrm>
            <a:custGeom>
              <a:avLst/>
              <a:gdLst>
                <a:gd name="T0" fmla="*/ 70 w 79"/>
                <a:gd name="T1" fmla="*/ 245 h 245"/>
                <a:gd name="T2" fmla="*/ 36 w 79"/>
                <a:gd name="T3" fmla="*/ 180 h 245"/>
                <a:gd name="T4" fmla="*/ 11 w 79"/>
                <a:gd name="T5" fmla="*/ 130 h 245"/>
                <a:gd name="T6" fmla="*/ 0 w 79"/>
                <a:gd name="T7" fmla="*/ 87 h 245"/>
                <a:gd name="T8" fmla="*/ 2 w 79"/>
                <a:gd name="T9" fmla="*/ 28 h 245"/>
                <a:gd name="T10" fmla="*/ 10 w 79"/>
                <a:gd name="T11" fmla="*/ 6 h 245"/>
                <a:gd name="T12" fmla="*/ 23 w 79"/>
                <a:gd name="T13" fmla="*/ 0 h 245"/>
                <a:gd name="T14" fmla="*/ 38 w 79"/>
                <a:gd name="T15" fmla="*/ 6 h 245"/>
                <a:gd name="T16" fmla="*/ 38 w 79"/>
                <a:gd name="T17" fmla="*/ 27 h 245"/>
                <a:gd name="T18" fmla="*/ 32 w 79"/>
                <a:gd name="T19" fmla="*/ 55 h 245"/>
                <a:gd name="T20" fmla="*/ 36 w 79"/>
                <a:gd name="T21" fmla="*/ 88 h 245"/>
                <a:gd name="T22" fmla="*/ 46 w 79"/>
                <a:gd name="T23" fmla="*/ 130 h 245"/>
                <a:gd name="T24" fmla="*/ 65 w 79"/>
                <a:gd name="T25" fmla="*/ 167 h 245"/>
                <a:gd name="T26" fmla="*/ 77 w 79"/>
                <a:gd name="T27" fmla="*/ 203 h 245"/>
                <a:gd name="T28" fmla="*/ 79 w 79"/>
                <a:gd name="T29" fmla="*/ 229 h 245"/>
                <a:gd name="T30" fmla="*/ 70 w 79"/>
                <a:gd name="T31"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245">
                  <a:moveTo>
                    <a:pt x="70" y="245"/>
                  </a:moveTo>
                  <a:lnTo>
                    <a:pt x="36" y="180"/>
                  </a:lnTo>
                  <a:lnTo>
                    <a:pt x="11" y="130"/>
                  </a:lnTo>
                  <a:lnTo>
                    <a:pt x="0" y="87"/>
                  </a:lnTo>
                  <a:lnTo>
                    <a:pt x="2" y="28"/>
                  </a:lnTo>
                  <a:lnTo>
                    <a:pt x="10" y="6"/>
                  </a:lnTo>
                  <a:lnTo>
                    <a:pt x="23" y="0"/>
                  </a:lnTo>
                  <a:lnTo>
                    <a:pt x="38" y="6"/>
                  </a:lnTo>
                  <a:lnTo>
                    <a:pt x="38" y="27"/>
                  </a:lnTo>
                  <a:lnTo>
                    <a:pt x="32" y="55"/>
                  </a:lnTo>
                  <a:lnTo>
                    <a:pt x="36" y="88"/>
                  </a:lnTo>
                  <a:lnTo>
                    <a:pt x="46" y="130"/>
                  </a:lnTo>
                  <a:lnTo>
                    <a:pt x="65" y="167"/>
                  </a:lnTo>
                  <a:lnTo>
                    <a:pt x="77" y="203"/>
                  </a:lnTo>
                  <a:lnTo>
                    <a:pt x="79" y="229"/>
                  </a:lnTo>
                  <a:lnTo>
                    <a:pt x="70" y="2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base">
                <a:spcBef>
                  <a:spcPct val="0"/>
                </a:spcBef>
                <a:spcAft>
                  <a:spcPct val="0"/>
                </a:spcAft>
              </a:pPr>
              <a:endParaRPr lang="en-US" sz="1050" b="1">
                <a:solidFill>
                  <a:srgbClr val="000000"/>
                </a:solidFill>
                <a:cs typeface="Arial" charset="0"/>
              </a:endParaRPr>
            </a:p>
          </p:txBody>
        </p:sp>
        <p:sp>
          <p:nvSpPr>
            <p:cNvPr id="56" name="Freeform 53"/>
            <p:cNvSpPr>
              <a:spLocks/>
            </p:cNvSpPr>
            <p:nvPr/>
          </p:nvSpPr>
          <p:spPr bwMode="auto">
            <a:xfrm>
              <a:off x="2792" y="2940"/>
              <a:ext cx="428" cy="600"/>
            </a:xfrm>
            <a:custGeom>
              <a:avLst/>
              <a:gdLst>
                <a:gd name="T0" fmla="*/ 3 w 428"/>
                <a:gd name="T1" fmla="*/ 37 h 600"/>
                <a:gd name="T2" fmla="*/ 16 w 428"/>
                <a:gd name="T3" fmla="*/ 28 h 600"/>
                <a:gd name="T4" fmla="*/ 55 w 428"/>
                <a:gd name="T5" fmla="*/ 11 h 600"/>
                <a:gd name="T6" fmla="*/ 76 w 428"/>
                <a:gd name="T7" fmla="*/ 0 h 600"/>
                <a:gd name="T8" fmla="*/ 97 w 428"/>
                <a:gd name="T9" fmla="*/ 0 h 600"/>
                <a:gd name="T10" fmla="*/ 109 w 428"/>
                <a:gd name="T11" fmla="*/ 21 h 600"/>
                <a:gd name="T12" fmla="*/ 114 w 428"/>
                <a:gd name="T13" fmla="*/ 74 h 600"/>
                <a:gd name="T14" fmla="*/ 126 w 428"/>
                <a:gd name="T15" fmla="*/ 183 h 600"/>
                <a:gd name="T16" fmla="*/ 133 w 428"/>
                <a:gd name="T17" fmla="*/ 282 h 600"/>
                <a:gd name="T18" fmla="*/ 146 w 428"/>
                <a:gd name="T19" fmla="*/ 365 h 600"/>
                <a:gd name="T20" fmla="*/ 159 w 428"/>
                <a:gd name="T21" fmla="*/ 403 h 600"/>
                <a:gd name="T22" fmla="*/ 191 w 428"/>
                <a:gd name="T23" fmla="*/ 434 h 600"/>
                <a:gd name="T24" fmla="*/ 248 w 428"/>
                <a:gd name="T25" fmla="*/ 479 h 600"/>
                <a:gd name="T26" fmla="*/ 308 w 428"/>
                <a:gd name="T27" fmla="*/ 519 h 600"/>
                <a:gd name="T28" fmla="*/ 370 w 428"/>
                <a:gd name="T29" fmla="*/ 545 h 600"/>
                <a:gd name="T30" fmla="*/ 415 w 428"/>
                <a:gd name="T31" fmla="*/ 567 h 600"/>
                <a:gd name="T32" fmla="*/ 428 w 428"/>
                <a:gd name="T33" fmla="*/ 586 h 600"/>
                <a:gd name="T34" fmla="*/ 420 w 428"/>
                <a:gd name="T35" fmla="*/ 600 h 600"/>
                <a:gd name="T36" fmla="*/ 389 w 428"/>
                <a:gd name="T37" fmla="*/ 589 h 600"/>
                <a:gd name="T38" fmla="*/ 340 w 428"/>
                <a:gd name="T39" fmla="*/ 574 h 600"/>
                <a:gd name="T40" fmla="*/ 268 w 428"/>
                <a:gd name="T41" fmla="*/ 551 h 600"/>
                <a:gd name="T42" fmla="*/ 203 w 428"/>
                <a:gd name="T43" fmla="*/ 519 h 600"/>
                <a:gd name="T44" fmla="*/ 165 w 428"/>
                <a:gd name="T45" fmla="*/ 494 h 600"/>
                <a:gd name="T46" fmla="*/ 127 w 428"/>
                <a:gd name="T47" fmla="*/ 453 h 600"/>
                <a:gd name="T48" fmla="*/ 109 w 428"/>
                <a:gd name="T49" fmla="*/ 408 h 600"/>
                <a:gd name="T50" fmla="*/ 102 w 428"/>
                <a:gd name="T51" fmla="*/ 341 h 600"/>
                <a:gd name="T52" fmla="*/ 97 w 428"/>
                <a:gd name="T53" fmla="*/ 181 h 600"/>
                <a:gd name="T54" fmla="*/ 71 w 428"/>
                <a:gd name="T55" fmla="*/ 38 h 600"/>
                <a:gd name="T56" fmla="*/ 44 w 428"/>
                <a:gd name="T57" fmla="*/ 53 h 600"/>
                <a:gd name="T58" fmla="*/ 9 w 428"/>
                <a:gd name="T59" fmla="*/ 59 h 600"/>
                <a:gd name="T60" fmla="*/ 0 w 428"/>
                <a:gd name="T61" fmla="*/ 52 h 600"/>
                <a:gd name="T62" fmla="*/ 3 w 428"/>
                <a:gd name="T63" fmla="*/ 37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8" h="600">
                  <a:moveTo>
                    <a:pt x="3" y="37"/>
                  </a:moveTo>
                  <a:lnTo>
                    <a:pt x="16" y="28"/>
                  </a:lnTo>
                  <a:lnTo>
                    <a:pt x="55" y="11"/>
                  </a:lnTo>
                  <a:lnTo>
                    <a:pt x="76" y="0"/>
                  </a:lnTo>
                  <a:lnTo>
                    <a:pt x="97" y="0"/>
                  </a:lnTo>
                  <a:lnTo>
                    <a:pt x="109" y="21"/>
                  </a:lnTo>
                  <a:lnTo>
                    <a:pt x="114" y="74"/>
                  </a:lnTo>
                  <a:lnTo>
                    <a:pt x="126" y="183"/>
                  </a:lnTo>
                  <a:lnTo>
                    <a:pt x="133" y="282"/>
                  </a:lnTo>
                  <a:lnTo>
                    <a:pt x="146" y="365"/>
                  </a:lnTo>
                  <a:lnTo>
                    <a:pt x="159" y="403"/>
                  </a:lnTo>
                  <a:lnTo>
                    <a:pt x="191" y="434"/>
                  </a:lnTo>
                  <a:lnTo>
                    <a:pt x="248" y="479"/>
                  </a:lnTo>
                  <a:lnTo>
                    <a:pt x="308" y="519"/>
                  </a:lnTo>
                  <a:lnTo>
                    <a:pt x="370" y="545"/>
                  </a:lnTo>
                  <a:lnTo>
                    <a:pt x="415" y="567"/>
                  </a:lnTo>
                  <a:lnTo>
                    <a:pt x="428" y="586"/>
                  </a:lnTo>
                  <a:lnTo>
                    <a:pt x="420" y="600"/>
                  </a:lnTo>
                  <a:lnTo>
                    <a:pt x="389" y="589"/>
                  </a:lnTo>
                  <a:lnTo>
                    <a:pt x="340" y="574"/>
                  </a:lnTo>
                  <a:lnTo>
                    <a:pt x="268" y="551"/>
                  </a:lnTo>
                  <a:lnTo>
                    <a:pt x="203" y="519"/>
                  </a:lnTo>
                  <a:lnTo>
                    <a:pt x="165" y="494"/>
                  </a:lnTo>
                  <a:lnTo>
                    <a:pt x="127" y="453"/>
                  </a:lnTo>
                  <a:lnTo>
                    <a:pt x="109" y="408"/>
                  </a:lnTo>
                  <a:lnTo>
                    <a:pt x="102" y="341"/>
                  </a:lnTo>
                  <a:lnTo>
                    <a:pt x="97" y="181"/>
                  </a:lnTo>
                  <a:lnTo>
                    <a:pt x="71" y="38"/>
                  </a:lnTo>
                  <a:lnTo>
                    <a:pt x="44" y="53"/>
                  </a:lnTo>
                  <a:lnTo>
                    <a:pt x="9" y="59"/>
                  </a:lnTo>
                  <a:lnTo>
                    <a:pt x="0" y="52"/>
                  </a:lnTo>
                  <a:lnTo>
                    <a:pt x="3"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base">
                <a:spcBef>
                  <a:spcPct val="0"/>
                </a:spcBef>
                <a:spcAft>
                  <a:spcPct val="0"/>
                </a:spcAft>
              </a:pPr>
              <a:endParaRPr lang="en-US" sz="1050" b="1">
                <a:solidFill>
                  <a:srgbClr val="000000"/>
                </a:solidFill>
                <a:cs typeface="Arial" charset="0"/>
              </a:endParaRPr>
            </a:p>
          </p:txBody>
        </p:sp>
        <p:sp>
          <p:nvSpPr>
            <p:cNvPr id="57" name="Freeform 54"/>
            <p:cNvSpPr>
              <a:spLocks/>
            </p:cNvSpPr>
            <p:nvPr/>
          </p:nvSpPr>
          <p:spPr bwMode="auto">
            <a:xfrm>
              <a:off x="3160" y="3433"/>
              <a:ext cx="29" cy="29"/>
            </a:xfrm>
            <a:custGeom>
              <a:avLst/>
              <a:gdLst>
                <a:gd name="T0" fmla="*/ 0 w 29"/>
                <a:gd name="T1" fmla="*/ 16 h 29"/>
                <a:gd name="T2" fmla="*/ 4 w 29"/>
                <a:gd name="T3" fmla="*/ 0 h 29"/>
                <a:gd name="T4" fmla="*/ 20 w 29"/>
                <a:gd name="T5" fmla="*/ 1 h 29"/>
                <a:gd name="T6" fmla="*/ 29 w 29"/>
                <a:gd name="T7" fmla="*/ 9 h 29"/>
                <a:gd name="T8" fmla="*/ 21 w 29"/>
                <a:gd name="T9" fmla="*/ 29 h 29"/>
                <a:gd name="T10" fmla="*/ 10 w 29"/>
                <a:gd name="T11" fmla="*/ 28 h 29"/>
                <a:gd name="T12" fmla="*/ 0 w 29"/>
                <a:gd name="T13" fmla="*/ 16 h 29"/>
              </a:gdLst>
              <a:ahLst/>
              <a:cxnLst>
                <a:cxn ang="0">
                  <a:pos x="T0" y="T1"/>
                </a:cxn>
                <a:cxn ang="0">
                  <a:pos x="T2" y="T3"/>
                </a:cxn>
                <a:cxn ang="0">
                  <a:pos x="T4" y="T5"/>
                </a:cxn>
                <a:cxn ang="0">
                  <a:pos x="T6" y="T7"/>
                </a:cxn>
                <a:cxn ang="0">
                  <a:pos x="T8" y="T9"/>
                </a:cxn>
                <a:cxn ang="0">
                  <a:pos x="T10" y="T11"/>
                </a:cxn>
                <a:cxn ang="0">
                  <a:pos x="T12" y="T13"/>
                </a:cxn>
              </a:cxnLst>
              <a:rect l="0" t="0" r="r" b="b"/>
              <a:pathLst>
                <a:path w="29" h="29">
                  <a:moveTo>
                    <a:pt x="0" y="16"/>
                  </a:moveTo>
                  <a:lnTo>
                    <a:pt x="4" y="0"/>
                  </a:lnTo>
                  <a:lnTo>
                    <a:pt x="20" y="1"/>
                  </a:lnTo>
                  <a:lnTo>
                    <a:pt x="29" y="9"/>
                  </a:lnTo>
                  <a:lnTo>
                    <a:pt x="21" y="29"/>
                  </a:lnTo>
                  <a:lnTo>
                    <a:pt x="10" y="28"/>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base">
                <a:spcBef>
                  <a:spcPct val="0"/>
                </a:spcBef>
                <a:spcAft>
                  <a:spcPct val="0"/>
                </a:spcAft>
              </a:pPr>
              <a:endParaRPr lang="en-US" sz="1050" b="1">
                <a:solidFill>
                  <a:srgbClr val="000000"/>
                </a:solidFill>
                <a:cs typeface="Arial" charset="0"/>
              </a:endParaRPr>
            </a:p>
          </p:txBody>
        </p:sp>
        <p:sp>
          <p:nvSpPr>
            <p:cNvPr id="58" name="Freeform 55"/>
            <p:cNvSpPr>
              <a:spLocks/>
            </p:cNvSpPr>
            <p:nvPr/>
          </p:nvSpPr>
          <p:spPr bwMode="auto">
            <a:xfrm>
              <a:off x="3218" y="3540"/>
              <a:ext cx="22" cy="27"/>
            </a:xfrm>
            <a:custGeom>
              <a:avLst/>
              <a:gdLst>
                <a:gd name="T0" fmla="*/ 12 w 22"/>
                <a:gd name="T1" fmla="*/ 0 h 27"/>
                <a:gd name="T2" fmla="*/ 0 w 22"/>
                <a:gd name="T3" fmla="*/ 11 h 27"/>
                <a:gd name="T4" fmla="*/ 5 w 22"/>
                <a:gd name="T5" fmla="*/ 23 h 27"/>
                <a:gd name="T6" fmla="*/ 13 w 22"/>
                <a:gd name="T7" fmla="*/ 27 h 27"/>
                <a:gd name="T8" fmla="*/ 22 w 22"/>
                <a:gd name="T9" fmla="*/ 24 h 27"/>
                <a:gd name="T10" fmla="*/ 22 w 22"/>
                <a:gd name="T11" fmla="*/ 6 h 27"/>
                <a:gd name="T12" fmla="*/ 12 w 22"/>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22" h="27">
                  <a:moveTo>
                    <a:pt x="12" y="0"/>
                  </a:moveTo>
                  <a:lnTo>
                    <a:pt x="0" y="11"/>
                  </a:lnTo>
                  <a:lnTo>
                    <a:pt x="5" y="23"/>
                  </a:lnTo>
                  <a:lnTo>
                    <a:pt x="13" y="27"/>
                  </a:lnTo>
                  <a:lnTo>
                    <a:pt x="22" y="24"/>
                  </a:lnTo>
                  <a:lnTo>
                    <a:pt x="22" y="6"/>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base">
                <a:spcBef>
                  <a:spcPct val="0"/>
                </a:spcBef>
                <a:spcAft>
                  <a:spcPct val="0"/>
                </a:spcAft>
              </a:pPr>
              <a:endParaRPr lang="en-US" sz="1050" b="1">
                <a:solidFill>
                  <a:srgbClr val="000000"/>
                </a:solidFill>
                <a:cs typeface="Arial" charset="0"/>
              </a:endParaRPr>
            </a:p>
          </p:txBody>
        </p:sp>
        <p:sp>
          <p:nvSpPr>
            <p:cNvPr id="59" name="Freeform 56"/>
            <p:cNvSpPr>
              <a:spLocks/>
            </p:cNvSpPr>
            <p:nvPr/>
          </p:nvSpPr>
          <p:spPr bwMode="auto">
            <a:xfrm>
              <a:off x="2809" y="3551"/>
              <a:ext cx="35" cy="36"/>
            </a:xfrm>
            <a:custGeom>
              <a:avLst/>
              <a:gdLst>
                <a:gd name="T0" fmla="*/ 0 w 35"/>
                <a:gd name="T1" fmla="*/ 13 h 36"/>
                <a:gd name="T2" fmla="*/ 13 w 35"/>
                <a:gd name="T3" fmla="*/ 0 h 36"/>
                <a:gd name="T4" fmla="*/ 32 w 35"/>
                <a:gd name="T5" fmla="*/ 7 h 36"/>
                <a:gd name="T6" fmla="*/ 35 w 35"/>
                <a:gd name="T7" fmla="*/ 21 h 36"/>
                <a:gd name="T8" fmla="*/ 25 w 35"/>
                <a:gd name="T9" fmla="*/ 34 h 36"/>
                <a:gd name="T10" fmla="*/ 7 w 35"/>
                <a:gd name="T11" fmla="*/ 36 h 36"/>
                <a:gd name="T12" fmla="*/ 0 w 35"/>
                <a:gd name="T13" fmla="*/ 28 h 36"/>
                <a:gd name="T14" fmla="*/ 0 w 35"/>
                <a:gd name="T15" fmla="*/ 13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6">
                  <a:moveTo>
                    <a:pt x="0" y="13"/>
                  </a:moveTo>
                  <a:lnTo>
                    <a:pt x="13" y="0"/>
                  </a:lnTo>
                  <a:lnTo>
                    <a:pt x="32" y="7"/>
                  </a:lnTo>
                  <a:lnTo>
                    <a:pt x="35" y="21"/>
                  </a:lnTo>
                  <a:lnTo>
                    <a:pt x="25" y="34"/>
                  </a:lnTo>
                  <a:lnTo>
                    <a:pt x="7" y="36"/>
                  </a:lnTo>
                  <a:lnTo>
                    <a:pt x="0" y="28"/>
                  </a:lnTo>
                  <a:lnTo>
                    <a:pt x="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base">
                <a:spcBef>
                  <a:spcPct val="0"/>
                </a:spcBef>
                <a:spcAft>
                  <a:spcPct val="0"/>
                </a:spcAft>
              </a:pPr>
              <a:endParaRPr lang="en-US" sz="1050" b="1">
                <a:solidFill>
                  <a:srgbClr val="000000"/>
                </a:solidFill>
                <a:cs typeface="Arial" charset="0"/>
              </a:endParaRPr>
            </a:p>
          </p:txBody>
        </p:sp>
        <p:sp>
          <p:nvSpPr>
            <p:cNvPr id="60" name="Freeform 57"/>
            <p:cNvSpPr>
              <a:spLocks/>
            </p:cNvSpPr>
            <p:nvPr/>
          </p:nvSpPr>
          <p:spPr bwMode="auto">
            <a:xfrm>
              <a:off x="2906" y="3535"/>
              <a:ext cx="19" cy="16"/>
            </a:xfrm>
            <a:custGeom>
              <a:avLst/>
              <a:gdLst>
                <a:gd name="T0" fmla="*/ 0 w 19"/>
                <a:gd name="T1" fmla="*/ 0 h 16"/>
                <a:gd name="T2" fmla="*/ 6 w 19"/>
                <a:gd name="T3" fmla="*/ 13 h 16"/>
                <a:gd name="T4" fmla="*/ 17 w 19"/>
                <a:gd name="T5" fmla="*/ 16 h 16"/>
                <a:gd name="T6" fmla="*/ 19 w 19"/>
                <a:gd name="T7" fmla="*/ 8 h 16"/>
                <a:gd name="T8" fmla="*/ 11 w 19"/>
                <a:gd name="T9" fmla="*/ 2 h 16"/>
                <a:gd name="T10" fmla="*/ 0 w 19"/>
                <a:gd name="T11" fmla="*/ 0 h 16"/>
              </a:gdLst>
              <a:ahLst/>
              <a:cxnLst>
                <a:cxn ang="0">
                  <a:pos x="T0" y="T1"/>
                </a:cxn>
                <a:cxn ang="0">
                  <a:pos x="T2" y="T3"/>
                </a:cxn>
                <a:cxn ang="0">
                  <a:pos x="T4" y="T5"/>
                </a:cxn>
                <a:cxn ang="0">
                  <a:pos x="T6" y="T7"/>
                </a:cxn>
                <a:cxn ang="0">
                  <a:pos x="T8" y="T9"/>
                </a:cxn>
                <a:cxn ang="0">
                  <a:pos x="T10" y="T11"/>
                </a:cxn>
              </a:cxnLst>
              <a:rect l="0" t="0" r="r" b="b"/>
              <a:pathLst>
                <a:path w="19" h="16">
                  <a:moveTo>
                    <a:pt x="0" y="0"/>
                  </a:moveTo>
                  <a:lnTo>
                    <a:pt x="6" y="13"/>
                  </a:lnTo>
                  <a:lnTo>
                    <a:pt x="17" y="16"/>
                  </a:lnTo>
                  <a:lnTo>
                    <a:pt x="19" y="8"/>
                  </a:lnTo>
                  <a:lnTo>
                    <a:pt x="11"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base">
                <a:spcBef>
                  <a:spcPct val="0"/>
                </a:spcBef>
                <a:spcAft>
                  <a:spcPct val="0"/>
                </a:spcAft>
              </a:pPr>
              <a:endParaRPr lang="en-US" sz="1050" b="1">
                <a:solidFill>
                  <a:srgbClr val="000000"/>
                </a:solidFill>
                <a:cs typeface="Arial" charset="0"/>
              </a:endParaRPr>
            </a:p>
          </p:txBody>
        </p:sp>
        <p:sp>
          <p:nvSpPr>
            <p:cNvPr id="61" name="Freeform 58"/>
            <p:cNvSpPr>
              <a:spLocks/>
            </p:cNvSpPr>
            <p:nvPr/>
          </p:nvSpPr>
          <p:spPr bwMode="auto">
            <a:xfrm>
              <a:off x="2551" y="3440"/>
              <a:ext cx="241" cy="116"/>
            </a:xfrm>
            <a:custGeom>
              <a:avLst/>
              <a:gdLst>
                <a:gd name="T0" fmla="*/ 0 w 241"/>
                <a:gd name="T1" fmla="*/ 61 h 116"/>
                <a:gd name="T2" fmla="*/ 30 w 241"/>
                <a:gd name="T3" fmla="*/ 25 h 116"/>
                <a:gd name="T4" fmla="*/ 51 w 241"/>
                <a:gd name="T5" fmla="*/ 1 h 116"/>
                <a:gd name="T6" fmla="*/ 69 w 241"/>
                <a:gd name="T7" fmla="*/ 0 h 116"/>
                <a:gd name="T8" fmla="*/ 82 w 241"/>
                <a:gd name="T9" fmla="*/ 12 h 116"/>
                <a:gd name="T10" fmla="*/ 85 w 241"/>
                <a:gd name="T11" fmla="*/ 28 h 116"/>
                <a:gd name="T12" fmla="*/ 88 w 241"/>
                <a:gd name="T13" fmla="*/ 56 h 116"/>
                <a:gd name="T14" fmla="*/ 115 w 241"/>
                <a:gd name="T15" fmla="*/ 28 h 116"/>
                <a:gd name="T16" fmla="*/ 146 w 241"/>
                <a:gd name="T17" fmla="*/ 6 h 116"/>
                <a:gd name="T18" fmla="*/ 165 w 241"/>
                <a:gd name="T19" fmla="*/ 2 h 116"/>
                <a:gd name="T20" fmla="*/ 178 w 241"/>
                <a:gd name="T21" fmla="*/ 6 h 116"/>
                <a:gd name="T22" fmla="*/ 183 w 241"/>
                <a:gd name="T23" fmla="*/ 23 h 116"/>
                <a:gd name="T24" fmla="*/ 171 w 241"/>
                <a:gd name="T25" fmla="*/ 56 h 116"/>
                <a:gd name="T26" fmla="*/ 184 w 241"/>
                <a:gd name="T27" fmla="*/ 46 h 116"/>
                <a:gd name="T28" fmla="*/ 204 w 241"/>
                <a:gd name="T29" fmla="*/ 40 h 116"/>
                <a:gd name="T30" fmla="*/ 229 w 241"/>
                <a:gd name="T31" fmla="*/ 46 h 116"/>
                <a:gd name="T32" fmla="*/ 241 w 241"/>
                <a:gd name="T33" fmla="*/ 61 h 116"/>
                <a:gd name="T34" fmla="*/ 241 w 241"/>
                <a:gd name="T35" fmla="*/ 76 h 116"/>
                <a:gd name="T36" fmla="*/ 228 w 241"/>
                <a:gd name="T37" fmla="*/ 102 h 116"/>
                <a:gd name="T38" fmla="*/ 204 w 241"/>
                <a:gd name="T39" fmla="*/ 116 h 116"/>
                <a:gd name="T40" fmla="*/ 186 w 241"/>
                <a:gd name="T41" fmla="*/ 103 h 116"/>
                <a:gd name="T42" fmla="*/ 202 w 241"/>
                <a:gd name="T43" fmla="*/ 85 h 116"/>
                <a:gd name="T44" fmla="*/ 220 w 241"/>
                <a:gd name="T45" fmla="*/ 74 h 116"/>
                <a:gd name="T46" fmla="*/ 210 w 241"/>
                <a:gd name="T47" fmla="*/ 61 h 116"/>
                <a:gd name="T48" fmla="*/ 191 w 241"/>
                <a:gd name="T49" fmla="*/ 68 h 116"/>
                <a:gd name="T50" fmla="*/ 176 w 241"/>
                <a:gd name="T51" fmla="*/ 80 h 116"/>
                <a:gd name="T52" fmla="*/ 148 w 241"/>
                <a:gd name="T53" fmla="*/ 95 h 116"/>
                <a:gd name="T54" fmla="*/ 128 w 241"/>
                <a:gd name="T55" fmla="*/ 82 h 116"/>
                <a:gd name="T56" fmla="*/ 136 w 241"/>
                <a:gd name="T57" fmla="*/ 61 h 116"/>
                <a:gd name="T58" fmla="*/ 146 w 241"/>
                <a:gd name="T59" fmla="*/ 51 h 116"/>
                <a:gd name="T60" fmla="*/ 151 w 241"/>
                <a:gd name="T61" fmla="*/ 35 h 116"/>
                <a:gd name="T62" fmla="*/ 143 w 241"/>
                <a:gd name="T63" fmla="*/ 30 h 116"/>
                <a:gd name="T64" fmla="*/ 126 w 241"/>
                <a:gd name="T65" fmla="*/ 47 h 116"/>
                <a:gd name="T66" fmla="*/ 100 w 241"/>
                <a:gd name="T67" fmla="*/ 72 h 116"/>
                <a:gd name="T68" fmla="*/ 79 w 241"/>
                <a:gd name="T69" fmla="*/ 95 h 116"/>
                <a:gd name="T70" fmla="*/ 61 w 241"/>
                <a:gd name="T71" fmla="*/ 80 h 116"/>
                <a:gd name="T72" fmla="*/ 67 w 241"/>
                <a:gd name="T73" fmla="*/ 47 h 116"/>
                <a:gd name="T74" fmla="*/ 61 w 241"/>
                <a:gd name="T75" fmla="*/ 28 h 116"/>
                <a:gd name="T76" fmla="*/ 50 w 241"/>
                <a:gd name="T77" fmla="*/ 40 h 116"/>
                <a:gd name="T78" fmla="*/ 34 w 241"/>
                <a:gd name="T79" fmla="*/ 63 h 116"/>
                <a:gd name="T80" fmla="*/ 25 w 241"/>
                <a:gd name="T81" fmla="*/ 76 h 116"/>
                <a:gd name="T82" fmla="*/ 9 w 241"/>
                <a:gd name="T83" fmla="*/ 76 h 116"/>
                <a:gd name="T84" fmla="*/ 0 w 241"/>
                <a:gd name="T85" fmla="*/ 6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1" h="116">
                  <a:moveTo>
                    <a:pt x="0" y="61"/>
                  </a:moveTo>
                  <a:lnTo>
                    <a:pt x="30" y="25"/>
                  </a:lnTo>
                  <a:lnTo>
                    <a:pt x="51" y="1"/>
                  </a:lnTo>
                  <a:lnTo>
                    <a:pt x="69" y="0"/>
                  </a:lnTo>
                  <a:lnTo>
                    <a:pt x="82" y="12"/>
                  </a:lnTo>
                  <a:lnTo>
                    <a:pt x="85" y="28"/>
                  </a:lnTo>
                  <a:lnTo>
                    <a:pt x="88" y="56"/>
                  </a:lnTo>
                  <a:lnTo>
                    <a:pt x="115" y="28"/>
                  </a:lnTo>
                  <a:lnTo>
                    <a:pt x="146" y="6"/>
                  </a:lnTo>
                  <a:lnTo>
                    <a:pt x="165" y="2"/>
                  </a:lnTo>
                  <a:lnTo>
                    <a:pt x="178" y="6"/>
                  </a:lnTo>
                  <a:lnTo>
                    <a:pt x="183" y="23"/>
                  </a:lnTo>
                  <a:lnTo>
                    <a:pt x="171" y="56"/>
                  </a:lnTo>
                  <a:lnTo>
                    <a:pt x="184" y="46"/>
                  </a:lnTo>
                  <a:lnTo>
                    <a:pt x="204" y="40"/>
                  </a:lnTo>
                  <a:lnTo>
                    <a:pt x="229" y="46"/>
                  </a:lnTo>
                  <a:lnTo>
                    <a:pt x="241" y="61"/>
                  </a:lnTo>
                  <a:lnTo>
                    <a:pt x="241" y="76"/>
                  </a:lnTo>
                  <a:lnTo>
                    <a:pt x="228" y="102"/>
                  </a:lnTo>
                  <a:lnTo>
                    <a:pt x="204" y="116"/>
                  </a:lnTo>
                  <a:lnTo>
                    <a:pt x="186" y="103"/>
                  </a:lnTo>
                  <a:lnTo>
                    <a:pt x="202" y="85"/>
                  </a:lnTo>
                  <a:lnTo>
                    <a:pt x="220" y="74"/>
                  </a:lnTo>
                  <a:lnTo>
                    <a:pt x="210" y="61"/>
                  </a:lnTo>
                  <a:lnTo>
                    <a:pt x="191" y="68"/>
                  </a:lnTo>
                  <a:lnTo>
                    <a:pt x="176" y="80"/>
                  </a:lnTo>
                  <a:lnTo>
                    <a:pt x="148" y="95"/>
                  </a:lnTo>
                  <a:lnTo>
                    <a:pt x="128" y="82"/>
                  </a:lnTo>
                  <a:lnTo>
                    <a:pt x="136" y="61"/>
                  </a:lnTo>
                  <a:lnTo>
                    <a:pt x="146" y="51"/>
                  </a:lnTo>
                  <a:lnTo>
                    <a:pt x="151" y="35"/>
                  </a:lnTo>
                  <a:lnTo>
                    <a:pt x="143" y="30"/>
                  </a:lnTo>
                  <a:lnTo>
                    <a:pt x="126" y="47"/>
                  </a:lnTo>
                  <a:lnTo>
                    <a:pt x="100" y="72"/>
                  </a:lnTo>
                  <a:lnTo>
                    <a:pt x="79" y="95"/>
                  </a:lnTo>
                  <a:lnTo>
                    <a:pt x="61" y="80"/>
                  </a:lnTo>
                  <a:lnTo>
                    <a:pt x="67" y="47"/>
                  </a:lnTo>
                  <a:lnTo>
                    <a:pt x="61" y="28"/>
                  </a:lnTo>
                  <a:lnTo>
                    <a:pt x="50" y="40"/>
                  </a:lnTo>
                  <a:lnTo>
                    <a:pt x="34" y="63"/>
                  </a:lnTo>
                  <a:lnTo>
                    <a:pt x="25" y="76"/>
                  </a:lnTo>
                  <a:lnTo>
                    <a:pt x="9" y="76"/>
                  </a:lnTo>
                  <a:lnTo>
                    <a:pt x="0"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base">
                <a:spcBef>
                  <a:spcPct val="0"/>
                </a:spcBef>
                <a:spcAft>
                  <a:spcPct val="0"/>
                </a:spcAft>
              </a:pPr>
              <a:endParaRPr lang="en-US" sz="1050" b="1">
                <a:solidFill>
                  <a:srgbClr val="000000"/>
                </a:solidFill>
                <a:cs typeface="Arial" charset="0"/>
              </a:endParaRPr>
            </a:p>
          </p:txBody>
        </p:sp>
        <p:sp>
          <p:nvSpPr>
            <p:cNvPr id="62" name="Freeform 59"/>
            <p:cNvSpPr>
              <a:spLocks/>
            </p:cNvSpPr>
            <p:nvPr/>
          </p:nvSpPr>
          <p:spPr bwMode="auto">
            <a:xfrm>
              <a:off x="2961" y="3254"/>
              <a:ext cx="214" cy="182"/>
            </a:xfrm>
            <a:custGeom>
              <a:avLst/>
              <a:gdLst>
                <a:gd name="T0" fmla="*/ 0 w 214"/>
                <a:gd name="T1" fmla="*/ 75 h 182"/>
                <a:gd name="T2" fmla="*/ 3 w 214"/>
                <a:gd name="T3" fmla="*/ 52 h 182"/>
                <a:gd name="T4" fmla="*/ 18 w 214"/>
                <a:gd name="T5" fmla="*/ 24 h 182"/>
                <a:gd name="T6" fmla="*/ 34 w 214"/>
                <a:gd name="T7" fmla="*/ 3 h 182"/>
                <a:gd name="T8" fmla="*/ 51 w 214"/>
                <a:gd name="T9" fmla="*/ 0 h 182"/>
                <a:gd name="T10" fmla="*/ 70 w 214"/>
                <a:gd name="T11" fmla="*/ 9 h 182"/>
                <a:gd name="T12" fmla="*/ 70 w 214"/>
                <a:gd name="T13" fmla="*/ 26 h 182"/>
                <a:gd name="T14" fmla="*/ 67 w 214"/>
                <a:gd name="T15" fmla="*/ 92 h 182"/>
                <a:gd name="T16" fmla="*/ 90 w 214"/>
                <a:gd name="T17" fmla="*/ 73 h 182"/>
                <a:gd name="T18" fmla="*/ 120 w 214"/>
                <a:gd name="T19" fmla="*/ 51 h 182"/>
                <a:gd name="T20" fmla="*/ 147 w 214"/>
                <a:gd name="T21" fmla="*/ 42 h 182"/>
                <a:gd name="T22" fmla="*/ 164 w 214"/>
                <a:gd name="T23" fmla="*/ 45 h 182"/>
                <a:gd name="T24" fmla="*/ 173 w 214"/>
                <a:gd name="T25" fmla="*/ 56 h 182"/>
                <a:gd name="T26" fmla="*/ 164 w 214"/>
                <a:gd name="T27" fmla="*/ 82 h 182"/>
                <a:gd name="T28" fmla="*/ 145 w 214"/>
                <a:gd name="T29" fmla="*/ 107 h 182"/>
                <a:gd name="T30" fmla="*/ 178 w 214"/>
                <a:gd name="T31" fmla="*/ 103 h 182"/>
                <a:gd name="T32" fmla="*/ 202 w 214"/>
                <a:gd name="T33" fmla="*/ 107 h 182"/>
                <a:gd name="T34" fmla="*/ 214 w 214"/>
                <a:gd name="T35" fmla="*/ 120 h 182"/>
                <a:gd name="T36" fmla="*/ 212 w 214"/>
                <a:gd name="T37" fmla="*/ 137 h 182"/>
                <a:gd name="T38" fmla="*/ 194 w 214"/>
                <a:gd name="T39" fmla="*/ 157 h 182"/>
                <a:gd name="T40" fmla="*/ 173 w 214"/>
                <a:gd name="T41" fmla="*/ 182 h 182"/>
                <a:gd name="T42" fmla="*/ 157 w 214"/>
                <a:gd name="T43" fmla="*/ 176 h 182"/>
                <a:gd name="T44" fmla="*/ 174 w 214"/>
                <a:gd name="T45" fmla="*/ 150 h 182"/>
                <a:gd name="T46" fmla="*/ 188 w 214"/>
                <a:gd name="T47" fmla="*/ 136 h 182"/>
                <a:gd name="T48" fmla="*/ 185 w 214"/>
                <a:gd name="T49" fmla="*/ 123 h 182"/>
                <a:gd name="T50" fmla="*/ 167 w 214"/>
                <a:gd name="T51" fmla="*/ 125 h 182"/>
                <a:gd name="T52" fmla="*/ 132 w 214"/>
                <a:gd name="T53" fmla="*/ 140 h 182"/>
                <a:gd name="T54" fmla="*/ 109 w 214"/>
                <a:gd name="T55" fmla="*/ 144 h 182"/>
                <a:gd name="T56" fmla="*/ 92 w 214"/>
                <a:gd name="T57" fmla="*/ 130 h 182"/>
                <a:gd name="T58" fmla="*/ 117 w 214"/>
                <a:gd name="T59" fmla="*/ 97 h 182"/>
                <a:gd name="T60" fmla="*/ 144 w 214"/>
                <a:gd name="T61" fmla="*/ 71 h 182"/>
                <a:gd name="T62" fmla="*/ 129 w 214"/>
                <a:gd name="T63" fmla="*/ 71 h 182"/>
                <a:gd name="T64" fmla="*/ 90 w 214"/>
                <a:gd name="T65" fmla="*/ 104 h 182"/>
                <a:gd name="T66" fmla="*/ 74 w 214"/>
                <a:gd name="T67" fmla="*/ 118 h 182"/>
                <a:gd name="T68" fmla="*/ 58 w 214"/>
                <a:gd name="T69" fmla="*/ 118 h 182"/>
                <a:gd name="T70" fmla="*/ 46 w 214"/>
                <a:gd name="T71" fmla="*/ 107 h 182"/>
                <a:gd name="T72" fmla="*/ 49 w 214"/>
                <a:gd name="T73" fmla="*/ 60 h 182"/>
                <a:gd name="T74" fmla="*/ 51 w 214"/>
                <a:gd name="T75" fmla="*/ 27 h 182"/>
                <a:gd name="T76" fmla="*/ 39 w 214"/>
                <a:gd name="T77" fmla="*/ 30 h 182"/>
                <a:gd name="T78" fmla="*/ 24 w 214"/>
                <a:gd name="T79" fmla="*/ 59 h 182"/>
                <a:gd name="T80" fmla="*/ 15 w 214"/>
                <a:gd name="T81" fmla="*/ 83 h 182"/>
                <a:gd name="T82" fmla="*/ 8 w 214"/>
                <a:gd name="T83" fmla="*/ 86 h 182"/>
                <a:gd name="T84" fmla="*/ 0 w 214"/>
                <a:gd name="T85" fmla="*/ 75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4" h="182">
                  <a:moveTo>
                    <a:pt x="0" y="75"/>
                  </a:moveTo>
                  <a:lnTo>
                    <a:pt x="3" y="52"/>
                  </a:lnTo>
                  <a:lnTo>
                    <a:pt x="18" y="24"/>
                  </a:lnTo>
                  <a:lnTo>
                    <a:pt x="34" y="3"/>
                  </a:lnTo>
                  <a:lnTo>
                    <a:pt x="51" y="0"/>
                  </a:lnTo>
                  <a:lnTo>
                    <a:pt x="70" y="9"/>
                  </a:lnTo>
                  <a:lnTo>
                    <a:pt x="70" y="26"/>
                  </a:lnTo>
                  <a:lnTo>
                    <a:pt x="67" y="92"/>
                  </a:lnTo>
                  <a:lnTo>
                    <a:pt x="90" y="73"/>
                  </a:lnTo>
                  <a:lnTo>
                    <a:pt x="120" y="51"/>
                  </a:lnTo>
                  <a:lnTo>
                    <a:pt x="147" y="42"/>
                  </a:lnTo>
                  <a:lnTo>
                    <a:pt x="164" y="45"/>
                  </a:lnTo>
                  <a:lnTo>
                    <a:pt x="173" y="56"/>
                  </a:lnTo>
                  <a:lnTo>
                    <a:pt x="164" y="82"/>
                  </a:lnTo>
                  <a:lnTo>
                    <a:pt x="145" y="107"/>
                  </a:lnTo>
                  <a:lnTo>
                    <a:pt x="178" y="103"/>
                  </a:lnTo>
                  <a:lnTo>
                    <a:pt x="202" y="107"/>
                  </a:lnTo>
                  <a:lnTo>
                    <a:pt x="214" y="120"/>
                  </a:lnTo>
                  <a:lnTo>
                    <a:pt x="212" y="137"/>
                  </a:lnTo>
                  <a:lnTo>
                    <a:pt x="194" y="157"/>
                  </a:lnTo>
                  <a:lnTo>
                    <a:pt x="173" y="182"/>
                  </a:lnTo>
                  <a:lnTo>
                    <a:pt x="157" y="176"/>
                  </a:lnTo>
                  <a:lnTo>
                    <a:pt x="174" y="150"/>
                  </a:lnTo>
                  <a:lnTo>
                    <a:pt x="188" y="136"/>
                  </a:lnTo>
                  <a:lnTo>
                    <a:pt x="185" y="123"/>
                  </a:lnTo>
                  <a:lnTo>
                    <a:pt x="167" y="125"/>
                  </a:lnTo>
                  <a:lnTo>
                    <a:pt x="132" y="140"/>
                  </a:lnTo>
                  <a:lnTo>
                    <a:pt x="109" y="144"/>
                  </a:lnTo>
                  <a:lnTo>
                    <a:pt x="92" y="130"/>
                  </a:lnTo>
                  <a:lnTo>
                    <a:pt x="117" y="97"/>
                  </a:lnTo>
                  <a:lnTo>
                    <a:pt x="144" y="71"/>
                  </a:lnTo>
                  <a:lnTo>
                    <a:pt x="129" y="71"/>
                  </a:lnTo>
                  <a:lnTo>
                    <a:pt x="90" y="104"/>
                  </a:lnTo>
                  <a:lnTo>
                    <a:pt x="74" y="118"/>
                  </a:lnTo>
                  <a:lnTo>
                    <a:pt x="58" y="118"/>
                  </a:lnTo>
                  <a:lnTo>
                    <a:pt x="46" y="107"/>
                  </a:lnTo>
                  <a:lnTo>
                    <a:pt x="49" y="60"/>
                  </a:lnTo>
                  <a:lnTo>
                    <a:pt x="51" y="27"/>
                  </a:lnTo>
                  <a:lnTo>
                    <a:pt x="39" y="30"/>
                  </a:lnTo>
                  <a:lnTo>
                    <a:pt x="24" y="59"/>
                  </a:lnTo>
                  <a:lnTo>
                    <a:pt x="15" y="83"/>
                  </a:lnTo>
                  <a:lnTo>
                    <a:pt x="8" y="86"/>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base">
                <a:spcBef>
                  <a:spcPct val="0"/>
                </a:spcBef>
                <a:spcAft>
                  <a:spcPct val="0"/>
                </a:spcAft>
              </a:pPr>
              <a:endParaRPr lang="en-US" sz="1050" b="1">
                <a:solidFill>
                  <a:srgbClr val="000000"/>
                </a:solidFill>
                <a:cs typeface="Arial" charset="0"/>
              </a:endParaRPr>
            </a:p>
          </p:txBody>
        </p:sp>
        <p:sp>
          <p:nvSpPr>
            <p:cNvPr id="63" name="Freeform 60"/>
            <p:cNvSpPr>
              <a:spLocks/>
            </p:cNvSpPr>
            <p:nvPr/>
          </p:nvSpPr>
          <p:spPr bwMode="auto">
            <a:xfrm>
              <a:off x="2666" y="1303"/>
              <a:ext cx="131" cy="170"/>
            </a:xfrm>
            <a:custGeom>
              <a:avLst/>
              <a:gdLst>
                <a:gd name="T0" fmla="*/ 131 w 131"/>
                <a:gd name="T1" fmla="*/ 85 h 170"/>
                <a:gd name="T2" fmla="*/ 130 w 131"/>
                <a:gd name="T3" fmla="*/ 75 h 170"/>
                <a:gd name="T4" fmla="*/ 128 w 131"/>
                <a:gd name="T5" fmla="*/ 65 h 170"/>
                <a:gd name="T6" fmla="*/ 127 w 131"/>
                <a:gd name="T7" fmla="*/ 56 h 170"/>
                <a:gd name="T8" fmla="*/ 124 w 131"/>
                <a:gd name="T9" fmla="*/ 47 h 170"/>
                <a:gd name="T10" fmla="*/ 120 w 131"/>
                <a:gd name="T11" fmla="*/ 39 h 170"/>
                <a:gd name="T12" fmla="*/ 116 w 131"/>
                <a:gd name="T13" fmla="*/ 31 h 170"/>
                <a:gd name="T14" fmla="*/ 111 w 131"/>
                <a:gd name="T15" fmla="*/ 24 h 170"/>
                <a:gd name="T16" fmla="*/ 105 w 131"/>
                <a:gd name="T17" fmla="*/ 18 h 170"/>
                <a:gd name="T18" fmla="*/ 99 w 131"/>
                <a:gd name="T19" fmla="*/ 12 h 170"/>
                <a:gd name="T20" fmla="*/ 92 w 131"/>
                <a:gd name="T21" fmla="*/ 8 h 170"/>
                <a:gd name="T22" fmla="*/ 86 w 131"/>
                <a:gd name="T23" fmla="*/ 4 h 170"/>
                <a:gd name="T24" fmla="*/ 78 w 131"/>
                <a:gd name="T25" fmla="*/ 2 h 170"/>
                <a:gd name="T26" fmla="*/ 71 w 131"/>
                <a:gd name="T27" fmla="*/ 1 h 170"/>
                <a:gd name="T28" fmla="*/ 63 w 131"/>
                <a:gd name="T29" fmla="*/ 0 h 170"/>
                <a:gd name="T30" fmla="*/ 56 w 131"/>
                <a:gd name="T31" fmla="*/ 1 h 170"/>
                <a:gd name="T32" fmla="*/ 49 w 131"/>
                <a:gd name="T33" fmla="*/ 3 h 170"/>
                <a:gd name="T34" fmla="*/ 42 w 131"/>
                <a:gd name="T35" fmla="*/ 5 h 170"/>
                <a:gd name="T36" fmla="*/ 35 w 131"/>
                <a:gd name="T37" fmla="*/ 10 h 170"/>
                <a:gd name="T38" fmla="*/ 28 w 131"/>
                <a:gd name="T39" fmla="*/ 15 h 170"/>
                <a:gd name="T40" fmla="*/ 23 w 131"/>
                <a:gd name="T41" fmla="*/ 21 h 170"/>
                <a:gd name="T42" fmla="*/ 18 w 131"/>
                <a:gd name="T43" fmla="*/ 27 h 170"/>
                <a:gd name="T44" fmla="*/ 13 w 131"/>
                <a:gd name="T45" fmla="*/ 36 h 170"/>
                <a:gd name="T46" fmla="*/ 9 w 131"/>
                <a:gd name="T47" fmla="*/ 44 h 170"/>
                <a:gd name="T48" fmla="*/ 6 w 131"/>
                <a:gd name="T49" fmla="*/ 53 h 170"/>
                <a:gd name="T50" fmla="*/ 3 w 131"/>
                <a:gd name="T51" fmla="*/ 62 h 170"/>
                <a:gd name="T52" fmla="*/ 2 w 131"/>
                <a:gd name="T53" fmla="*/ 71 h 170"/>
                <a:gd name="T54" fmla="*/ 0 w 131"/>
                <a:gd name="T55" fmla="*/ 81 h 170"/>
                <a:gd name="T56" fmla="*/ 1 w 131"/>
                <a:gd name="T57" fmla="*/ 90 h 170"/>
                <a:gd name="T58" fmla="*/ 2 w 131"/>
                <a:gd name="T59" fmla="*/ 101 h 170"/>
                <a:gd name="T60" fmla="*/ 4 w 131"/>
                <a:gd name="T61" fmla="*/ 109 h 170"/>
                <a:gd name="T62" fmla="*/ 6 w 131"/>
                <a:gd name="T63" fmla="*/ 118 h 170"/>
                <a:gd name="T64" fmla="*/ 10 w 131"/>
                <a:gd name="T65" fmla="*/ 128 h 170"/>
                <a:gd name="T66" fmla="*/ 14 w 131"/>
                <a:gd name="T67" fmla="*/ 136 h 170"/>
                <a:gd name="T68" fmla="*/ 19 w 131"/>
                <a:gd name="T69" fmla="*/ 143 h 170"/>
                <a:gd name="T70" fmla="*/ 24 w 131"/>
                <a:gd name="T71" fmla="*/ 150 h 170"/>
                <a:gd name="T72" fmla="*/ 30 w 131"/>
                <a:gd name="T73" fmla="*/ 156 h 170"/>
                <a:gd name="T74" fmla="*/ 36 w 131"/>
                <a:gd name="T75" fmla="*/ 161 h 170"/>
                <a:gd name="T76" fmla="*/ 43 w 131"/>
                <a:gd name="T77" fmla="*/ 166 h 170"/>
                <a:gd name="T78" fmla="*/ 51 w 131"/>
                <a:gd name="T79" fmla="*/ 167 h 170"/>
                <a:gd name="T80" fmla="*/ 58 w 131"/>
                <a:gd name="T81" fmla="*/ 169 h 170"/>
                <a:gd name="T82" fmla="*/ 65 w 131"/>
                <a:gd name="T83" fmla="*/ 170 h 170"/>
                <a:gd name="T84" fmla="*/ 72 w 131"/>
                <a:gd name="T85" fmla="*/ 169 h 170"/>
                <a:gd name="T86" fmla="*/ 80 w 131"/>
                <a:gd name="T87" fmla="*/ 168 h 170"/>
                <a:gd name="T88" fmla="*/ 87 w 131"/>
                <a:gd name="T89" fmla="*/ 166 h 170"/>
                <a:gd name="T90" fmla="*/ 93 w 131"/>
                <a:gd name="T91" fmla="*/ 161 h 170"/>
                <a:gd name="T92" fmla="*/ 100 w 131"/>
                <a:gd name="T93" fmla="*/ 157 h 170"/>
                <a:gd name="T94" fmla="*/ 107 w 131"/>
                <a:gd name="T95" fmla="*/ 151 h 170"/>
                <a:gd name="T96" fmla="*/ 112 w 131"/>
                <a:gd name="T97" fmla="*/ 145 h 170"/>
                <a:gd name="T98" fmla="*/ 117 w 131"/>
                <a:gd name="T99" fmla="*/ 137 h 170"/>
                <a:gd name="T100" fmla="*/ 121 w 131"/>
                <a:gd name="T101" fmla="*/ 128 h 170"/>
                <a:gd name="T102" fmla="*/ 124 w 131"/>
                <a:gd name="T103" fmla="*/ 121 h 170"/>
                <a:gd name="T104" fmla="*/ 127 w 131"/>
                <a:gd name="T105" fmla="*/ 111 h 170"/>
                <a:gd name="T106" fmla="*/ 129 w 131"/>
                <a:gd name="T107" fmla="*/ 102 h 170"/>
                <a:gd name="T108" fmla="*/ 131 w 131"/>
                <a:gd name="T109" fmla="*/ 92 h 170"/>
                <a:gd name="T110" fmla="*/ 131 w 131"/>
                <a:gd name="T111" fmla="*/ 85 h 170"/>
                <a:gd name="T112" fmla="*/ 131 w 131"/>
                <a:gd name="T113" fmla="*/ 85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1" h="170">
                  <a:moveTo>
                    <a:pt x="131" y="85"/>
                  </a:moveTo>
                  <a:lnTo>
                    <a:pt x="130" y="75"/>
                  </a:lnTo>
                  <a:lnTo>
                    <a:pt x="128" y="65"/>
                  </a:lnTo>
                  <a:lnTo>
                    <a:pt x="127" y="56"/>
                  </a:lnTo>
                  <a:lnTo>
                    <a:pt x="124" y="47"/>
                  </a:lnTo>
                  <a:lnTo>
                    <a:pt x="120" y="39"/>
                  </a:lnTo>
                  <a:lnTo>
                    <a:pt x="116" y="31"/>
                  </a:lnTo>
                  <a:lnTo>
                    <a:pt x="111" y="24"/>
                  </a:lnTo>
                  <a:lnTo>
                    <a:pt x="105" y="18"/>
                  </a:lnTo>
                  <a:lnTo>
                    <a:pt x="99" y="12"/>
                  </a:lnTo>
                  <a:lnTo>
                    <a:pt x="92" y="8"/>
                  </a:lnTo>
                  <a:lnTo>
                    <a:pt x="86" y="4"/>
                  </a:lnTo>
                  <a:lnTo>
                    <a:pt x="78" y="2"/>
                  </a:lnTo>
                  <a:lnTo>
                    <a:pt x="71" y="1"/>
                  </a:lnTo>
                  <a:lnTo>
                    <a:pt x="63" y="0"/>
                  </a:lnTo>
                  <a:lnTo>
                    <a:pt x="56" y="1"/>
                  </a:lnTo>
                  <a:lnTo>
                    <a:pt x="49" y="3"/>
                  </a:lnTo>
                  <a:lnTo>
                    <a:pt x="42" y="5"/>
                  </a:lnTo>
                  <a:lnTo>
                    <a:pt x="35" y="10"/>
                  </a:lnTo>
                  <a:lnTo>
                    <a:pt x="28" y="15"/>
                  </a:lnTo>
                  <a:lnTo>
                    <a:pt x="23" y="21"/>
                  </a:lnTo>
                  <a:lnTo>
                    <a:pt x="18" y="27"/>
                  </a:lnTo>
                  <a:lnTo>
                    <a:pt x="13" y="36"/>
                  </a:lnTo>
                  <a:lnTo>
                    <a:pt x="9" y="44"/>
                  </a:lnTo>
                  <a:lnTo>
                    <a:pt x="6" y="53"/>
                  </a:lnTo>
                  <a:lnTo>
                    <a:pt x="3" y="62"/>
                  </a:lnTo>
                  <a:lnTo>
                    <a:pt x="2" y="71"/>
                  </a:lnTo>
                  <a:lnTo>
                    <a:pt x="0" y="81"/>
                  </a:lnTo>
                  <a:lnTo>
                    <a:pt x="1" y="90"/>
                  </a:lnTo>
                  <a:lnTo>
                    <a:pt x="2" y="101"/>
                  </a:lnTo>
                  <a:lnTo>
                    <a:pt x="4" y="109"/>
                  </a:lnTo>
                  <a:lnTo>
                    <a:pt x="6" y="118"/>
                  </a:lnTo>
                  <a:lnTo>
                    <a:pt x="10" y="128"/>
                  </a:lnTo>
                  <a:lnTo>
                    <a:pt x="14" y="136"/>
                  </a:lnTo>
                  <a:lnTo>
                    <a:pt x="19" y="143"/>
                  </a:lnTo>
                  <a:lnTo>
                    <a:pt x="24" y="150"/>
                  </a:lnTo>
                  <a:lnTo>
                    <a:pt x="30" y="156"/>
                  </a:lnTo>
                  <a:lnTo>
                    <a:pt x="36" y="161"/>
                  </a:lnTo>
                  <a:lnTo>
                    <a:pt x="43" y="166"/>
                  </a:lnTo>
                  <a:lnTo>
                    <a:pt x="51" y="167"/>
                  </a:lnTo>
                  <a:lnTo>
                    <a:pt x="58" y="169"/>
                  </a:lnTo>
                  <a:lnTo>
                    <a:pt x="65" y="170"/>
                  </a:lnTo>
                  <a:lnTo>
                    <a:pt x="72" y="169"/>
                  </a:lnTo>
                  <a:lnTo>
                    <a:pt x="80" y="168"/>
                  </a:lnTo>
                  <a:lnTo>
                    <a:pt x="87" y="166"/>
                  </a:lnTo>
                  <a:lnTo>
                    <a:pt x="93" y="161"/>
                  </a:lnTo>
                  <a:lnTo>
                    <a:pt x="100" y="157"/>
                  </a:lnTo>
                  <a:lnTo>
                    <a:pt x="107" y="151"/>
                  </a:lnTo>
                  <a:lnTo>
                    <a:pt x="112" y="145"/>
                  </a:lnTo>
                  <a:lnTo>
                    <a:pt x="117" y="137"/>
                  </a:lnTo>
                  <a:lnTo>
                    <a:pt x="121" y="128"/>
                  </a:lnTo>
                  <a:lnTo>
                    <a:pt x="124" y="121"/>
                  </a:lnTo>
                  <a:lnTo>
                    <a:pt x="127" y="111"/>
                  </a:lnTo>
                  <a:lnTo>
                    <a:pt x="129" y="102"/>
                  </a:lnTo>
                  <a:lnTo>
                    <a:pt x="131" y="92"/>
                  </a:lnTo>
                  <a:lnTo>
                    <a:pt x="131" y="85"/>
                  </a:lnTo>
                  <a:lnTo>
                    <a:pt x="131" y="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base">
                <a:spcBef>
                  <a:spcPct val="0"/>
                </a:spcBef>
                <a:spcAft>
                  <a:spcPct val="0"/>
                </a:spcAft>
              </a:pPr>
              <a:endParaRPr lang="en-US" sz="1050" b="1">
                <a:solidFill>
                  <a:srgbClr val="000000"/>
                </a:solidFill>
                <a:cs typeface="Arial" charset="0"/>
              </a:endParaRPr>
            </a:p>
          </p:txBody>
        </p:sp>
        <p:sp>
          <p:nvSpPr>
            <p:cNvPr id="64" name="Freeform 61"/>
            <p:cNvSpPr>
              <a:spLocks/>
            </p:cNvSpPr>
            <p:nvPr/>
          </p:nvSpPr>
          <p:spPr bwMode="auto">
            <a:xfrm>
              <a:off x="2604" y="822"/>
              <a:ext cx="267" cy="440"/>
            </a:xfrm>
            <a:custGeom>
              <a:avLst/>
              <a:gdLst>
                <a:gd name="T0" fmla="*/ 190 w 267"/>
                <a:gd name="T1" fmla="*/ 347 h 440"/>
                <a:gd name="T2" fmla="*/ 182 w 267"/>
                <a:gd name="T3" fmla="*/ 363 h 440"/>
                <a:gd name="T4" fmla="*/ 176 w 267"/>
                <a:gd name="T5" fmla="*/ 383 h 440"/>
                <a:gd name="T6" fmla="*/ 174 w 267"/>
                <a:gd name="T7" fmla="*/ 404 h 440"/>
                <a:gd name="T8" fmla="*/ 174 w 267"/>
                <a:gd name="T9" fmla="*/ 406 h 440"/>
                <a:gd name="T10" fmla="*/ 82 w 267"/>
                <a:gd name="T11" fmla="*/ 440 h 440"/>
                <a:gd name="T12" fmla="*/ 82 w 267"/>
                <a:gd name="T13" fmla="*/ 356 h 440"/>
                <a:gd name="T14" fmla="*/ 82 w 267"/>
                <a:gd name="T15" fmla="*/ 342 h 440"/>
                <a:gd name="T16" fmla="*/ 85 w 267"/>
                <a:gd name="T17" fmla="*/ 318 h 440"/>
                <a:gd name="T18" fmla="*/ 91 w 267"/>
                <a:gd name="T19" fmla="*/ 293 h 440"/>
                <a:gd name="T20" fmla="*/ 100 w 267"/>
                <a:gd name="T21" fmla="*/ 273 h 440"/>
                <a:gd name="T22" fmla="*/ 111 w 267"/>
                <a:gd name="T23" fmla="*/ 258 h 440"/>
                <a:gd name="T24" fmla="*/ 161 w 267"/>
                <a:gd name="T25" fmla="*/ 209 h 440"/>
                <a:gd name="T26" fmla="*/ 166 w 267"/>
                <a:gd name="T27" fmla="*/ 205 h 440"/>
                <a:gd name="T28" fmla="*/ 173 w 267"/>
                <a:gd name="T29" fmla="*/ 194 h 440"/>
                <a:gd name="T30" fmla="*/ 176 w 267"/>
                <a:gd name="T31" fmla="*/ 181 h 440"/>
                <a:gd name="T32" fmla="*/ 177 w 267"/>
                <a:gd name="T33" fmla="*/ 167 h 440"/>
                <a:gd name="T34" fmla="*/ 174 w 267"/>
                <a:gd name="T35" fmla="*/ 153 h 440"/>
                <a:gd name="T36" fmla="*/ 167 w 267"/>
                <a:gd name="T37" fmla="*/ 140 h 440"/>
                <a:gd name="T38" fmla="*/ 159 w 267"/>
                <a:gd name="T39" fmla="*/ 131 h 440"/>
                <a:gd name="T40" fmla="*/ 148 w 267"/>
                <a:gd name="T41" fmla="*/ 126 h 440"/>
                <a:gd name="T42" fmla="*/ 137 w 267"/>
                <a:gd name="T43" fmla="*/ 124 h 440"/>
                <a:gd name="T44" fmla="*/ 126 w 267"/>
                <a:gd name="T45" fmla="*/ 127 h 440"/>
                <a:gd name="T46" fmla="*/ 116 w 267"/>
                <a:gd name="T47" fmla="*/ 135 h 440"/>
                <a:gd name="T48" fmla="*/ 108 w 267"/>
                <a:gd name="T49" fmla="*/ 145 h 440"/>
                <a:gd name="T50" fmla="*/ 103 w 267"/>
                <a:gd name="T51" fmla="*/ 157 h 440"/>
                <a:gd name="T52" fmla="*/ 101 w 267"/>
                <a:gd name="T53" fmla="*/ 171 h 440"/>
                <a:gd name="T54" fmla="*/ 103 w 267"/>
                <a:gd name="T55" fmla="*/ 185 h 440"/>
                <a:gd name="T56" fmla="*/ 106 w 267"/>
                <a:gd name="T57" fmla="*/ 195 h 440"/>
                <a:gd name="T58" fmla="*/ 14 w 267"/>
                <a:gd name="T59" fmla="*/ 262 h 440"/>
                <a:gd name="T60" fmla="*/ 10 w 267"/>
                <a:gd name="T61" fmla="*/ 249 h 440"/>
                <a:gd name="T62" fmla="*/ 4 w 267"/>
                <a:gd name="T63" fmla="*/ 222 h 440"/>
                <a:gd name="T64" fmla="*/ 0 w 267"/>
                <a:gd name="T65" fmla="*/ 194 h 440"/>
                <a:gd name="T66" fmla="*/ 1 w 267"/>
                <a:gd name="T67" fmla="*/ 165 h 440"/>
                <a:gd name="T68" fmla="*/ 4 w 267"/>
                <a:gd name="T69" fmla="*/ 136 h 440"/>
                <a:gd name="T70" fmla="*/ 11 w 267"/>
                <a:gd name="T71" fmla="*/ 109 h 440"/>
                <a:gd name="T72" fmla="*/ 21 w 267"/>
                <a:gd name="T73" fmla="*/ 84 h 440"/>
                <a:gd name="T74" fmla="*/ 34 w 267"/>
                <a:gd name="T75" fmla="*/ 61 h 440"/>
                <a:gd name="T76" fmla="*/ 49 w 267"/>
                <a:gd name="T77" fmla="*/ 41 h 440"/>
                <a:gd name="T78" fmla="*/ 67 w 267"/>
                <a:gd name="T79" fmla="*/ 25 h 440"/>
                <a:gd name="T80" fmla="*/ 86 w 267"/>
                <a:gd name="T81" fmla="*/ 11 h 440"/>
                <a:gd name="T82" fmla="*/ 107 w 267"/>
                <a:gd name="T83" fmla="*/ 4 h 440"/>
                <a:gd name="T84" fmla="*/ 128 w 267"/>
                <a:gd name="T85" fmla="*/ 0 h 440"/>
                <a:gd name="T86" fmla="*/ 149 w 267"/>
                <a:gd name="T87" fmla="*/ 1 h 440"/>
                <a:gd name="T88" fmla="*/ 170 w 267"/>
                <a:gd name="T89" fmla="*/ 7 h 440"/>
                <a:gd name="T90" fmla="*/ 190 w 267"/>
                <a:gd name="T91" fmla="*/ 16 h 440"/>
                <a:gd name="T92" fmla="*/ 209 w 267"/>
                <a:gd name="T93" fmla="*/ 32 h 440"/>
                <a:gd name="T94" fmla="*/ 226 w 267"/>
                <a:gd name="T95" fmla="*/ 49 h 440"/>
                <a:gd name="T96" fmla="*/ 240 w 267"/>
                <a:gd name="T97" fmla="*/ 71 h 440"/>
                <a:gd name="T98" fmla="*/ 252 w 267"/>
                <a:gd name="T99" fmla="*/ 94 h 440"/>
                <a:gd name="T100" fmla="*/ 260 w 267"/>
                <a:gd name="T101" fmla="*/ 120 h 440"/>
                <a:gd name="T102" fmla="*/ 265 w 267"/>
                <a:gd name="T103" fmla="*/ 148 h 440"/>
                <a:gd name="T104" fmla="*/ 267 w 267"/>
                <a:gd name="T105" fmla="*/ 177 h 440"/>
                <a:gd name="T106" fmla="*/ 266 w 267"/>
                <a:gd name="T107" fmla="*/ 207 h 440"/>
                <a:gd name="T108" fmla="*/ 262 w 267"/>
                <a:gd name="T109" fmla="*/ 235 h 440"/>
                <a:gd name="T110" fmla="*/ 254 w 267"/>
                <a:gd name="T111" fmla="*/ 262 h 440"/>
                <a:gd name="T112" fmla="*/ 247 w 267"/>
                <a:gd name="T113" fmla="*/ 276 h 440"/>
                <a:gd name="T114" fmla="*/ 234 w 267"/>
                <a:gd name="T115" fmla="*/ 300 h 440"/>
                <a:gd name="T116" fmla="*/ 219 w 267"/>
                <a:gd name="T117" fmla="*/ 319 h 440"/>
                <a:gd name="T118" fmla="*/ 195 w 267"/>
                <a:gd name="T119" fmla="*/ 34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7" h="440">
                  <a:moveTo>
                    <a:pt x="195" y="342"/>
                  </a:moveTo>
                  <a:lnTo>
                    <a:pt x="190" y="347"/>
                  </a:lnTo>
                  <a:lnTo>
                    <a:pt x="185" y="355"/>
                  </a:lnTo>
                  <a:lnTo>
                    <a:pt x="182" y="363"/>
                  </a:lnTo>
                  <a:lnTo>
                    <a:pt x="178" y="373"/>
                  </a:lnTo>
                  <a:lnTo>
                    <a:pt x="176" y="383"/>
                  </a:lnTo>
                  <a:lnTo>
                    <a:pt x="174" y="393"/>
                  </a:lnTo>
                  <a:lnTo>
                    <a:pt x="174" y="404"/>
                  </a:lnTo>
                  <a:lnTo>
                    <a:pt x="174" y="406"/>
                  </a:lnTo>
                  <a:lnTo>
                    <a:pt x="174" y="406"/>
                  </a:lnTo>
                  <a:lnTo>
                    <a:pt x="174" y="440"/>
                  </a:lnTo>
                  <a:lnTo>
                    <a:pt x="82" y="440"/>
                  </a:lnTo>
                  <a:lnTo>
                    <a:pt x="82" y="356"/>
                  </a:lnTo>
                  <a:lnTo>
                    <a:pt x="82" y="356"/>
                  </a:lnTo>
                  <a:lnTo>
                    <a:pt x="82" y="356"/>
                  </a:lnTo>
                  <a:lnTo>
                    <a:pt x="82" y="342"/>
                  </a:lnTo>
                  <a:lnTo>
                    <a:pt x="82" y="329"/>
                  </a:lnTo>
                  <a:lnTo>
                    <a:pt x="85" y="318"/>
                  </a:lnTo>
                  <a:lnTo>
                    <a:pt x="88" y="304"/>
                  </a:lnTo>
                  <a:lnTo>
                    <a:pt x="91" y="293"/>
                  </a:lnTo>
                  <a:lnTo>
                    <a:pt x="95" y="283"/>
                  </a:lnTo>
                  <a:lnTo>
                    <a:pt x="100" y="273"/>
                  </a:lnTo>
                  <a:lnTo>
                    <a:pt x="105" y="265"/>
                  </a:lnTo>
                  <a:lnTo>
                    <a:pt x="111" y="258"/>
                  </a:lnTo>
                  <a:lnTo>
                    <a:pt x="118" y="252"/>
                  </a:lnTo>
                  <a:lnTo>
                    <a:pt x="161" y="209"/>
                  </a:lnTo>
                  <a:lnTo>
                    <a:pt x="161" y="209"/>
                  </a:lnTo>
                  <a:lnTo>
                    <a:pt x="166" y="205"/>
                  </a:lnTo>
                  <a:lnTo>
                    <a:pt x="169" y="199"/>
                  </a:lnTo>
                  <a:lnTo>
                    <a:pt x="173" y="194"/>
                  </a:lnTo>
                  <a:lnTo>
                    <a:pt x="175" y="187"/>
                  </a:lnTo>
                  <a:lnTo>
                    <a:pt x="176" y="181"/>
                  </a:lnTo>
                  <a:lnTo>
                    <a:pt x="177" y="174"/>
                  </a:lnTo>
                  <a:lnTo>
                    <a:pt x="177" y="167"/>
                  </a:lnTo>
                  <a:lnTo>
                    <a:pt x="176" y="160"/>
                  </a:lnTo>
                  <a:lnTo>
                    <a:pt x="174" y="153"/>
                  </a:lnTo>
                  <a:lnTo>
                    <a:pt x="171" y="147"/>
                  </a:lnTo>
                  <a:lnTo>
                    <a:pt x="167" y="140"/>
                  </a:lnTo>
                  <a:lnTo>
                    <a:pt x="163" y="135"/>
                  </a:lnTo>
                  <a:lnTo>
                    <a:pt x="159" y="131"/>
                  </a:lnTo>
                  <a:lnTo>
                    <a:pt x="154" y="129"/>
                  </a:lnTo>
                  <a:lnTo>
                    <a:pt x="148" y="126"/>
                  </a:lnTo>
                  <a:lnTo>
                    <a:pt x="143" y="124"/>
                  </a:lnTo>
                  <a:lnTo>
                    <a:pt x="137" y="124"/>
                  </a:lnTo>
                  <a:lnTo>
                    <a:pt x="131" y="125"/>
                  </a:lnTo>
                  <a:lnTo>
                    <a:pt x="126" y="127"/>
                  </a:lnTo>
                  <a:lnTo>
                    <a:pt x="121" y="130"/>
                  </a:lnTo>
                  <a:lnTo>
                    <a:pt x="116" y="135"/>
                  </a:lnTo>
                  <a:lnTo>
                    <a:pt x="112" y="139"/>
                  </a:lnTo>
                  <a:lnTo>
                    <a:pt x="108" y="145"/>
                  </a:lnTo>
                  <a:lnTo>
                    <a:pt x="105" y="150"/>
                  </a:lnTo>
                  <a:lnTo>
                    <a:pt x="103" y="157"/>
                  </a:lnTo>
                  <a:lnTo>
                    <a:pt x="102" y="164"/>
                  </a:lnTo>
                  <a:lnTo>
                    <a:pt x="101" y="171"/>
                  </a:lnTo>
                  <a:lnTo>
                    <a:pt x="102" y="178"/>
                  </a:lnTo>
                  <a:lnTo>
                    <a:pt x="103" y="185"/>
                  </a:lnTo>
                  <a:lnTo>
                    <a:pt x="105" y="191"/>
                  </a:lnTo>
                  <a:lnTo>
                    <a:pt x="106" y="195"/>
                  </a:lnTo>
                  <a:lnTo>
                    <a:pt x="106" y="196"/>
                  </a:lnTo>
                  <a:lnTo>
                    <a:pt x="14" y="262"/>
                  </a:lnTo>
                  <a:lnTo>
                    <a:pt x="14" y="262"/>
                  </a:lnTo>
                  <a:lnTo>
                    <a:pt x="10" y="249"/>
                  </a:lnTo>
                  <a:lnTo>
                    <a:pt x="7" y="237"/>
                  </a:lnTo>
                  <a:lnTo>
                    <a:pt x="4" y="222"/>
                  </a:lnTo>
                  <a:lnTo>
                    <a:pt x="2" y="208"/>
                  </a:lnTo>
                  <a:lnTo>
                    <a:pt x="0" y="194"/>
                  </a:lnTo>
                  <a:lnTo>
                    <a:pt x="0" y="179"/>
                  </a:lnTo>
                  <a:lnTo>
                    <a:pt x="1" y="165"/>
                  </a:lnTo>
                  <a:lnTo>
                    <a:pt x="2" y="150"/>
                  </a:lnTo>
                  <a:lnTo>
                    <a:pt x="4" y="136"/>
                  </a:lnTo>
                  <a:lnTo>
                    <a:pt x="7" y="122"/>
                  </a:lnTo>
                  <a:lnTo>
                    <a:pt x="11" y="109"/>
                  </a:lnTo>
                  <a:lnTo>
                    <a:pt x="16" y="97"/>
                  </a:lnTo>
                  <a:lnTo>
                    <a:pt x="21" y="84"/>
                  </a:lnTo>
                  <a:lnTo>
                    <a:pt x="27" y="73"/>
                  </a:lnTo>
                  <a:lnTo>
                    <a:pt x="34" y="61"/>
                  </a:lnTo>
                  <a:lnTo>
                    <a:pt x="41" y="50"/>
                  </a:lnTo>
                  <a:lnTo>
                    <a:pt x="49" y="41"/>
                  </a:lnTo>
                  <a:lnTo>
                    <a:pt x="57" y="32"/>
                  </a:lnTo>
                  <a:lnTo>
                    <a:pt x="67" y="25"/>
                  </a:lnTo>
                  <a:lnTo>
                    <a:pt x="76" y="17"/>
                  </a:lnTo>
                  <a:lnTo>
                    <a:pt x="86" y="11"/>
                  </a:lnTo>
                  <a:lnTo>
                    <a:pt x="96" y="7"/>
                  </a:lnTo>
                  <a:lnTo>
                    <a:pt x="107" y="4"/>
                  </a:lnTo>
                  <a:lnTo>
                    <a:pt x="117" y="1"/>
                  </a:lnTo>
                  <a:lnTo>
                    <a:pt x="128" y="0"/>
                  </a:lnTo>
                  <a:lnTo>
                    <a:pt x="139" y="0"/>
                  </a:lnTo>
                  <a:lnTo>
                    <a:pt x="149" y="1"/>
                  </a:lnTo>
                  <a:lnTo>
                    <a:pt x="160" y="4"/>
                  </a:lnTo>
                  <a:lnTo>
                    <a:pt x="170" y="7"/>
                  </a:lnTo>
                  <a:lnTo>
                    <a:pt x="180" y="11"/>
                  </a:lnTo>
                  <a:lnTo>
                    <a:pt x="190" y="16"/>
                  </a:lnTo>
                  <a:lnTo>
                    <a:pt x="200" y="23"/>
                  </a:lnTo>
                  <a:lnTo>
                    <a:pt x="209" y="32"/>
                  </a:lnTo>
                  <a:lnTo>
                    <a:pt x="217" y="40"/>
                  </a:lnTo>
                  <a:lnTo>
                    <a:pt x="226" y="49"/>
                  </a:lnTo>
                  <a:lnTo>
                    <a:pt x="233" y="60"/>
                  </a:lnTo>
                  <a:lnTo>
                    <a:pt x="240" y="71"/>
                  </a:lnTo>
                  <a:lnTo>
                    <a:pt x="246" y="82"/>
                  </a:lnTo>
                  <a:lnTo>
                    <a:pt x="252" y="94"/>
                  </a:lnTo>
                  <a:lnTo>
                    <a:pt x="256" y="107"/>
                  </a:lnTo>
                  <a:lnTo>
                    <a:pt x="260" y="120"/>
                  </a:lnTo>
                  <a:lnTo>
                    <a:pt x="263" y="135"/>
                  </a:lnTo>
                  <a:lnTo>
                    <a:pt x="265" y="148"/>
                  </a:lnTo>
                  <a:lnTo>
                    <a:pt x="267" y="163"/>
                  </a:lnTo>
                  <a:lnTo>
                    <a:pt x="267" y="177"/>
                  </a:lnTo>
                  <a:lnTo>
                    <a:pt x="267" y="192"/>
                  </a:lnTo>
                  <a:lnTo>
                    <a:pt x="266" y="207"/>
                  </a:lnTo>
                  <a:lnTo>
                    <a:pt x="265" y="221"/>
                  </a:lnTo>
                  <a:lnTo>
                    <a:pt x="262" y="235"/>
                  </a:lnTo>
                  <a:lnTo>
                    <a:pt x="258" y="248"/>
                  </a:lnTo>
                  <a:lnTo>
                    <a:pt x="254" y="262"/>
                  </a:lnTo>
                  <a:lnTo>
                    <a:pt x="251" y="267"/>
                  </a:lnTo>
                  <a:lnTo>
                    <a:pt x="247" y="276"/>
                  </a:lnTo>
                  <a:lnTo>
                    <a:pt x="243" y="287"/>
                  </a:lnTo>
                  <a:lnTo>
                    <a:pt x="234" y="300"/>
                  </a:lnTo>
                  <a:lnTo>
                    <a:pt x="227" y="310"/>
                  </a:lnTo>
                  <a:lnTo>
                    <a:pt x="219" y="319"/>
                  </a:lnTo>
                  <a:lnTo>
                    <a:pt x="211" y="326"/>
                  </a:lnTo>
                  <a:lnTo>
                    <a:pt x="195" y="3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base">
                <a:spcBef>
                  <a:spcPct val="0"/>
                </a:spcBef>
                <a:spcAft>
                  <a:spcPct val="0"/>
                </a:spcAft>
              </a:pPr>
              <a:endParaRPr lang="en-US" sz="1050" b="1">
                <a:solidFill>
                  <a:srgbClr val="000000"/>
                </a:solidFill>
                <a:cs typeface="Arial" charset="0"/>
              </a:endParaRPr>
            </a:p>
          </p:txBody>
        </p:sp>
      </p:grpSp>
      <p:sp>
        <p:nvSpPr>
          <p:cNvPr id="66" name="Title 1"/>
          <p:cNvSpPr txBox="1">
            <a:spLocks/>
          </p:cNvSpPr>
          <p:nvPr userDrawn="1"/>
        </p:nvSpPr>
        <p:spPr bwMode="auto">
          <a:xfrm>
            <a:off x="336246" y="441951"/>
            <a:ext cx="3201379" cy="247650"/>
          </a:xfrm>
          <a:prstGeom prst="rect">
            <a:avLst/>
          </a:prstGeom>
          <a:noFill/>
          <a:ln w="9525">
            <a:noFill/>
            <a:miter lim="800000"/>
            <a:headEnd/>
            <a:tailEnd/>
          </a:ln>
        </p:spPr>
        <p:txBody>
          <a:bodyPr vert="horz" wrap="square" lIns="0" tIns="34290" rIns="68580" bIns="34290" numCol="1" anchor="t" anchorCtr="0" compatLnSpc="1">
            <a:prstTxWarp prst="textNoShape">
              <a:avLst/>
            </a:prstTxWarp>
          </a:bodyPr>
          <a:lstStyle>
            <a:lvl1pPr algn="l" rtl="0" eaLnBrk="1" fontAlgn="base" hangingPunct="1">
              <a:spcBef>
                <a:spcPct val="0"/>
              </a:spcBef>
              <a:spcAft>
                <a:spcPct val="0"/>
              </a:spcAft>
              <a:defRPr sz="2200" b="1">
                <a:solidFill>
                  <a:srgbClr val="7030A0"/>
                </a:solidFill>
                <a:latin typeface="+mj-lt"/>
                <a:ea typeface="+mj-ea"/>
                <a:cs typeface="+mj-cs"/>
              </a:defRPr>
            </a:lvl1pPr>
            <a:lvl2pPr algn="l" rtl="0" eaLnBrk="1" fontAlgn="base" hangingPunct="1">
              <a:spcBef>
                <a:spcPct val="0"/>
              </a:spcBef>
              <a:spcAft>
                <a:spcPct val="0"/>
              </a:spcAft>
              <a:defRPr sz="2200" b="1">
                <a:solidFill>
                  <a:srgbClr val="7030A0"/>
                </a:solidFill>
                <a:latin typeface="Arial" pitchFamily="34" charset="0"/>
              </a:defRPr>
            </a:lvl2pPr>
            <a:lvl3pPr algn="l" rtl="0" eaLnBrk="1" fontAlgn="base" hangingPunct="1">
              <a:spcBef>
                <a:spcPct val="0"/>
              </a:spcBef>
              <a:spcAft>
                <a:spcPct val="0"/>
              </a:spcAft>
              <a:defRPr sz="2200" b="1">
                <a:solidFill>
                  <a:srgbClr val="7030A0"/>
                </a:solidFill>
                <a:latin typeface="Arial" pitchFamily="34" charset="0"/>
              </a:defRPr>
            </a:lvl3pPr>
            <a:lvl4pPr algn="l" rtl="0" eaLnBrk="1" fontAlgn="base" hangingPunct="1">
              <a:spcBef>
                <a:spcPct val="0"/>
              </a:spcBef>
              <a:spcAft>
                <a:spcPct val="0"/>
              </a:spcAft>
              <a:defRPr sz="2200" b="1">
                <a:solidFill>
                  <a:srgbClr val="7030A0"/>
                </a:solidFill>
                <a:latin typeface="Arial" pitchFamily="34" charset="0"/>
              </a:defRPr>
            </a:lvl4pPr>
            <a:lvl5pPr algn="l" rtl="0" eaLnBrk="1" fontAlgn="base" hangingPunct="1">
              <a:spcBef>
                <a:spcPct val="0"/>
              </a:spcBef>
              <a:spcAft>
                <a:spcPct val="0"/>
              </a:spcAft>
              <a:defRPr sz="2200" b="1">
                <a:solidFill>
                  <a:srgbClr val="7030A0"/>
                </a:solidFill>
                <a:latin typeface="Arial" pitchFamily="34" charset="0"/>
              </a:defRPr>
            </a:lvl5pPr>
            <a:lvl6pPr marL="457200" algn="l" rtl="0" eaLnBrk="1" fontAlgn="base" hangingPunct="1">
              <a:spcBef>
                <a:spcPct val="0"/>
              </a:spcBef>
              <a:spcAft>
                <a:spcPct val="0"/>
              </a:spcAft>
              <a:defRPr sz="2200">
                <a:solidFill>
                  <a:schemeClr val="tx2"/>
                </a:solidFill>
                <a:latin typeface="Arial" pitchFamily="34" charset="0"/>
              </a:defRPr>
            </a:lvl6pPr>
            <a:lvl7pPr marL="914400" algn="l" rtl="0" eaLnBrk="1" fontAlgn="base" hangingPunct="1">
              <a:spcBef>
                <a:spcPct val="0"/>
              </a:spcBef>
              <a:spcAft>
                <a:spcPct val="0"/>
              </a:spcAft>
              <a:defRPr sz="2200">
                <a:solidFill>
                  <a:schemeClr val="tx2"/>
                </a:solidFill>
                <a:latin typeface="Arial" pitchFamily="34" charset="0"/>
              </a:defRPr>
            </a:lvl7pPr>
            <a:lvl8pPr marL="1371600" algn="l" rtl="0" eaLnBrk="1" fontAlgn="base" hangingPunct="1">
              <a:spcBef>
                <a:spcPct val="0"/>
              </a:spcBef>
              <a:spcAft>
                <a:spcPct val="0"/>
              </a:spcAft>
              <a:defRPr sz="2200">
                <a:solidFill>
                  <a:schemeClr val="tx2"/>
                </a:solidFill>
                <a:latin typeface="Arial" pitchFamily="34" charset="0"/>
              </a:defRPr>
            </a:lvl8pPr>
            <a:lvl9pPr marL="1828800" algn="l" rtl="0" eaLnBrk="1" fontAlgn="base" hangingPunct="1">
              <a:spcBef>
                <a:spcPct val="0"/>
              </a:spcBef>
              <a:spcAft>
                <a:spcPct val="0"/>
              </a:spcAft>
              <a:defRPr sz="2200">
                <a:solidFill>
                  <a:schemeClr val="tx2"/>
                </a:solidFill>
                <a:latin typeface="Arial" pitchFamily="34" charset="0"/>
              </a:defRPr>
            </a:lvl9pPr>
          </a:lstStyle>
          <a:p>
            <a:pPr defTabSz="685800"/>
            <a:r>
              <a:rPr lang="en-US" sz="1650" kern="0" dirty="0"/>
              <a:t>Questions?</a:t>
            </a:r>
          </a:p>
        </p:txBody>
      </p:sp>
      <p:sp>
        <p:nvSpPr>
          <p:cNvPr id="2" name="Date Placeholder 1"/>
          <p:cNvSpPr>
            <a:spLocks noGrp="1"/>
          </p:cNvSpPr>
          <p:nvPr>
            <p:ph type="dt" sz="half" idx="10"/>
          </p:nvPr>
        </p:nvSpPr>
        <p:spPr/>
        <p:txBody>
          <a:bodyPr/>
          <a:lstStyle/>
          <a:p>
            <a:r>
              <a:rPr>
                <a:solidFill>
                  <a:prstClr val="black"/>
                </a:solidFill>
              </a:rPr>
              <a:t> </a:t>
            </a:r>
          </a:p>
        </p:txBody>
      </p:sp>
      <p:sp>
        <p:nvSpPr>
          <p:cNvPr id="4" name="Footer Placeholder 3"/>
          <p:cNvSpPr>
            <a:spLocks noGrp="1"/>
          </p:cNvSpPr>
          <p:nvPr>
            <p:ph type="ftr" sz="quarter" idx="11"/>
          </p:nvPr>
        </p:nvSpPr>
        <p:spPr>
          <a:xfrm>
            <a:off x="2743200" y="4869657"/>
            <a:ext cx="3086100" cy="273844"/>
          </a:xfrm>
          <a:prstGeom prst="rect">
            <a:avLst/>
          </a:prstGeom>
        </p:spPr>
        <p:txBody>
          <a:bodyPr/>
          <a:lstStyle/>
          <a:p>
            <a:pPr defTabSz="685800"/>
            <a:r>
              <a:rPr lang="en-US">
                <a:solidFill>
                  <a:prstClr val="black"/>
                </a:solidFill>
              </a:rPr>
              <a:t>IBM Confidential </a:t>
            </a:r>
            <a:endParaRPr lang="en-US" dirty="0">
              <a:solidFill>
                <a:prstClr val="black"/>
              </a:solidFill>
            </a:endParaRPr>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sk-SK"/>
              <a:t>IBM Z / July 17, 2017 / © 2017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spTree>
    <p:extLst>
      <p:ext uri="{BB962C8B-B14F-4D97-AF65-F5344CB8AC3E}">
        <p14:creationId xmlns:p14="http://schemas.microsoft.com/office/powerpoint/2010/main" val="3489863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mp; Content">
    <p:spTree>
      <p:nvGrpSpPr>
        <p:cNvPr id="1" name=""/>
        <p:cNvGrpSpPr/>
        <p:nvPr/>
      </p:nvGrpSpPr>
      <p:grpSpPr>
        <a:xfrm>
          <a:off x="0" y="0"/>
          <a:ext cx="0" cy="0"/>
          <a:chOff x="0" y="0"/>
          <a:chExt cx="0" cy="0"/>
        </a:xfrm>
      </p:grpSpPr>
      <p:sp>
        <p:nvSpPr>
          <p:cNvPr id="19" name="Title 1"/>
          <p:cNvSpPr>
            <a:spLocks noGrp="1"/>
          </p:cNvSpPr>
          <p:nvPr>
            <p:ph type="title"/>
          </p:nvPr>
        </p:nvSpPr>
        <p:spPr>
          <a:xfrm>
            <a:off x="457201" y="185444"/>
            <a:ext cx="8156958" cy="332791"/>
          </a:xfrm>
          <a:prstGeom prst="rect">
            <a:avLst/>
          </a:prstGeom>
        </p:spPr>
        <p:txBody>
          <a:bodyPr lIns="91438" tIns="45719" rIns="91438" bIns="45719"/>
          <a:lstStyle>
            <a:lvl1pPr>
              <a:defRPr sz="1800" b="1">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20" name="Rectangle 19"/>
          <p:cNvSpPr>
            <a:spLocks noChangeArrowheads="1"/>
          </p:cNvSpPr>
          <p:nvPr userDrawn="1"/>
        </p:nvSpPr>
        <p:spPr bwMode="black">
          <a:xfrm>
            <a:off x="0" y="4847426"/>
            <a:ext cx="1371600" cy="1976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3" tIns="46037" rIns="92073" bIns="46037"/>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algn="ctr" eaLnBrk="1" hangingPunct="1">
              <a:defRPr/>
            </a:pPr>
            <a:r>
              <a:rPr lang="en-US" altLang="en-US" sz="800" dirty="0">
                <a:solidFill>
                  <a:schemeClr val="bg1"/>
                </a:solidFill>
                <a:latin typeface="Arial" panose="020B0604020202020204" pitchFamily="34" charset="0"/>
                <a:cs typeface="Arial" panose="020B0604020202020204" pitchFamily="34" charset="0"/>
              </a:rPr>
              <a:t>© 2017 IBM Corporation</a:t>
            </a:r>
            <a:endParaRPr lang="en-US" altLang="en-US" sz="2200" dirty="0">
              <a:solidFill>
                <a:schemeClr val="bg1"/>
              </a:solidFill>
              <a:latin typeface="Arial" panose="020B0604020202020204" pitchFamily="34" charset="0"/>
              <a:cs typeface="Arial" panose="020B0604020202020204" pitchFamily="34" charset="0"/>
            </a:endParaRPr>
          </a:p>
        </p:txBody>
      </p:sp>
      <p:sp>
        <p:nvSpPr>
          <p:cNvPr id="21" name="Rectangle 7"/>
          <p:cNvSpPr txBox="1">
            <a:spLocks noChangeArrowheads="1"/>
          </p:cNvSpPr>
          <p:nvPr userDrawn="1"/>
        </p:nvSpPr>
        <p:spPr bwMode="black">
          <a:xfrm>
            <a:off x="7526616" y="4698429"/>
            <a:ext cx="366712" cy="1619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3" tIns="46037" rIns="92073" bIns="46037"/>
          <a:lstStyle>
            <a:lvl1pPr defTabSz="457200" eaLnBrk="0" hangingPunct="0">
              <a:defRPr sz="2200">
                <a:solidFill>
                  <a:srgbClr val="000000"/>
                </a:solidFill>
                <a:latin typeface="Gill Sans" pitchFamily="-84" charset="0"/>
                <a:ea typeface="ヒラギノ角ゴ ProN W3" pitchFamily="-84" charset="-128"/>
                <a:sym typeface="Gill Sans" pitchFamily="-84" charset="0"/>
              </a:defRPr>
            </a:lvl1pPr>
            <a:lvl2pPr marL="742950" indent="-285750" defTabSz="457200" eaLnBrk="0" hangingPunct="0">
              <a:defRPr sz="2200">
                <a:solidFill>
                  <a:srgbClr val="000000"/>
                </a:solidFill>
                <a:latin typeface="Gill Sans" pitchFamily="-84" charset="0"/>
                <a:ea typeface="ヒラギノ角ゴ ProN W3" pitchFamily="-84" charset="-128"/>
                <a:sym typeface="Gill Sans" pitchFamily="-84" charset="0"/>
              </a:defRPr>
            </a:lvl2pPr>
            <a:lvl3pPr marL="11430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3pPr>
            <a:lvl4pPr marL="16002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4pPr>
            <a:lvl5pPr marL="20574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5pPr>
            <a:lvl6pPr marL="25146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6pPr>
            <a:lvl7pPr marL="29718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7pPr>
            <a:lvl8pPr marL="34290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8pPr>
            <a:lvl9pPr marL="38862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9pPr>
          </a:lstStyle>
          <a:p>
            <a:pPr algn="r" eaLnBrk="1" hangingPunct="1"/>
            <a:fld id="{524E6D1E-A310-4DC6-B4E1-6B5AE7710D7A}" type="slidenum">
              <a:rPr lang="en-US" altLang="en-US" sz="900" baseline="0">
                <a:solidFill>
                  <a:schemeClr val="bg1"/>
                </a:solidFill>
                <a:latin typeface="Arial" panose="020B0604020202020204" pitchFamily="34" charset="0"/>
                <a:ea typeface="HelvNeue Light for IBM" panose="020B0403020202020204" pitchFamily="34" charset="0"/>
                <a:cs typeface="Arial" panose="020B0604020202020204" pitchFamily="34" charset="0"/>
              </a:rPr>
              <a:pPr algn="r" eaLnBrk="1" hangingPunct="1"/>
              <a:t>‹#›</a:t>
            </a:fld>
            <a:endParaRPr lang="en-US" altLang="en-US" sz="900" baseline="0" dirty="0">
              <a:solidFill>
                <a:schemeClr val="bg1"/>
              </a:solidFill>
              <a:latin typeface="Arial" panose="020B0604020202020204" pitchFamily="34" charset="0"/>
              <a:ea typeface="HelvNeue Light for IBM" panose="020B0403020202020204" pitchFamily="34" charset="0"/>
              <a:cs typeface="Arial" panose="020B0604020202020204" pitchFamily="34" charset="0"/>
            </a:endParaRPr>
          </a:p>
        </p:txBody>
      </p:sp>
      <p:sp>
        <p:nvSpPr>
          <p:cNvPr id="8" name="Content Placeholder 2"/>
          <p:cNvSpPr>
            <a:spLocks noGrp="1"/>
          </p:cNvSpPr>
          <p:nvPr>
            <p:ph idx="10"/>
          </p:nvPr>
        </p:nvSpPr>
        <p:spPr>
          <a:xfrm>
            <a:off x="457201" y="681905"/>
            <a:ext cx="8156959" cy="3731420"/>
          </a:xfrm>
          <a:prstGeom prst="rect">
            <a:avLst/>
          </a:prstGeom>
        </p:spPr>
        <p:txBody>
          <a:bodyPr lIns="91438" tIns="45719" rIns="91438" bIns="45719"/>
          <a:lstStyle>
            <a:lvl1pPr marL="0" indent="0">
              <a:lnSpc>
                <a:spcPct val="100000"/>
              </a:lnSpc>
              <a:spcBef>
                <a:spcPts val="0"/>
              </a:spcBef>
              <a:spcAft>
                <a:spcPts val="600"/>
              </a:spcAft>
              <a:buClr>
                <a:schemeClr val="accent2"/>
              </a:buClr>
              <a:buSzPct val="85000"/>
              <a:buFont typeface="Arial" panose="020B0604020202020204" pitchFamily="34" charset="0"/>
              <a:buNone/>
              <a:tabLst>
                <a:tab pos="571486" algn="l"/>
              </a:tabLst>
              <a:defRPr sz="1600">
                <a:solidFill>
                  <a:schemeClr val="tx1"/>
                </a:solidFill>
                <a:latin typeface="Arial" panose="020B0604020202020204" pitchFamily="34" charset="0"/>
                <a:cs typeface="Arial" panose="020B0604020202020204" pitchFamily="34" charset="0"/>
              </a:defRPr>
            </a:lvl1pPr>
            <a:lvl2pPr marL="514337" indent="-285743">
              <a:lnSpc>
                <a:spcPct val="100000"/>
              </a:lnSpc>
              <a:spcBef>
                <a:spcPts val="0"/>
              </a:spcBef>
              <a:spcAft>
                <a:spcPts val="500"/>
              </a:spcAft>
              <a:buClr>
                <a:schemeClr val="accent2"/>
              </a:buClr>
              <a:buSzPct val="85000"/>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971526" indent="-285743">
              <a:lnSpc>
                <a:spcPct val="100000"/>
              </a:lnSpc>
              <a:spcBef>
                <a:spcPts val="0"/>
              </a:spcBef>
              <a:spcAft>
                <a:spcPts val="500"/>
              </a:spcAft>
              <a:buClr>
                <a:schemeClr val="accent2"/>
              </a:buClr>
              <a:buSzPct val="85000"/>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3pPr>
            <a:lvl4pPr marL="1600160" indent="-228594">
              <a:buSzPct val="75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4pPr>
            <a:lvl5pPr marL="2057348" indent="-228594">
              <a:buSzPct val="75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06444" y="4696471"/>
            <a:ext cx="731520" cy="283359"/>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9230" y="4685501"/>
            <a:ext cx="1047750" cy="161925"/>
          </a:xfrm>
          <a:prstGeom prst="rect">
            <a:avLst/>
          </a:prstGeom>
        </p:spPr>
      </p:pic>
      <p:sp>
        <p:nvSpPr>
          <p:cNvPr id="11" name="TextBox 10"/>
          <p:cNvSpPr txBox="1"/>
          <p:nvPr userDrawn="1"/>
        </p:nvSpPr>
        <p:spPr>
          <a:xfrm>
            <a:off x="2630817" y="4629751"/>
            <a:ext cx="4058740" cy="400110"/>
          </a:xfrm>
          <a:prstGeom prst="rect">
            <a:avLst/>
          </a:prstGeom>
          <a:noFill/>
        </p:spPr>
        <p:txBody>
          <a:bodyPr wrap="square" rtlCol="0">
            <a:spAutoFit/>
          </a:bodyPr>
          <a:lstStyle/>
          <a:p>
            <a:r>
              <a:rPr lang="en-US" sz="1000" b="1" dirty="0">
                <a:solidFill>
                  <a:prstClr val="white"/>
                </a:solidFill>
                <a:latin typeface="Calibri"/>
              </a:rPr>
              <a:t>IBM and BP Confidential – This material is for educational purpose only and is </a:t>
            </a:r>
            <a:r>
              <a:rPr lang="en-US" sz="1000" b="1">
                <a:solidFill>
                  <a:prstClr val="white"/>
                </a:solidFill>
                <a:latin typeface="Calibri"/>
              </a:rPr>
              <a:t>NOT customer </a:t>
            </a:r>
            <a:r>
              <a:rPr lang="en-US" sz="1000" b="1" dirty="0">
                <a:solidFill>
                  <a:prstClr val="white"/>
                </a:solidFill>
                <a:latin typeface="Calibri"/>
              </a:rPr>
              <a:t>ready.</a:t>
            </a:r>
          </a:p>
        </p:txBody>
      </p:sp>
    </p:spTree>
    <p:extLst>
      <p:ext uri="{BB962C8B-B14F-4D97-AF65-F5344CB8AC3E}">
        <p14:creationId xmlns:p14="http://schemas.microsoft.com/office/powerpoint/2010/main" val="1581628850"/>
      </p:ext>
    </p:extLst>
  </p:cSld>
  <p:clrMapOvr>
    <a:masterClrMapping/>
  </p:clrMapOvr>
  <p:extLst mod="1">
    <p:ext uri="{DCECCB84-F9BA-43D5-87BE-67443E8EF086}">
      <p15:sldGuideLst xmlns:p15="http://schemas.microsoft.com/office/powerpoint/2012/main">
        <p15:guide id="1" orient="horz" pos="3036" userDrawn="1">
          <p15:clr>
            <a:srgbClr val="FBAE40"/>
          </p15:clr>
        </p15:guide>
        <p15:guide id="2" pos="5472"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sk-SK"/>
              <a:t>IBM Z / July 17, 2017 / © 2017 IBM Corporation</a:t>
            </a:r>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41571595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sk-SK"/>
              <a:t>IBM Z / July 17, 2017 / © 2017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2344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sk-SK"/>
              <a:t>IBM Z / July 17,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37189644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sk-SK"/>
              <a:t>IBM Z / July 17,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3273730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sk-SK"/>
              <a:t>IBM Z / July 17, 2017 / © 2017 IBM Corporation</a:t>
            </a:r>
            <a:endParaRPr lang="en-US"/>
          </a:p>
        </p:txBody>
      </p:sp>
    </p:spTree>
    <p:extLst>
      <p:ext uri="{BB962C8B-B14F-4D97-AF65-F5344CB8AC3E}">
        <p14:creationId xmlns:p14="http://schemas.microsoft.com/office/powerpoint/2010/main" val="3660787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sk-SK"/>
              <a:t>IBM Z / July 17, 2017 / © 2017 IBM Corporation</a:t>
            </a:r>
            <a:endParaRPr lang="en-US"/>
          </a:p>
        </p:txBody>
      </p:sp>
    </p:spTree>
    <p:extLst>
      <p:ext uri="{BB962C8B-B14F-4D97-AF65-F5344CB8AC3E}">
        <p14:creationId xmlns:p14="http://schemas.microsoft.com/office/powerpoint/2010/main" val="31334211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sk-SK"/>
              <a:t>IBM Z / July 17, 2017 / © 2017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2567053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sk-SK"/>
              <a:t>IBM Z / July 17, 2017 / © 2017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135586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sk-SK"/>
              <a:t>IBM Z / July 17, 2017 / © 2017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08638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sk-SK"/>
              <a:t>IBM Z / July 17, 2017 / © 2017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0189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mp; Content">
    <p:spTree>
      <p:nvGrpSpPr>
        <p:cNvPr id="1" name=""/>
        <p:cNvGrpSpPr/>
        <p:nvPr/>
      </p:nvGrpSpPr>
      <p:grpSpPr>
        <a:xfrm>
          <a:off x="0" y="0"/>
          <a:ext cx="0" cy="0"/>
          <a:chOff x="0" y="0"/>
          <a:chExt cx="0" cy="0"/>
        </a:xfrm>
      </p:grpSpPr>
      <p:sp>
        <p:nvSpPr>
          <p:cNvPr id="19" name="Title 1"/>
          <p:cNvSpPr>
            <a:spLocks noGrp="1"/>
          </p:cNvSpPr>
          <p:nvPr>
            <p:ph type="title"/>
          </p:nvPr>
        </p:nvSpPr>
        <p:spPr>
          <a:xfrm>
            <a:off x="457201" y="185444"/>
            <a:ext cx="8156958" cy="332791"/>
          </a:xfrm>
          <a:prstGeom prst="rect">
            <a:avLst/>
          </a:prstGeom>
        </p:spPr>
        <p:txBody>
          <a:bodyPr lIns="91438" tIns="45719" rIns="91438" bIns="45719"/>
          <a:lstStyle>
            <a:lvl1pPr>
              <a:defRPr sz="1800" b="1">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Tree>
    <p:extLst/>
  </p:cSld>
  <p:clrMapOvr>
    <a:masterClrMapping/>
  </p:clrMapOvr>
  <p:extLst mod="1">
    <p:ext uri="{DCECCB84-F9BA-43D5-87BE-67443E8EF086}">
      <p15:sldGuideLst xmlns:p15="http://schemas.microsoft.com/office/powerpoint/2012/main">
        <p15:guide id="1" orient="horz" pos="3036">
          <p15:clr>
            <a:srgbClr val="FBAE40"/>
          </p15:clr>
        </p15:guide>
        <p15:guide id="2" pos="5472">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sk-SK"/>
              <a:t>IBM Z / July 17, 2017 / © 2017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893103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sk-SK"/>
              <a:t>IBM Z / July 17, 2017 / © 2017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79438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sk-SK"/>
              <a:t>IBM Z / July 17, 2017 / © 2017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870980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sk-SK"/>
              <a:t>IBM Z / July 17, 2017 / © 2017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6845752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sk-SK"/>
              <a:t>IBM Z / July 17, 2017 / © 2017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5086029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sk-SK"/>
              <a:t>IBM Z / July 17, 2017 / © 2017 IBM Corporation</a:t>
            </a:r>
            <a:endParaRPr lang="en-US"/>
          </a:p>
        </p:txBody>
      </p:sp>
    </p:spTree>
    <p:extLst>
      <p:ext uri="{BB962C8B-B14F-4D97-AF65-F5344CB8AC3E}">
        <p14:creationId xmlns:p14="http://schemas.microsoft.com/office/powerpoint/2010/main" val="118219955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sk-SK"/>
              <a:t>IBM Z / July 17, 2017 / © 2017 IBM Corporation</a:t>
            </a:r>
            <a:endParaRPr lang="en-US"/>
          </a:p>
        </p:txBody>
      </p:sp>
    </p:spTree>
    <p:extLst>
      <p:ext uri="{BB962C8B-B14F-4D97-AF65-F5344CB8AC3E}">
        <p14:creationId xmlns:p14="http://schemas.microsoft.com/office/powerpoint/2010/main" val="154315939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sk-SK"/>
              <a:t>IBM Z / July 17, 2017 / © 2017 IBM Corporation</a:t>
            </a:r>
            <a:endParaRPr lang="en-US"/>
          </a:p>
        </p:txBody>
      </p:sp>
    </p:spTree>
    <p:extLst>
      <p:ext uri="{BB962C8B-B14F-4D97-AF65-F5344CB8AC3E}">
        <p14:creationId xmlns:p14="http://schemas.microsoft.com/office/powerpoint/2010/main" val="21011382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sk-SK"/>
              <a:t>IBM Z / July 17, 2017 / © 2017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41707830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sk-SK"/>
              <a:t>IBM Z / July 17, 2017 / © 2017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78166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4" name="Picture 3" descr="zNext_16-9_PPT-05.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9135879" cy="5143500"/>
          </a:xfrm>
          <a:prstGeom prst="rect">
            <a:avLst/>
          </a:prstGeom>
        </p:spPr>
      </p:pic>
      <p:sp>
        <p:nvSpPr>
          <p:cNvPr id="2" name="Rectangle 1"/>
          <p:cNvSpPr/>
          <p:nvPr userDrawn="1"/>
        </p:nvSpPr>
        <p:spPr>
          <a:xfrm>
            <a:off x="7605346" y="4530236"/>
            <a:ext cx="1266092" cy="501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latin typeface="Arial" panose="020B0604020202020204" pitchFamily="34" charset="0"/>
              <a:cs typeface="Arial" panose="020B0604020202020204" pitchFamily="34" charset="0"/>
            </a:endParaRPr>
          </a:p>
        </p:txBody>
      </p:sp>
      <p:sp>
        <p:nvSpPr>
          <p:cNvPr id="9" name="Text Placeholder 2"/>
          <p:cNvSpPr>
            <a:spLocks noGrp="1"/>
          </p:cNvSpPr>
          <p:nvPr>
            <p:ph type="body" idx="15"/>
          </p:nvPr>
        </p:nvSpPr>
        <p:spPr>
          <a:xfrm>
            <a:off x="1245575" y="1695601"/>
            <a:ext cx="7414846" cy="724205"/>
          </a:xfrm>
          <a:prstGeom prst="rect">
            <a:avLst/>
          </a:prstGeom>
        </p:spPr>
        <p:txBody>
          <a:bodyPr lIns="91438" tIns="45719" rIns="91438" bIns="45719" anchor="ctr"/>
          <a:lstStyle>
            <a:lvl1pPr marL="0" indent="0" algn="r">
              <a:buNone/>
              <a:defRPr lang="en-US" sz="3600" b="0" kern="1200" dirty="0" smtClean="0">
                <a:solidFill>
                  <a:schemeClr val="tx1"/>
                </a:solidFill>
                <a:latin typeface="Arial" panose="020B0604020202020204" pitchFamily="34" charset="0"/>
                <a:ea typeface="MS PGothic" pitchFamily="34" charset="-128"/>
                <a:cs typeface="Arial" panose="020B0604020202020204" pitchFamily="34" charset="0"/>
                <a:sym typeface="Gill Sans"/>
              </a:defRPr>
            </a:lvl1pPr>
            <a:lvl2pPr marL="457189" indent="0">
              <a:buNone/>
              <a:defRPr sz="1800">
                <a:solidFill>
                  <a:schemeClr val="tx1">
                    <a:tint val="75000"/>
                  </a:schemeClr>
                </a:solidFill>
              </a:defRPr>
            </a:lvl2pPr>
            <a:lvl3pPr marL="914378"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2"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01899983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sk-SK"/>
              <a:t>IBM Z / July 17, 2017 / © 2017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7144705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sk-SK"/>
              <a:t>IBM Z / July 17, 2017 / © 2017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27671522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sk-SK"/>
              <a:t>IBM Z / July 17, 2017 / © 2017 IBM Corporation</a:t>
            </a:r>
            <a:endParaRPr lang="en-US"/>
          </a:p>
        </p:txBody>
      </p:sp>
    </p:spTree>
    <p:extLst>
      <p:ext uri="{BB962C8B-B14F-4D97-AF65-F5344CB8AC3E}">
        <p14:creationId xmlns:p14="http://schemas.microsoft.com/office/powerpoint/2010/main" val="286059112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sk-SK"/>
              <a:t>IBM Z / July 17, 2017 / © 2017 IBM Corporation</a:t>
            </a:r>
            <a:endParaRPr lang="en-US"/>
          </a:p>
        </p:txBody>
      </p:sp>
    </p:spTree>
    <p:extLst>
      <p:ext uri="{BB962C8B-B14F-4D97-AF65-F5344CB8AC3E}">
        <p14:creationId xmlns:p14="http://schemas.microsoft.com/office/powerpoint/2010/main" val="261223330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sk-SK"/>
              <a:t>IBM Z / July 17, 2017 / © 2017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090323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sk-SK"/>
              <a:t>IBM Z / July 17,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719385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sk-SK"/>
              <a:t>IBM Z / July 17,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680742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sk-SK"/>
              <a:t>IBM Z / July 17,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02104697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sk-SK"/>
              <a:t>IBM Z / July 17,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641382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sk-SK"/>
              <a:t>IBM Z / July 17, 2017 / © 2017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3656190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Title &amp; Content">
    <p:spTree>
      <p:nvGrpSpPr>
        <p:cNvPr id="1" name=""/>
        <p:cNvGrpSpPr/>
        <p:nvPr/>
      </p:nvGrpSpPr>
      <p:grpSpPr>
        <a:xfrm>
          <a:off x="0" y="0"/>
          <a:ext cx="0" cy="0"/>
          <a:chOff x="0" y="0"/>
          <a:chExt cx="0" cy="0"/>
        </a:xfrm>
      </p:grpSpPr>
      <p:pic>
        <p:nvPicPr>
          <p:cNvPr id="4" name="Picture 3" descr="zNext_16-9_PPT-02.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35879" cy="5143500"/>
          </a:xfrm>
          <a:prstGeom prst="rect">
            <a:avLst/>
          </a:prstGeom>
        </p:spPr>
      </p:pic>
      <p:sp>
        <p:nvSpPr>
          <p:cNvPr id="9" name="Rectangle 8"/>
          <p:cNvSpPr>
            <a:spLocks noChangeArrowheads="1"/>
          </p:cNvSpPr>
          <p:nvPr userDrawn="1"/>
        </p:nvSpPr>
        <p:spPr bwMode="black">
          <a:xfrm>
            <a:off x="6969782" y="4742973"/>
            <a:ext cx="1371600" cy="1976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algn="r" eaLnBrk="1" hangingPunct="1">
              <a:defRPr/>
            </a:pPr>
            <a:r>
              <a:rPr lang="en-US" altLang="en-US" sz="800" dirty="0">
                <a:solidFill>
                  <a:schemeClr val="bg1"/>
                </a:solidFill>
                <a:latin typeface="Arial" panose="020B0604020202020204" pitchFamily="34" charset="0"/>
                <a:cs typeface="Arial" panose="020B0604020202020204" pitchFamily="34" charset="0"/>
              </a:rPr>
              <a:t>© 2017 IBM Corporation</a:t>
            </a:r>
            <a:endParaRPr lang="en-US" altLang="en-US" sz="2200" dirty="0">
              <a:solidFill>
                <a:schemeClr val="bg1"/>
              </a:solidFill>
              <a:latin typeface="Arial" panose="020B0604020202020204" pitchFamily="34" charset="0"/>
              <a:cs typeface="Arial" panose="020B0604020202020204" pitchFamily="34" charset="0"/>
            </a:endParaRPr>
          </a:p>
        </p:txBody>
      </p:sp>
      <p:sp>
        <p:nvSpPr>
          <p:cNvPr id="10" name="Rectangle 7"/>
          <p:cNvSpPr txBox="1">
            <a:spLocks noChangeArrowheads="1"/>
          </p:cNvSpPr>
          <p:nvPr userDrawn="1"/>
        </p:nvSpPr>
        <p:spPr bwMode="black">
          <a:xfrm>
            <a:off x="8543652" y="4740591"/>
            <a:ext cx="366712" cy="200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lvl1pPr defTabSz="457200" eaLnBrk="0" hangingPunct="0">
              <a:defRPr sz="2200">
                <a:solidFill>
                  <a:srgbClr val="000000"/>
                </a:solidFill>
                <a:latin typeface="Gill Sans" pitchFamily="-84" charset="0"/>
                <a:ea typeface="ヒラギノ角ゴ ProN W3" pitchFamily="-84" charset="-128"/>
                <a:sym typeface="Gill Sans" pitchFamily="-84" charset="0"/>
              </a:defRPr>
            </a:lvl1pPr>
            <a:lvl2pPr marL="742950" indent="-285750" defTabSz="457200" eaLnBrk="0" hangingPunct="0">
              <a:defRPr sz="2200">
                <a:solidFill>
                  <a:srgbClr val="000000"/>
                </a:solidFill>
                <a:latin typeface="Gill Sans" pitchFamily="-84" charset="0"/>
                <a:ea typeface="ヒラギノ角ゴ ProN W3" pitchFamily="-84" charset="-128"/>
                <a:sym typeface="Gill Sans" pitchFamily="-84" charset="0"/>
              </a:defRPr>
            </a:lvl2pPr>
            <a:lvl3pPr marL="11430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3pPr>
            <a:lvl4pPr marL="16002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4pPr>
            <a:lvl5pPr marL="20574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5pPr>
            <a:lvl6pPr marL="25146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6pPr>
            <a:lvl7pPr marL="29718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7pPr>
            <a:lvl8pPr marL="34290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8pPr>
            <a:lvl9pPr marL="38862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9pPr>
          </a:lstStyle>
          <a:p>
            <a:pPr algn="l" eaLnBrk="1" hangingPunct="1"/>
            <a:fld id="{524E6D1E-A310-4DC6-B4E1-6B5AE7710D7A}" type="slidenum">
              <a:rPr lang="en-US" altLang="en-US" sz="800">
                <a:solidFill>
                  <a:schemeClr val="bg1"/>
                </a:solidFill>
                <a:latin typeface="Arial" panose="020B0604020202020204" pitchFamily="34" charset="0"/>
                <a:ea typeface="HelvNeue Light for IBM" panose="020B0403020202020204" pitchFamily="34" charset="0"/>
                <a:cs typeface="Arial" panose="020B0604020202020204" pitchFamily="34" charset="0"/>
              </a:rPr>
              <a:pPr algn="l" eaLnBrk="1" hangingPunct="1"/>
              <a:t>‹#›</a:t>
            </a:fld>
            <a:endParaRPr lang="en-US" altLang="en-US" sz="800" dirty="0">
              <a:solidFill>
                <a:schemeClr val="bg1"/>
              </a:solidFill>
              <a:latin typeface="Arial" panose="020B0604020202020204" pitchFamily="34" charset="0"/>
              <a:ea typeface="HelvNeue Light for IBM" panose="020B0403020202020204" pitchFamily="34" charset="0"/>
              <a:cs typeface="Arial" panose="020B0604020202020204" pitchFamily="34" charset="0"/>
            </a:endParaRPr>
          </a:p>
        </p:txBody>
      </p:sp>
      <p:pic>
        <p:nvPicPr>
          <p:cNvPr id="12" name="Picture 11" descr="IBM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3402" y="4622803"/>
            <a:ext cx="709604" cy="265681"/>
          </a:xfrm>
          <a:prstGeom prst="rect">
            <a:avLst/>
          </a:prstGeom>
        </p:spPr>
      </p:pic>
      <p:sp>
        <p:nvSpPr>
          <p:cNvPr id="11" name="Title 12"/>
          <p:cNvSpPr>
            <a:spLocks noGrp="1"/>
          </p:cNvSpPr>
          <p:nvPr>
            <p:ph type="title" hasCustomPrompt="1"/>
          </p:nvPr>
        </p:nvSpPr>
        <p:spPr>
          <a:xfrm>
            <a:off x="859536" y="209617"/>
            <a:ext cx="8010144" cy="402709"/>
          </a:xfrm>
          <a:prstGeom prst="rect">
            <a:avLst/>
          </a:prstGeom>
        </p:spPr>
        <p:txBody>
          <a:bodyPr/>
          <a:lstStyle>
            <a:lvl1pPr algn="l">
              <a:defRPr sz="2400" b="0" i="0">
                <a:solidFill>
                  <a:schemeClr val="bg1"/>
                </a:solidFill>
                <a:latin typeface="Helvetica Neue" charset="0"/>
                <a:ea typeface="Helvetica Neue" charset="0"/>
                <a:cs typeface="Helvetica Neue" charset="0"/>
              </a:defRPr>
            </a:lvl1pPr>
          </a:lstStyle>
          <a:p>
            <a:r>
              <a:rPr lang="en-US" dirty="0"/>
              <a:t>Click to edit Master title style</a:t>
            </a:r>
            <a:br>
              <a:rPr lang="en-US" dirty="0"/>
            </a:br>
            <a:endParaRPr lang="en-US" dirty="0"/>
          </a:p>
        </p:txBody>
      </p:sp>
      <p:pic>
        <p:nvPicPr>
          <p:cNvPr id="14" name="Picture 13"/>
          <p:cNvPicPr>
            <a:picLocks noChangeAspect="1"/>
          </p:cNvPicPr>
          <p:nvPr userDrawn="1"/>
        </p:nvPicPr>
        <p:blipFill>
          <a:blip r:embed="rId4">
            <a:lum bright="70000" contrast="-70000"/>
          </a:blip>
          <a:stretch>
            <a:fillRect/>
          </a:stretch>
        </p:blipFill>
        <p:spPr>
          <a:xfrm>
            <a:off x="202593" y="285379"/>
            <a:ext cx="490926" cy="568072"/>
          </a:xfrm>
          <a:prstGeom prst="rect">
            <a:avLst/>
          </a:prstGeom>
        </p:spPr>
      </p:pic>
      <p:sp>
        <p:nvSpPr>
          <p:cNvPr id="15" name="Content Placeholder 2"/>
          <p:cNvSpPr>
            <a:spLocks noGrp="1"/>
          </p:cNvSpPr>
          <p:nvPr>
            <p:ph idx="10"/>
          </p:nvPr>
        </p:nvSpPr>
        <p:spPr>
          <a:xfrm>
            <a:off x="457200" y="1460161"/>
            <a:ext cx="5988844" cy="2504054"/>
          </a:xfrm>
          <a:prstGeom prst="rect">
            <a:avLst/>
          </a:prstGeom>
        </p:spPr>
        <p:txBody>
          <a:bodyPr/>
          <a:lstStyle>
            <a:lvl1pPr marL="0" indent="0">
              <a:lnSpc>
                <a:spcPct val="100000"/>
              </a:lnSpc>
              <a:spcBef>
                <a:spcPts val="0"/>
              </a:spcBef>
              <a:spcAft>
                <a:spcPts val="1000"/>
              </a:spcAft>
              <a:buClr>
                <a:schemeClr val="accent2"/>
              </a:buClr>
              <a:buSzPct val="85000"/>
              <a:buFont typeface="Arial" panose="020B0604020202020204" pitchFamily="34" charset="0"/>
              <a:buNone/>
              <a:defRPr sz="1400">
                <a:solidFill>
                  <a:schemeClr val="bg1"/>
                </a:solidFill>
                <a:latin typeface="Arial" panose="020B0604020202020204" pitchFamily="34" charset="0"/>
                <a:cs typeface="Arial" panose="020B0604020202020204" pitchFamily="34" charset="0"/>
              </a:defRPr>
            </a:lvl1pPr>
            <a:lvl2pPr marL="514350" indent="-285750">
              <a:lnSpc>
                <a:spcPct val="100000"/>
              </a:lnSpc>
              <a:spcBef>
                <a:spcPts val="0"/>
              </a:spcBef>
              <a:spcAft>
                <a:spcPts val="500"/>
              </a:spcAft>
              <a:buClr>
                <a:schemeClr val="accent2"/>
              </a:buClr>
              <a:buSzPct val="85000"/>
              <a:buFont typeface="Arial" panose="020B0604020202020204" pitchFamily="34" charset="0"/>
              <a:buChar char="•"/>
              <a:defRPr sz="1400">
                <a:solidFill>
                  <a:schemeClr val="bg1"/>
                </a:solidFill>
                <a:latin typeface="Arial" panose="020B0604020202020204" pitchFamily="34" charset="0"/>
                <a:cs typeface="Arial" panose="020B0604020202020204" pitchFamily="34" charset="0"/>
              </a:defRPr>
            </a:lvl2pPr>
            <a:lvl3pPr marL="742950" indent="-285750">
              <a:lnSpc>
                <a:spcPct val="100000"/>
              </a:lnSpc>
              <a:spcBef>
                <a:spcPts val="0"/>
              </a:spcBef>
              <a:spcAft>
                <a:spcPts val="500"/>
              </a:spcAft>
              <a:buClr>
                <a:schemeClr val="accent2"/>
              </a:buClr>
              <a:buSzPct val="85000"/>
              <a:buFont typeface="Arial" panose="020B0604020202020204" pitchFamily="34" charset="0"/>
              <a:buChar char="•"/>
              <a:defRPr sz="1400">
                <a:solidFill>
                  <a:schemeClr val="bg1"/>
                </a:solidFill>
                <a:latin typeface="Arial" panose="020B0604020202020204" pitchFamily="34" charset="0"/>
                <a:cs typeface="Arial" panose="020B0604020202020204" pitchFamily="34" charset="0"/>
              </a:defRPr>
            </a:lvl3pPr>
            <a:lvl4pPr marL="1600200" indent="-228600">
              <a:buSzPct val="75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4pPr>
            <a:lvl5pPr marL="2057400" indent="-228600">
              <a:buSzPct val="75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043157904"/>
      </p:ext>
    </p:extLst>
  </p:cSld>
  <p:clrMapOvr>
    <a:masterClrMapping/>
  </p:clrMapOvr>
  <p:extLst mod="1">
    <p:ext uri="{DCECCB84-F9BA-43D5-87BE-67443E8EF086}">
      <p15:sldGuideLst xmlns:p15="http://schemas.microsoft.com/office/powerpoint/2012/main">
        <p15:guide id="1" orient="horz" pos="3084">
          <p15:clr>
            <a:srgbClr val="FBAE40"/>
          </p15:clr>
        </p15:guide>
        <p15:guide id="2" pos="336">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sk-SK"/>
              <a:t>IBM Z / July 17, 2017 / © 2017 IBM Corporation</a:t>
            </a:r>
            <a:endParaRPr lang="en-US"/>
          </a:p>
        </p:txBody>
      </p:sp>
    </p:spTree>
    <p:extLst>
      <p:ext uri="{BB962C8B-B14F-4D97-AF65-F5344CB8AC3E}">
        <p14:creationId xmlns:p14="http://schemas.microsoft.com/office/powerpoint/2010/main" val="85235419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511804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sk-SK"/>
              <a:t>IBM Z / July 17, 2017 / © 2017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38822893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sk-SK"/>
              <a:t>IBM Z / July 17, 2017 / © 2017 IBM Corporation</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180011775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pic>
        <p:nvPicPr>
          <p:cNvPr id="4" name="Picture 11"/>
          <p:cNvPicPr>
            <a:picLocks noChangeAspect="1"/>
          </p:cNvPicPr>
          <p:nvPr/>
        </p:nvPicPr>
        <p:blipFill>
          <a:blip r:embed="rId2" cstate="print"/>
          <a:srcRect/>
          <a:stretch>
            <a:fillRect/>
          </a:stretch>
        </p:blipFill>
        <p:spPr bwMode="auto">
          <a:xfrm>
            <a:off x="0" y="0"/>
            <a:ext cx="9144000" cy="5143500"/>
          </a:xfrm>
          <a:prstGeom prst="rect">
            <a:avLst/>
          </a:prstGeom>
          <a:noFill/>
          <a:ln w="9525">
            <a:noFill/>
            <a:miter lim="800000"/>
            <a:headEnd/>
            <a:tailEnd/>
          </a:ln>
        </p:spPr>
      </p:pic>
      <p:sp>
        <p:nvSpPr>
          <p:cNvPr id="5" name="Rectangle 7"/>
          <p:cNvSpPr txBox="1">
            <a:spLocks noChangeArrowheads="1"/>
          </p:cNvSpPr>
          <p:nvPr/>
        </p:nvSpPr>
        <p:spPr bwMode="black">
          <a:xfrm>
            <a:off x="7688429" y="4806952"/>
            <a:ext cx="1222215" cy="165100"/>
          </a:xfrm>
          <a:prstGeom prst="rect">
            <a:avLst/>
          </a:prstGeom>
          <a:noFill/>
          <a:ln>
            <a:noFill/>
          </a:ln>
          <a:effectLst/>
          <a:extLst/>
        </p:spPr>
        <p:txBody>
          <a:bodyPr lIns="69056" tIns="34529" rIns="69056" bIns="34529"/>
          <a:lstStyle>
            <a:lvl1pPr defTabSz="457200" eaLnBrk="0" hangingPunct="0">
              <a:defRPr sz="2200">
                <a:solidFill>
                  <a:srgbClr val="000000"/>
                </a:solidFill>
                <a:latin typeface="Gill Sans" pitchFamily="-84" charset="0"/>
                <a:ea typeface="ヒラギノ角ゴ ProN W3" pitchFamily="-84" charset="-128"/>
                <a:sym typeface="Gill Sans" pitchFamily="-84" charset="0"/>
              </a:defRPr>
            </a:lvl1pPr>
            <a:lvl2pPr marL="742950" indent="-285750" defTabSz="457200" eaLnBrk="0" hangingPunct="0">
              <a:defRPr sz="2200">
                <a:solidFill>
                  <a:srgbClr val="000000"/>
                </a:solidFill>
                <a:latin typeface="Gill Sans" pitchFamily="-84" charset="0"/>
                <a:ea typeface="ヒラギノ角ゴ ProN W3" pitchFamily="-84" charset="-128"/>
                <a:sym typeface="Gill Sans" pitchFamily="-84" charset="0"/>
              </a:defRPr>
            </a:lvl2pPr>
            <a:lvl3pPr marL="11430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3pPr>
            <a:lvl4pPr marL="16002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4pPr>
            <a:lvl5pPr marL="20574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5pPr>
            <a:lvl6pPr marL="25146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6pPr>
            <a:lvl7pPr marL="29718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7pPr>
            <a:lvl8pPr marL="34290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8pPr>
            <a:lvl9pPr marL="38862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9pPr>
          </a:lstStyle>
          <a:p>
            <a:pPr eaLnBrk="1" fontAlgn="auto" hangingPunct="1">
              <a:spcBef>
                <a:spcPts val="0"/>
              </a:spcBef>
              <a:spcAft>
                <a:spcPts val="0"/>
              </a:spcAft>
              <a:defRPr/>
            </a:pPr>
            <a:r>
              <a:rPr lang="en-US" altLang="en-US" sz="525" dirty="0">
                <a:solidFill>
                  <a:srgbClr val="000000"/>
                </a:solidFill>
                <a:latin typeface="Arial" panose="020B0604020202020204" pitchFamily="34" charset="0"/>
                <a:cs typeface="Arial" panose="020B0604020202020204" pitchFamily="34" charset="0"/>
              </a:rPr>
              <a:t>© 2017 </a:t>
            </a:r>
            <a:r>
              <a:rPr lang="en-US" altLang="en-US" sz="525" dirty="0">
                <a:solidFill>
                  <a:prstClr val="black"/>
                </a:solidFill>
                <a:latin typeface="Arial" panose="020B0604020202020204" pitchFamily="34" charset="0"/>
                <a:ea typeface="HelvNeue Light for IBM" panose="020B0403020202020204" pitchFamily="34" charset="0"/>
                <a:cs typeface="Arial" panose="020B0604020202020204" pitchFamily="34" charset="0"/>
              </a:rPr>
              <a:t>IBM Corporation</a:t>
            </a:r>
          </a:p>
        </p:txBody>
      </p:sp>
      <p:sp>
        <p:nvSpPr>
          <p:cNvPr id="19" name="Title 1"/>
          <p:cNvSpPr>
            <a:spLocks noGrp="1"/>
          </p:cNvSpPr>
          <p:nvPr>
            <p:ph type="title"/>
          </p:nvPr>
        </p:nvSpPr>
        <p:spPr>
          <a:xfrm>
            <a:off x="410768" y="291338"/>
            <a:ext cx="5988844" cy="331894"/>
          </a:xfrm>
          <a:prstGeom prst="rect">
            <a:avLst/>
          </a:prstGeom>
        </p:spPr>
        <p:txBody>
          <a:bodyPr/>
          <a:lstStyle>
            <a:lvl1pPr>
              <a:defRPr sz="1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8" name="Content Placeholder 2"/>
          <p:cNvSpPr>
            <a:spLocks noGrp="1"/>
          </p:cNvSpPr>
          <p:nvPr>
            <p:ph idx="10"/>
          </p:nvPr>
        </p:nvSpPr>
        <p:spPr>
          <a:xfrm>
            <a:off x="410771" y="1097373"/>
            <a:ext cx="8302411" cy="3235038"/>
          </a:xfrm>
          <a:prstGeom prst="rect">
            <a:avLst/>
          </a:prstGeom>
        </p:spPr>
        <p:txBody>
          <a:bodyPr/>
          <a:lstStyle>
            <a:lvl1pPr marL="171446" indent="-171446">
              <a:lnSpc>
                <a:spcPct val="100000"/>
              </a:lnSpc>
              <a:spcBef>
                <a:spcPts val="0"/>
              </a:spcBef>
              <a:spcAft>
                <a:spcPts val="450"/>
              </a:spcAft>
              <a:buClr>
                <a:schemeClr val="accent2"/>
              </a:buClr>
              <a:buSzPct val="85000"/>
              <a:buFont typeface="Arial" panose="020B0604020202020204" pitchFamily="34" charset="0"/>
              <a:buChar char="•"/>
              <a:tabLst>
                <a:tab pos="428615" algn="l"/>
              </a:tabLst>
              <a:defRPr sz="1200">
                <a:solidFill>
                  <a:schemeClr val="tx1"/>
                </a:solidFill>
                <a:latin typeface="Arial" panose="020B0604020202020204" pitchFamily="34" charset="0"/>
                <a:cs typeface="Arial" panose="020B0604020202020204" pitchFamily="34" charset="0"/>
              </a:defRPr>
            </a:lvl1pPr>
            <a:lvl2pPr marL="342892" indent="-171446">
              <a:lnSpc>
                <a:spcPct val="100000"/>
              </a:lnSpc>
              <a:spcBef>
                <a:spcPts val="0"/>
              </a:spcBef>
              <a:spcAft>
                <a:spcPts val="375"/>
              </a:spcAft>
              <a:buClr>
                <a:schemeClr val="accent2"/>
              </a:buClr>
              <a:buSzPct val="85000"/>
              <a:buFont typeface="Arial" panose="020B0604020202020204" pitchFamily="34" charset="0"/>
              <a:buChar char="•"/>
              <a:defRPr sz="1050">
                <a:solidFill>
                  <a:schemeClr val="tx1"/>
                </a:solidFill>
                <a:latin typeface="Arial" panose="020B0604020202020204" pitchFamily="34" charset="0"/>
                <a:cs typeface="Arial" panose="020B0604020202020204" pitchFamily="34" charset="0"/>
              </a:defRPr>
            </a:lvl2pPr>
            <a:lvl3pPr marL="685783" indent="-171446">
              <a:lnSpc>
                <a:spcPct val="100000"/>
              </a:lnSpc>
              <a:spcBef>
                <a:spcPts val="0"/>
              </a:spcBef>
              <a:spcAft>
                <a:spcPts val="375"/>
              </a:spcAft>
              <a:buClr>
                <a:schemeClr val="accent2"/>
              </a:buClr>
              <a:buSzPct val="85000"/>
              <a:buFont typeface="Arial" panose="020B0604020202020204" pitchFamily="34" charset="0"/>
              <a:buChar char="–"/>
              <a:defRPr sz="1050">
                <a:solidFill>
                  <a:schemeClr val="tx1"/>
                </a:solidFill>
                <a:latin typeface="Arial" panose="020B0604020202020204" pitchFamily="34" charset="0"/>
                <a:cs typeface="Arial" panose="020B0604020202020204" pitchFamily="34" charset="0"/>
              </a:defRPr>
            </a:lvl3pPr>
            <a:lvl4pPr marL="1200120" indent="-171446">
              <a:buSzPct val="75000"/>
              <a:buFont typeface="Wingdings" panose="05000000000000000000" pitchFamily="2" charset="2"/>
              <a:buChar char="§"/>
              <a:defRPr sz="900">
                <a:solidFill>
                  <a:schemeClr val="tx1"/>
                </a:solidFill>
                <a:latin typeface="Arial" panose="020B0604020202020204" pitchFamily="34" charset="0"/>
                <a:cs typeface="Arial" panose="020B0604020202020204" pitchFamily="34" charset="0"/>
              </a:defRPr>
            </a:lvl4pPr>
            <a:lvl5pPr marL="1543012" indent="-171446">
              <a:buSzPct val="75000"/>
              <a:buFont typeface="Wingdings" panose="05000000000000000000" pitchFamily="2" charset="2"/>
              <a:buChar char="§"/>
              <a:defRPr sz="900">
                <a:solidFill>
                  <a:schemeClr val="tx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a:t>
            </a:r>
            <a:r>
              <a:rPr lang="en-US" dirty="0" err="1"/>
              <a:t>levelhMarch</a:t>
            </a:r>
            <a:r>
              <a:rPr lang="en-US" dirty="0"/>
              <a:t> 17</a:t>
            </a:r>
          </a:p>
        </p:txBody>
      </p:sp>
      <p:sp>
        <p:nvSpPr>
          <p:cNvPr id="10" name="Rectangle 7"/>
          <p:cNvSpPr txBox="1">
            <a:spLocks noChangeArrowheads="1"/>
          </p:cNvSpPr>
          <p:nvPr userDrawn="1"/>
        </p:nvSpPr>
        <p:spPr bwMode="black">
          <a:xfrm>
            <a:off x="8551878" y="4687682"/>
            <a:ext cx="366713" cy="200025"/>
          </a:xfrm>
          <a:prstGeom prst="rect">
            <a:avLst/>
          </a:prstGeom>
          <a:noFill/>
          <a:ln>
            <a:noFill/>
          </a:ln>
          <a:effectLst/>
          <a:extLst/>
        </p:spPr>
        <p:txBody>
          <a:bodyPr lIns="69056" tIns="34529" rIns="69056" bIns="34529"/>
          <a:lstStyle>
            <a:lvl1pPr defTabSz="457200" eaLnBrk="0" hangingPunct="0">
              <a:defRPr sz="2200">
                <a:solidFill>
                  <a:srgbClr val="000000"/>
                </a:solidFill>
                <a:latin typeface="Gill Sans" pitchFamily="-84" charset="0"/>
                <a:ea typeface="ヒラギノ角ゴ ProN W3" pitchFamily="-84" charset="-128"/>
                <a:sym typeface="Gill Sans" pitchFamily="-84" charset="0"/>
              </a:defRPr>
            </a:lvl1pPr>
            <a:lvl2pPr marL="742950" indent="-285750" defTabSz="457200" eaLnBrk="0" hangingPunct="0">
              <a:defRPr sz="2200">
                <a:solidFill>
                  <a:srgbClr val="000000"/>
                </a:solidFill>
                <a:latin typeface="Gill Sans" pitchFamily="-84" charset="0"/>
                <a:ea typeface="ヒラギノ角ゴ ProN W3" pitchFamily="-84" charset="-128"/>
                <a:sym typeface="Gill Sans" pitchFamily="-84" charset="0"/>
              </a:defRPr>
            </a:lvl2pPr>
            <a:lvl3pPr marL="11430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3pPr>
            <a:lvl4pPr marL="16002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4pPr>
            <a:lvl5pPr marL="20574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5pPr>
            <a:lvl6pPr marL="25146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6pPr>
            <a:lvl7pPr marL="29718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7pPr>
            <a:lvl8pPr marL="34290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8pPr>
            <a:lvl9pPr marL="38862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9pPr>
          </a:lstStyle>
          <a:p>
            <a:pPr eaLnBrk="1" fontAlgn="auto" hangingPunct="1">
              <a:spcBef>
                <a:spcPts val="0"/>
              </a:spcBef>
              <a:spcAft>
                <a:spcPts val="0"/>
              </a:spcAft>
              <a:defRPr/>
            </a:pPr>
            <a:fld id="{9CA6E65E-2B28-4688-8B77-044D14E3886C}" type="slidenum">
              <a:rPr lang="en-US" altLang="en-US" sz="600">
                <a:solidFill>
                  <a:prstClr val="black"/>
                </a:solidFill>
                <a:latin typeface="Arial" panose="020B0604020202020204" pitchFamily="34" charset="0"/>
                <a:ea typeface="HelvNeue Light for IBM" panose="020B0403020202020204" pitchFamily="34" charset="0"/>
              </a:rPr>
              <a:pPr eaLnBrk="1" fontAlgn="auto" hangingPunct="1">
                <a:spcBef>
                  <a:spcPts val="0"/>
                </a:spcBef>
                <a:spcAft>
                  <a:spcPts val="0"/>
                </a:spcAft>
                <a:defRPr/>
              </a:pPr>
              <a:t>‹#›</a:t>
            </a:fld>
            <a:endParaRPr lang="en-US" altLang="en-US" sz="600" dirty="0">
              <a:solidFill>
                <a:prstClr val="black"/>
              </a:solidFill>
              <a:latin typeface="Arial" panose="020B0604020202020204" pitchFamily="34" charset="0"/>
              <a:ea typeface="HelvNeue Light for IBM" panose="020B0403020202020204" pitchFamily="34" charset="0"/>
            </a:endParaRPr>
          </a:p>
        </p:txBody>
      </p:sp>
    </p:spTree>
    <p:extLst>
      <p:ext uri="{BB962C8B-B14F-4D97-AF65-F5344CB8AC3E}">
        <p14:creationId xmlns:p14="http://schemas.microsoft.com/office/powerpoint/2010/main" val="267912449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itle 1"/>
          <p:cNvSpPr>
            <a:spLocks noGrp="1"/>
          </p:cNvSpPr>
          <p:nvPr>
            <p:ph type="title"/>
          </p:nvPr>
        </p:nvSpPr>
        <p:spPr>
          <a:xfrm>
            <a:off x="344488" y="516732"/>
            <a:ext cx="8799512" cy="275035"/>
          </a:xfrm>
          <a:prstGeom prst="rect">
            <a:avLst/>
          </a:prstGeom>
        </p:spPr>
        <p:txBody>
          <a:bodyPr/>
          <a:lstStyle>
            <a:lvl1pPr>
              <a:defRPr b="1"/>
            </a:lvl1pPr>
          </a:lstStyle>
          <a:p>
            <a:r>
              <a:rPr lang="en-US"/>
              <a:t>Click to edit Master title style</a:t>
            </a:r>
          </a:p>
        </p:txBody>
      </p:sp>
      <p:sp>
        <p:nvSpPr>
          <p:cNvPr id="5" name="Content Placeholder 2"/>
          <p:cNvSpPr>
            <a:spLocks noGrp="1"/>
          </p:cNvSpPr>
          <p:nvPr>
            <p:ph idx="1"/>
          </p:nvPr>
        </p:nvSpPr>
        <p:spPr>
          <a:xfrm>
            <a:off x="344488" y="975123"/>
            <a:ext cx="8799512" cy="3089344"/>
          </a:xfrm>
          <a:prstGeom prst="rect">
            <a:avLst/>
          </a:prstGeo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376527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355143" y="237817"/>
            <a:ext cx="8557812" cy="485679"/>
          </a:xfrm>
          <a:prstGeom prst="rect">
            <a:avLst/>
          </a:prstGeom>
        </p:spPr>
        <p:txBody>
          <a:bodyPr/>
          <a:lstStyle>
            <a:lvl1pPr algn="l">
              <a:defRPr sz="2500">
                <a:solidFill>
                  <a:srgbClr val="619AEC"/>
                </a:solidFill>
                <a:latin typeface="+mn-lt"/>
                <a:ea typeface="IBM Plex Sans" charset="0"/>
                <a:cs typeface="IBM Plex Sans" charset="0"/>
              </a:defRPr>
            </a:lvl1pPr>
          </a:lstStyle>
          <a:p>
            <a:r>
              <a:rPr lang="en-US"/>
              <a:t>Click to edit Master title style</a:t>
            </a:r>
          </a:p>
        </p:txBody>
      </p:sp>
    </p:spTree>
    <p:extLst>
      <p:ext uri="{BB962C8B-B14F-4D97-AF65-F5344CB8AC3E}">
        <p14:creationId xmlns:p14="http://schemas.microsoft.com/office/powerpoint/2010/main" val="243447476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146558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Title +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8722" y="172040"/>
            <a:ext cx="6526703" cy="868254"/>
          </a:xfrm>
        </p:spPr>
        <p:txBody>
          <a:bodyPr>
            <a:normAutofit/>
          </a:bodyPr>
          <a:lstStyle>
            <a:lvl1pPr>
              <a:defRPr sz="2100" b="1" i="0" baseline="0">
                <a:solidFill>
                  <a:srgbClr val="E1691B"/>
                </a:solidFill>
              </a:defRPr>
            </a:lvl1pPr>
          </a:lstStyle>
          <a:p>
            <a:r>
              <a:rPr lang="en-US" dirty="0"/>
              <a:t>Title 28 – Arial Bold (Orange #e97e23)</a:t>
            </a:r>
          </a:p>
        </p:txBody>
      </p:sp>
      <p:sp>
        <p:nvSpPr>
          <p:cNvPr id="3" name="Content Placeholder 2"/>
          <p:cNvSpPr>
            <a:spLocks noGrp="1"/>
          </p:cNvSpPr>
          <p:nvPr>
            <p:ph idx="1" hasCustomPrompt="1"/>
          </p:nvPr>
        </p:nvSpPr>
        <p:spPr>
          <a:xfrm>
            <a:off x="323950" y="1165631"/>
            <a:ext cx="8519994" cy="3675310"/>
          </a:xfrm>
        </p:spPr>
        <p:txBody>
          <a:bodyPr/>
          <a:lstStyle>
            <a:lvl1pPr>
              <a:defRPr sz="1800">
                <a:latin typeface=""/>
              </a:defRPr>
            </a:lvl1pPr>
            <a:lvl2pPr>
              <a:defRPr sz="1650" baseline="0">
                <a:latin typeface=""/>
              </a:defRPr>
            </a:lvl2pPr>
            <a:lvl3pPr>
              <a:defRPr>
                <a:latin typeface=""/>
              </a:defRPr>
            </a:lvl3pPr>
            <a:lvl4pPr>
              <a:defRPr sz="1500">
                <a:latin typeface=""/>
              </a:defRPr>
            </a:lvl4pPr>
            <a:lvl5pPr>
              <a:defRPr>
                <a:latin typeface=""/>
              </a:defRPr>
            </a:lvl5pPr>
          </a:lstStyle>
          <a:p>
            <a:pPr lvl="0"/>
            <a:r>
              <a:rPr lang="en-US" dirty="0"/>
              <a:t>Copy 24– Arial (Black #000000)</a:t>
            </a:r>
          </a:p>
          <a:p>
            <a:pPr lvl="1"/>
            <a:r>
              <a:rPr lang="en-US" dirty="0"/>
              <a:t>Second level - 22</a:t>
            </a:r>
          </a:p>
          <a:p>
            <a:pPr lvl="2"/>
            <a:r>
              <a:rPr lang="en-US" dirty="0"/>
              <a:t>Third level - 20</a:t>
            </a:r>
          </a:p>
          <a:p>
            <a:pPr lvl="3"/>
            <a:r>
              <a:rPr lang="en-US" dirty="0"/>
              <a:t>Fourth level - 20</a:t>
            </a:r>
          </a:p>
          <a:p>
            <a:pPr lvl="4"/>
            <a:r>
              <a:rPr lang="en-US" dirty="0"/>
              <a:t>Fifth level - 18</a:t>
            </a:r>
          </a:p>
        </p:txBody>
      </p:sp>
      <p:sp>
        <p:nvSpPr>
          <p:cNvPr id="6" name="Slide Number Placeholder 5"/>
          <p:cNvSpPr>
            <a:spLocks noGrp="1"/>
          </p:cNvSpPr>
          <p:nvPr>
            <p:ph type="sldNum" sz="quarter" idx="12"/>
          </p:nvPr>
        </p:nvSpPr>
        <p:spPr>
          <a:xfrm>
            <a:off x="8414085" y="4878186"/>
            <a:ext cx="666750" cy="273844"/>
          </a:xfrm>
          <a:prstGeom prst="rect">
            <a:avLst/>
          </a:prstGeom>
        </p:spPr>
        <p:txBody>
          <a:bodyPr/>
          <a:lstStyle>
            <a:lvl1pPr algn="r">
              <a:defRPr sz="600" b="1">
                <a:solidFill>
                  <a:srgbClr val="000000"/>
                </a:solidFill>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9111739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3" y="458391"/>
            <a:ext cx="8766175" cy="85725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152400" y="1371600"/>
            <a:ext cx="4305300" cy="33718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305300" cy="33718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dt" sz="half" idx="10"/>
          </p:nvPr>
        </p:nvSpPr>
        <p:spPr>
          <a:xfrm>
            <a:off x="549276" y="4902996"/>
            <a:ext cx="1004888" cy="138113"/>
          </a:xfrm>
          <a:prstGeom prst="rect">
            <a:avLst/>
          </a:prstGeom>
        </p:spPr>
        <p:txBody>
          <a:bodyPr vert="horz" wrap="square" lIns="91440" tIns="45720" rIns="91440" bIns="45720" numCol="1" anchor="t" anchorCtr="0" compatLnSpc="1">
            <a:prstTxWarp prst="textNoShape">
              <a:avLst/>
            </a:prstTxWarp>
          </a:bodyPr>
          <a:lstStyle>
            <a:lvl1pPr>
              <a:defRPr/>
            </a:lvl1pPr>
          </a:lstStyle>
          <a:p>
            <a:fld id="{DE557075-50AF-428B-9EAA-94E6D0E07FD6}" type="datetime3">
              <a:rPr lang="en-US" altLang="en-US" smtClean="0"/>
              <a:t>15 November 2017</a:t>
            </a:fld>
            <a:endParaRPr lang="en-US" altLang="en-US"/>
          </a:p>
        </p:txBody>
      </p:sp>
      <p:sp>
        <p:nvSpPr>
          <p:cNvPr id="6" name="Rectangle 8"/>
          <p:cNvSpPr>
            <a:spLocks noGrp="1" noChangeArrowheads="1"/>
          </p:cNvSpPr>
          <p:nvPr>
            <p:ph type="sldNum" sz="quarter" idx="11"/>
          </p:nvPr>
        </p:nvSpPr>
        <p:spPr>
          <a:xfrm>
            <a:off x="182564" y="4902996"/>
            <a:ext cx="366712" cy="138113"/>
          </a:xfrm>
          <a:prstGeom prst="rect">
            <a:avLst/>
          </a:prstGeom>
        </p:spPr>
        <p:txBody>
          <a:bodyPr vert="horz" wrap="square" lIns="91440" tIns="45720" rIns="91440" bIns="45720" numCol="1" anchor="t" anchorCtr="0" compatLnSpc="1">
            <a:prstTxWarp prst="textNoShape">
              <a:avLst/>
            </a:prstTxWarp>
          </a:bodyPr>
          <a:lstStyle>
            <a:lvl1pPr>
              <a:defRPr/>
            </a:lvl1pPr>
          </a:lstStyle>
          <a:p>
            <a:fld id="{3761F994-B6B0-41CD-9CC2-7CAB19E93386}" type="slidenum">
              <a:rPr lang="en-US" altLang="en-US"/>
              <a:pPr/>
              <a:t>‹#›</a:t>
            </a:fld>
            <a:endParaRPr lang="en-US" altLang="en-US"/>
          </a:p>
        </p:txBody>
      </p:sp>
    </p:spTree>
    <p:extLst>
      <p:ext uri="{BB962C8B-B14F-4D97-AF65-F5344CB8AC3E}">
        <p14:creationId xmlns:p14="http://schemas.microsoft.com/office/powerpoint/2010/main" val="3356686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2563" y="445294"/>
            <a:ext cx="8686800" cy="479822"/>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182563" y="1406129"/>
            <a:ext cx="8686800" cy="335994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0"/>
          </p:nvPr>
        </p:nvSpPr>
        <p:spPr>
          <a:xfrm>
            <a:off x="5220072" y="4868019"/>
            <a:ext cx="2895600" cy="273844"/>
          </a:xfrm>
          <a:prstGeom prst="rect">
            <a:avLst/>
          </a:prstGeom>
        </p:spPr>
        <p:txBody>
          <a:bodyPr/>
          <a:lstStyle/>
          <a:p>
            <a:r>
              <a:rPr lang="en-US"/>
              <a:t>IBM Confidential Under NDA</a:t>
            </a:r>
            <a:endParaRPr lang="en-US" dirty="0"/>
          </a:p>
        </p:txBody>
      </p:sp>
      <p:sp>
        <p:nvSpPr>
          <p:cNvPr id="8" name="Slide Number Placeholder 7"/>
          <p:cNvSpPr>
            <a:spLocks noGrp="1"/>
          </p:cNvSpPr>
          <p:nvPr>
            <p:ph type="sldNum" sz="quarter" idx="11"/>
          </p:nvPr>
        </p:nvSpPr>
        <p:spPr>
          <a:xfrm>
            <a:off x="12332" y="4868019"/>
            <a:ext cx="2133600" cy="273844"/>
          </a:xfrm>
          <a:prstGeom prst="rect">
            <a:avLst/>
          </a:prstGeom>
        </p:spPr>
        <p:txBody>
          <a:bodyPr/>
          <a:lstStyle/>
          <a:p>
            <a:fld id="{B4A0E66C-38E3-B14F-9D3D-A5E7F7AEA8D4}" type="slidenum">
              <a:rPr lang="zh-CN" altLang="en-US" smtClean="0"/>
              <a:pPr/>
              <a:t>‹#›</a:t>
            </a:fld>
            <a:endParaRPr lang="zh-CN" altLang="en-US" dirty="0"/>
          </a:p>
        </p:txBody>
      </p:sp>
    </p:spTree>
    <p:extLst>
      <p:ext uri="{BB962C8B-B14F-4D97-AF65-F5344CB8AC3E}">
        <p14:creationId xmlns:p14="http://schemas.microsoft.com/office/powerpoint/2010/main" val="95467655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60363" y="294086"/>
            <a:ext cx="7175500" cy="681038"/>
          </a:xfrm>
          <a:prstGeom prst="rect">
            <a:avLst/>
          </a:prstGeom>
        </p:spPr>
        <p:txBody>
          <a:bodyPr/>
          <a:lstStyle/>
          <a:p>
            <a:r>
              <a:rPr lang="en-US"/>
              <a:t>Click to edit Master title style</a:t>
            </a:r>
          </a:p>
        </p:txBody>
      </p:sp>
      <p:sp>
        <p:nvSpPr>
          <p:cNvPr id="3" name="Table Placeholder 2"/>
          <p:cNvSpPr>
            <a:spLocks noGrp="1"/>
          </p:cNvSpPr>
          <p:nvPr>
            <p:ph type="tbl" idx="1"/>
          </p:nvPr>
        </p:nvSpPr>
        <p:spPr>
          <a:xfrm>
            <a:off x="358775" y="1215629"/>
            <a:ext cx="4133850" cy="3346847"/>
          </a:xfrm>
          <a:prstGeom prst="rect">
            <a:avLst/>
          </a:prstGeom>
        </p:spPr>
        <p:txBody>
          <a:bodyPr/>
          <a:lstStyle/>
          <a:p>
            <a:endParaRPr lang="en-US"/>
          </a:p>
        </p:txBody>
      </p:sp>
      <p:sp>
        <p:nvSpPr>
          <p:cNvPr id="4" name="Slide Number Placeholder 3"/>
          <p:cNvSpPr>
            <a:spLocks noGrp="1"/>
          </p:cNvSpPr>
          <p:nvPr>
            <p:ph type="sldNum" idx="10"/>
          </p:nvPr>
        </p:nvSpPr>
        <p:spPr>
          <a:xfrm>
            <a:off x="2" y="4773216"/>
            <a:ext cx="2513013" cy="266700"/>
          </a:xfrm>
          <a:prstGeom prst="rect">
            <a:avLst/>
          </a:prstGeom>
        </p:spPr>
        <p:txBody>
          <a:bodyPr/>
          <a:lstStyle>
            <a:lvl1pPr>
              <a:defRPr/>
            </a:lvl1pPr>
          </a:lstStyle>
          <a:p>
            <a:fld id="{82937D71-7205-4C97-BD06-BB02B90BC908}" type="slidenum">
              <a:rPr lang="en-US" altLang="en-US"/>
              <a:pPr/>
              <a:t>‹#›</a:t>
            </a:fld>
            <a:endParaRPr lang="en-US" altLang="en-US"/>
          </a:p>
        </p:txBody>
      </p:sp>
    </p:spTree>
    <p:extLst>
      <p:ext uri="{BB962C8B-B14F-4D97-AF65-F5344CB8AC3E}">
        <p14:creationId xmlns:p14="http://schemas.microsoft.com/office/powerpoint/2010/main" val="3687010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455227"/>
            <a:ext cx="6858000" cy="1177245"/>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6" Type="http://schemas.openxmlformats.org/officeDocument/2006/relationships/image" Target="../media/image11.png"/><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image" Target="../media/image10.png"/><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22.xml"/><Relationship Id="rId7"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9" Type="http://schemas.openxmlformats.org/officeDocument/2006/relationships/slideLayout" Target="../slideLayouts/slideLayout67.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34" Type="http://schemas.openxmlformats.org/officeDocument/2006/relationships/slideLayout" Target="../slideLayouts/slideLayout62.xml"/><Relationship Id="rId42" Type="http://schemas.openxmlformats.org/officeDocument/2006/relationships/slideLayout" Target="../slideLayouts/slideLayout70.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33" Type="http://schemas.openxmlformats.org/officeDocument/2006/relationships/slideLayout" Target="../slideLayouts/slideLayout61.xml"/><Relationship Id="rId38" Type="http://schemas.openxmlformats.org/officeDocument/2006/relationships/slideLayout" Target="../slideLayouts/slideLayout66.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29" Type="http://schemas.openxmlformats.org/officeDocument/2006/relationships/slideLayout" Target="../slideLayouts/slideLayout57.xml"/><Relationship Id="rId41" Type="http://schemas.openxmlformats.org/officeDocument/2006/relationships/slideLayout" Target="../slideLayouts/slideLayout69.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32" Type="http://schemas.openxmlformats.org/officeDocument/2006/relationships/slideLayout" Target="../slideLayouts/slideLayout60.xml"/><Relationship Id="rId37" Type="http://schemas.openxmlformats.org/officeDocument/2006/relationships/slideLayout" Target="../slideLayouts/slideLayout65.xml"/><Relationship Id="rId40" Type="http://schemas.openxmlformats.org/officeDocument/2006/relationships/slideLayout" Target="../slideLayouts/slideLayout68.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36" Type="http://schemas.openxmlformats.org/officeDocument/2006/relationships/slideLayout" Target="../slideLayouts/slideLayout64.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31" Type="http://schemas.openxmlformats.org/officeDocument/2006/relationships/slideLayout" Target="../slideLayouts/slideLayout59.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 Id="rId30" Type="http://schemas.openxmlformats.org/officeDocument/2006/relationships/slideLayout" Target="../slideLayouts/slideLayout58.xml"/><Relationship Id="rId35" Type="http://schemas.openxmlformats.org/officeDocument/2006/relationships/slideLayout" Target="../slideLayouts/slideLayout63.xml"/><Relationship Id="rId43"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1493817"/>
      </p:ext>
    </p:extLst>
  </p:cSld>
  <p:clrMap bg1="lt1" tx1="dk1" bg2="lt2" tx2="dk2" accent1="accent1" accent2="accent2" accent3="accent3" accent4="accent4" accent5="accent5" accent6="accent6" hlink="hlink" folHlink="folHlink"/>
  <p:sldLayoutIdLst>
    <p:sldLayoutId id="2147483649" r:id="rId1"/>
    <p:sldLayoutId id="2147483676" r:id="rId2"/>
    <p:sldLayoutId id="2147483702" r:id="rId3"/>
    <p:sldLayoutId id="2147483741" r:id="rId4"/>
    <p:sldLayoutId id="2147483652" r:id="rId5"/>
    <p:sldLayoutId id="2147483739" r:id="rId6"/>
    <p:sldLayoutId id="2147483740" r:id="rId7"/>
  </p:sldLayoutIdLst>
  <p:hf hdr="0" ftr="0" dt="0"/>
  <p:txStyles>
    <p:titleStyle>
      <a:lvl1pPr algn="l" defTabSz="91437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8"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8"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2" indent="-228594" algn="l" defTabSz="914378"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8"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5"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master_slide"/>
          <p:cNvPicPr>
            <a:picLocks noChangeAspect="1" noChangeArrowheads="1"/>
          </p:cNvPicPr>
          <p:nvPr userDrawn="1"/>
        </p:nvPicPr>
        <p:blipFill>
          <a:blip r:embed="rId14">
            <a:extLst>
              <a:ext uri="{28A0092B-C50C-407E-A947-70E740481C1C}">
                <a14:useLocalDpi xmlns:a14="http://schemas.microsoft.com/office/drawing/2010/main" val="0"/>
              </a:ext>
            </a:extLst>
          </a:blip>
          <a:srcRect b="3510"/>
          <a:stretch>
            <a:fillRect/>
          </a:stretch>
        </p:blipFill>
        <p:spPr bwMode="auto">
          <a:xfrm>
            <a:off x="393701" y="386954"/>
            <a:ext cx="8683625" cy="4517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2"/>
          <p:cNvSpPr>
            <a:spLocks noGrp="1" noChangeArrowheads="1"/>
          </p:cNvSpPr>
          <p:nvPr>
            <p:ph type="title"/>
          </p:nvPr>
        </p:nvSpPr>
        <p:spPr bwMode="auto">
          <a:xfrm>
            <a:off x="344488" y="516732"/>
            <a:ext cx="8799512" cy="275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spAutoFit/>
          </a:bodyPr>
          <a:lstStyle/>
          <a:p>
            <a:pPr lvl="0"/>
            <a:r>
              <a:rPr lang="en-US" altLang="en-US"/>
              <a:t>Click to edit Master title style</a:t>
            </a:r>
          </a:p>
        </p:txBody>
      </p:sp>
      <p:sp>
        <p:nvSpPr>
          <p:cNvPr id="3076" name="Rectangle 3"/>
          <p:cNvSpPr>
            <a:spLocks noGrp="1" noChangeArrowheads="1"/>
          </p:cNvSpPr>
          <p:nvPr>
            <p:ph type="body" idx="1"/>
          </p:nvPr>
        </p:nvSpPr>
        <p:spPr bwMode="auto">
          <a:xfrm>
            <a:off x="344488" y="975122"/>
            <a:ext cx="8799512" cy="3589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18288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p:txBody>
      </p:sp>
      <p:sp>
        <p:nvSpPr>
          <p:cNvPr id="1031" name="Rectangle 6"/>
          <p:cNvSpPr>
            <a:spLocks noChangeArrowheads="1"/>
          </p:cNvSpPr>
          <p:nvPr userDrawn="1"/>
        </p:nvSpPr>
        <p:spPr bwMode="black">
          <a:xfrm>
            <a:off x="6897688" y="4916091"/>
            <a:ext cx="2093912" cy="16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defTabSz="685800" fontAlgn="base">
              <a:spcBef>
                <a:spcPct val="0"/>
              </a:spcBef>
              <a:spcAft>
                <a:spcPct val="0"/>
              </a:spcAft>
              <a:defRPr/>
            </a:pPr>
            <a:r>
              <a:rPr lang="en-US" altLang="en-US" sz="600" dirty="0">
                <a:solidFill>
                  <a:srgbClr val="000000"/>
                </a:solidFill>
              </a:rPr>
              <a:t>© 2016 IBM Corporation</a:t>
            </a:r>
          </a:p>
        </p:txBody>
      </p:sp>
      <p:sp>
        <p:nvSpPr>
          <p:cNvPr id="3078" name="Line 8"/>
          <p:cNvSpPr>
            <a:spLocks noChangeShapeType="1"/>
          </p:cNvSpPr>
          <p:nvPr userDrawn="1"/>
        </p:nvSpPr>
        <p:spPr bwMode="auto">
          <a:xfrm>
            <a:off x="0" y="384572"/>
            <a:ext cx="9144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eaLnBrk="0" fontAlgn="base" hangingPunct="0">
              <a:spcBef>
                <a:spcPct val="0"/>
              </a:spcBef>
              <a:spcAft>
                <a:spcPct val="0"/>
              </a:spcAft>
            </a:pPr>
            <a:endParaRPr lang="en-US" sz="1350">
              <a:solidFill>
                <a:srgbClr val="000000"/>
              </a:solidFill>
            </a:endParaRPr>
          </a:p>
        </p:txBody>
      </p:sp>
      <p:sp>
        <p:nvSpPr>
          <p:cNvPr id="1033" name="Rectangle 7"/>
          <p:cNvSpPr>
            <a:spLocks noChangeArrowheads="1"/>
          </p:cNvSpPr>
          <p:nvPr userDrawn="1"/>
        </p:nvSpPr>
        <p:spPr bwMode="auto">
          <a:xfrm>
            <a:off x="177801" y="4894660"/>
            <a:ext cx="339725"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pPr defTabSz="685800" fontAlgn="base">
              <a:spcBef>
                <a:spcPct val="0"/>
              </a:spcBef>
              <a:spcAft>
                <a:spcPct val="0"/>
              </a:spcAft>
            </a:pPr>
            <a:fld id="{F3289C19-3E4F-9648-9352-5DF21D7DA979}" type="slidenum">
              <a:rPr lang="en-US" altLang="en-US" sz="600">
                <a:solidFill>
                  <a:srgbClr val="000000"/>
                </a:solidFill>
              </a:rPr>
              <a:pPr defTabSz="685800" fontAlgn="base">
                <a:spcBef>
                  <a:spcPct val="0"/>
                </a:spcBef>
                <a:spcAft>
                  <a:spcPct val="0"/>
                </a:spcAft>
              </a:pPr>
              <a:t>‹#›</a:t>
            </a:fld>
            <a:endParaRPr lang="en-US" altLang="en-US" sz="600">
              <a:solidFill>
                <a:srgbClr val="000000"/>
              </a:solidFill>
            </a:endParaRPr>
          </a:p>
        </p:txBody>
      </p:sp>
      <p:pic>
        <p:nvPicPr>
          <p:cNvPr id="3080" name="Picture 13" descr="header_logo"/>
          <p:cNvPicPr>
            <a:picLocks noChangeAspect="1" noChangeArrowheads="1"/>
          </p:cNvPicPr>
          <p:nvPr userDrawn="1"/>
        </p:nvPicPr>
        <p:blipFill>
          <a:blip r:embed="rId15">
            <a:extLst>
              <a:ext uri="{28A0092B-C50C-407E-A947-70E740481C1C}">
                <a14:useLocalDpi xmlns:a14="http://schemas.microsoft.com/office/drawing/2010/main" val="0"/>
              </a:ext>
            </a:extLst>
          </a:blip>
          <a:srcRect r="30003"/>
          <a:stretch>
            <a:fillRect/>
          </a:stretch>
        </p:blipFill>
        <p:spPr bwMode="auto">
          <a:xfrm>
            <a:off x="8369301" y="154781"/>
            <a:ext cx="563563" cy="17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6"/>
          <p:cNvSpPr>
            <a:spLocks noChangeArrowheads="1"/>
          </p:cNvSpPr>
          <p:nvPr userDrawn="1"/>
        </p:nvSpPr>
        <p:spPr bwMode="black">
          <a:xfrm>
            <a:off x="3359151" y="4941094"/>
            <a:ext cx="2093913" cy="162065"/>
          </a:xfrm>
          <a:prstGeom prst="rect">
            <a:avLst/>
          </a:prstGeom>
          <a:noFill/>
          <a:ln>
            <a:noFill/>
          </a:ln>
          <a:extLst/>
        </p:spPr>
        <p:txBody>
          <a:bodyPr lIns="69056" tIns="34529" rIns="69056" bIns="34529">
            <a:spAutoFit/>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defTabSz="685800" fontAlgn="base">
              <a:spcBef>
                <a:spcPct val="0"/>
              </a:spcBef>
              <a:spcAft>
                <a:spcPct val="0"/>
              </a:spcAft>
              <a:defRPr/>
            </a:pPr>
            <a:endParaRPr lang="en-US" altLang="en-US" sz="600">
              <a:solidFill>
                <a:srgbClr val="000000"/>
              </a:solidFill>
            </a:endParaRPr>
          </a:p>
        </p:txBody>
      </p:sp>
      <p:pic>
        <p:nvPicPr>
          <p:cNvPr id="3082" name="Picture 5"/>
          <p:cNvPicPr>
            <a:picLocks noChangeAspect="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274638" y="215504"/>
            <a:ext cx="1047750" cy="121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3" name="Line 4"/>
          <p:cNvSpPr>
            <a:spLocks noChangeShapeType="1"/>
          </p:cNvSpPr>
          <p:nvPr userDrawn="1"/>
        </p:nvSpPr>
        <p:spPr bwMode="auto">
          <a:xfrm flipV="1">
            <a:off x="274639" y="4842272"/>
            <a:ext cx="85947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eaLnBrk="0" fontAlgn="base" hangingPunct="0">
              <a:spcBef>
                <a:spcPct val="0"/>
              </a:spcBef>
              <a:spcAft>
                <a:spcPct val="0"/>
              </a:spcAft>
            </a:pPr>
            <a:endParaRPr lang="en-US" sz="1350">
              <a:solidFill>
                <a:srgbClr val="000000"/>
              </a:solidFill>
            </a:endParaRPr>
          </a:p>
        </p:txBody>
      </p:sp>
      <p:sp>
        <p:nvSpPr>
          <p:cNvPr id="13" name="Rectangle 11"/>
          <p:cNvSpPr>
            <a:spLocks noChangeArrowheads="1"/>
          </p:cNvSpPr>
          <p:nvPr userDrawn="1"/>
        </p:nvSpPr>
        <p:spPr bwMode="auto">
          <a:xfrm>
            <a:off x="2679700" y="4891088"/>
            <a:ext cx="2907911" cy="1632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MS PGothic" panose="020B0600070205080204" pitchFamily="34" charset="-128"/>
              </a:defRPr>
            </a:lvl5pPr>
            <a:lvl6pPr marL="2514600" indent="-228600" defTabSz="457200" fontAlgn="base">
              <a:lnSpc>
                <a:spcPct val="90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MS PGothic" panose="020B0600070205080204" pitchFamily="34" charset="-128"/>
              </a:defRPr>
            </a:lvl6pPr>
            <a:lvl7pPr marL="2971800" indent="-228600" defTabSz="457200" fontAlgn="base">
              <a:lnSpc>
                <a:spcPct val="90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MS PGothic" panose="020B0600070205080204" pitchFamily="34" charset="-128"/>
              </a:defRPr>
            </a:lvl7pPr>
            <a:lvl8pPr marL="3429000" indent="-228600" defTabSz="457200" fontAlgn="base">
              <a:lnSpc>
                <a:spcPct val="90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MS PGothic" panose="020B0600070205080204" pitchFamily="34" charset="-128"/>
              </a:defRPr>
            </a:lvl8pPr>
            <a:lvl9pPr marL="3886200" indent="-228600" defTabSz="457200" fontAlgn="base">
              <a:lnSpc>
                <a:spcPct val="90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Arial" panose="020B0604020202020204" pitchFamily="34" charset="0"/>
                <a:ea typeface="MS PGothic" panose="020B0600070205080204" pitchFamily="34" charset="-128"/>
              </a:defRPr>
            </a:lvl9pPr>
          </a:lstStyle>
          <a:p>
            <a:pPr defTabSz="685800" fontAlgn="base">
              <a:spcBef>
                <a:spcPct val="0"/>
              </a:spcBef>
              <a:spcAft>
                <a:spcPct val="0"/>
              </a:spcAft>
              <a:buSzPct val="100000"/>
              <a:defRPr/>
            </a:pPr>
            <a:r>
              <a:rPr lang="en-US" altLang="en-US" sz="600" dirty="0"/>
              <a:t>IBM Confidential -- Provided under the IBM Crypto &amp; Security Council Agreement</a:t>
            </a:r>
          </a:p>
        </p:txBody>
      </p:sp>
    </p:spTree>
    <p:extLst>
      <p:ext uri="{BB962C8B-B14F-4D97-AF65-F5344CB8AC3E}">
        <p14:creationId xmlns:p14="http://schemas.microsoft.com/office/powerpoint/2010/main" val="717890693"/>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rtl="0" eaLnBrk="0" fontAlgn="base" hangingPunct="0">
        <a:lnSpc>
          <a:spcPct val="85000"/>
        </a:lnSpc>
        <a:spcBef>
          <a:spcPct val="0"/>
        </a:spcBef>
        <a:spcAft>
          <a:spcPct val="0"/>
        </a:spcAft>
        <a:defRPr sz="2100" b="1" kern="1200">
          <a:solidFill>
            <a:srgbClr val="3B0256"/>
          </a:solidFill>
          <a:latin typeface="+mj-lt"/>
          <a:ea typeface="+mj-ea"/>
          <a:cs typeface="+mj-cs"/>
        </a:defRPr>
      </a:lvl1pPr>
      <a:lvl2pPr algn="l" rtl="0" eaLnBrk="0" fontAlgn="base" hangingPunct="0">
        <a:lnSpc>
          <a:spcPct val="85000"/>
        </a:lnSpc>
        <a:spcBef>
          <a:spcPct val="0"/>
        </a:spcBef>
        <a:spcAft>
          <a:spcPct val="0"/>
        </a:spcAft>
        <a:defRPr sz="2100" b="1">
          <a:solidFill>
            <a:srgbClr val="3B0256"/>
          </a:solidFill>
          <a:latin typeface="Arial" panose="020B0604020202020204" pitchFamily="34" charset="0"/>
          <a:ea typeface="MS PGothic" panose="020B0600070205080204" pitchFamily="34" charset="-128"/>
          <a:cs typeface="Arial" panose="020B0604020202020204" pitchFamily="34" charset="0"/>
        </a:defRPr>
      </a:lvl2pPr>
      <a:lvl3pPr algn="l" rtl="0" eaLnBrk="0" fontAlgn="base" hangingPunct="0">
        <a:lnSpc>
          <a:spcPct val="85000"/>
        </a:lnSpc>
        <a:spcBef>
          <a:spcPct val="0"/>
        </a:spcBef>
        <a:spcAft>
          <a:spcPct val="0"/>
        </a:spcAft>
        <a:defRPr sz="2100" b="1">
          <a:solidFill>
            <a:srgbClr val="3B0256"/>
          </a:solidFill>
          <a:latin typeface="Arial" panose="020B0604020202020204" pitchFamily="34" charset="0"/>
          <a:ea typeface="MS PGothic" panose="020B0600070205080204" pitchFamily="34" charset="-128"/>
          <a:cs typeface="Arial" panose="020B0604020202020204" pitchFamily="34" charset="0"/>
        </a:defRPr>
      </a:lvl3pPr>
      <a:lvl4pPr algn="l" rtl="0" eaLnBrk="0" fontAlgn="base" hangingPunct="0">
        <a:lnSpc>
          <a:spcPct val="85000"/>
        </a:lnSpc>
        <a:spcBef>
          <a:spcPct val="0"/>
        </a:spcBef>
        <a:spcAft>
          <a:spcPct val="0"/>
        </a:spcAft>
        <a:defRPr sz="2100" b="1">
          <a:solidFill>
            <a:srgbClr val="3B0256"/>
          </a:solidFill>
          <a:latin typeface="Arial" panose="020B0604020202020204" pitchFamily="34" charset="0"/>
          <a:ea typeface="MS PGothic" panose="020B0600070205080204" pitchFamily="34" charset="-128"/>
          <a:cs typeface="Arial" panose="020B0604020202020204" pitchFamily="34" charset="0"/>
        </a:defRPr>
      </a:lvl4pPr>
      <a:lvl5pPr algn="l" rtl="0" eaLnBrk="0" fontAlgn="base" hangingPunct="0">
        <a:lnSpc>
          <a:spcPct val="85000"/>
        </a:lnSpc>
        <a:spcBef>
          <a:spcPct val="0"/>
        </a:spcBef>
        <a:spcAft>
          <a:spcPct val="0"/>
        </a:spcAft>
        <a:defRPr sz="2100" b="1">
          <a:solidFill>
            <a:srgbClr val="3B0256"/>
          </a:solidFill>
          <a:latin typeface="Arial" panose="020B0604020202020204" pitchFamily="34" charset="0"/>
          <a:ea typeface="MS PGothic" panose="020B0600070205080204" pitchFamily="34" charset="-128"/>
          <a:cs typeface="Arial" panose="020B0604020202020204" pitchFamily="34" charset="0"/>
        </a:defRPr>
      </a:lvl5pPr>
      <a:lvl6pPr marL="342900" algn="l" rtl="0" fontAlgn="base">
        <a:lnSpc>
          <a:spcPct val="85000"/>
        </a:lnSpc>
        <a:spcBef>
          <a:spcPct val="0"/>
        </a:spcBef>
        <a:spcAft>
          <a:spcPct val="0"/>
        </a:spcAft>
        <a:defRPr sz="2100" b="1">
          <a:solidFill>
            <a:srgbClr val="001934"/>
          </a:solidFill>
          <a:latin typeface="Arial" panose="020B0604020202020204" pitchFamily="34" charset="0"/>
          <a:ea typeface="MS PGothic" panose="020B0600070205080204" pitchFamily="34" charset="-128"/>
          <a:cs typeface="Arial" panose="020B0604020202020204" pitchFamily="34" charset="0"/>
        </a:defRPr>
      </a:lvl6pPr>
      <a:lvl7pPr marL="685800" algn="l" rtl="0" fontAlgn="base">
        <a:lnSpc>
          <a:spcPct val="85000"/>
        </a:lnSpc>
        <a:spcBef>
          <a:spcPct val="0"/>
        </a:spcBef>
        <a:spcAft>
          <a:spcPct val="0"/>
        </a:spcAft>
        <a:defRPr sz="2100" b="1">
          <a:solidFill>
            <a:srgbClr val="001934"/>
          </a:solidFill>
          <a:latin typeface="Arial" panose="020B0604020202020204" pitchFamily="34" charset="0"/>
          <a:ea typeface="MS PGothic" panose="020B0600070205080204" pitchFamily="34" charset="-128"/>
          <a:cs typeface="Arial" panose="020B0604020202020204" pitchFamily="34" charset="0"/>
        </a:defRPr>
      </a:lvl7pPr>
      <a:lvl8pPr marL="1028700" algn="l" rtl="0" fontAlgn="base">
        <a:lnSpc>
          <a:spcPct val="85000"/>
        </a:lnSpc>
        <a:spcBef>
          <a:spcPct val="0"/>
        </a:spcBef>
        <a:spcAft>
          <a:spcPct val="0"/>
        </a:spcAft>
        <a:defRPr sz="2100" b="1">
          <a:solidFill>
            <a:srgbClr val="001934"/>
          </a:solidFill>
          <a:latin typeface="Arial" panose="020B0604020202020204" pitchFamily="34" charset="0"/>
          <a:ea typeface="MS PGothic" panose="020B0600070205080204" pitchFamily="34" charset="-128"/>
          <a:cs typeface="Arial" panose="020B0604020202020204" pitchFamily="34" charset="0"/>
        </a:defRPr>
      </a:lvl8pPr>
      <a:lvl9pPr marL="1371600" algn="l" rtl="0" fontAlgn="base">
        <a:lnSpc>
          <a:spcPct val="85000"/>
        </a:lnSpc>
        <a:spcBef>
          <a:spcPct val="0"/>
        </a:spcBef>
        <a:spcAft>
          <a:spcPct val="0"/>
        </a:spcAft>
        <a:defRPr sz="2100" b="1">
          <a:solidFill>
            <a:srgbClr val="001934"/>
          </a:solidFill>
          <a:latin typeface="Arial" panose="020B0604020202020204" pitchFamily="34" charset="0"/>
          <a:ea typeface="MS PGothic" panose="020B0600070205080204" pitchFamily="34" charset="-128"/>
          <a:cs typeface="Arial" panose="020B0604020202020204" pitchFamily="34" charset="0"/>
        </a:defRPr>
      </a:lvl9pPr>
    </p:titleStyle>
    <p:bodyStyle>
      <a:lvl1pPr marL="132160" indent="-132160" algn="l" rtl="0" eaLnBrk="0" fontAlgn="base" hangingPunct="0">
        <a:spcBef>
          <a:spcPct val="20000"/>
        </a:spcBef>
        <a:spcAft>
          <a:spcPct val="0"/>
        </a:spcAft>
        <a:buClr>
          <a:srgbClr val="DE7126"/>
        </a:buClr>
        <a:buFont typeface="Wingdings" charset="2"/>
        <a:buChar char="§"/>
        <a:defRPr sz="1500" kern="1200">
          <a:solidFill>
            <a:schemeClr val="tx1"/>
          </a:solidFill>
          <a:latin typeface="+mn-lt"/>
          <a:ea typeface="+mn-ea"/>
          <a:cs typeface="+mn-cs"/>
        </a:defRPr>
      </a:lvl1pPr>
      <a:lvl2pPr marL="386954" indent="-169069" algn="l" rtl="0" eaLnBrk="0" fontAlgn="base" hangingPunct="0">
        <a:spcBef>
          <a:spcPct val="20000"/>
        </a:spcBef>
        <a:spcAft>
          <a:spcPct val="0"/>
        </a:spcAft>
        <a:buClr>
          <a:srgbClr val="DE7126"/>
        </a:buClr>
        <a:buFont typeface="Symbol" charset="2"/>
        <a:buChar char="-"/>
        <a:defRPr kern="1200">
          <a:solidFill>
            <a:schemeClr val="tx1"/>
          </a:solidFill>
          <a:latin typeface="+mn-lt"/>
          <a:ea typeface="+mn-ea"/>
          <a:cs typeface="+mn-cs"/>
        </a:defRPr>
      </a:lvl2pPr>
      <a:lvl3pPr marL="559594" indent="-84535" algn="l" rtl="0" eaLnBrk="0" fontAlgn="base" hangingPunct="0">
        <a:spcBef>
          <a:spcPct val="20000"/>
        </a:spcBef>
        <a:spcAft>
          <a:spcPct val="0"/>
        </a:spcAft>
        <a:buClr>
          <a:srgbClr val="DE7126"/>
        </a:buClr>
        <a:buChar char="•"/>
        <a:defRPr sz="1200" kern="1200">
          <a:solidFill>
            <a:schemeClr val="tx1"/>
          </a:solidFill>
          <a:latin typeface="+mn-lt"/>
          <a:ea typeface="+mn-ea"/>
          <a:cs typeface="+mn-cs"/>
        </a:defRPr>
      </a:lvl3pPr>
      <a:lvl4pPr marL="1072754" indent="-132160" algn="l" rtl="0" eaLnBrk="0" fontAlgn="base" hangingPunct="0">
        <a:spcBef>
          <a:spcPct val="20000"/>
        </a:spcBef>
        <a:spcAft>
          <a:spcPct val="0"/>
        </a:spcAft>
        <a:buClr>
          <a:schemeClr val="tx1"/>
        </a:buClr>
        <a:buChar char="•"/>
        <a:defRPr sz="1050" kern="1200">
          <a:solidFill>
            <a:srgbClr val="000000"/>
          </a:solidFill>
          <a:latin typeface="+mn-lt"/>
          <a:ea typeface="+mn-ea"/>
          <a:cs typeface="+mn-cs"/>
        </a:defRPr>
      </a:lvl4pPr>
      <a:lvl5pPr marL="1289447" indent="-5954" algn="l" rtl="0" eaLnBrk="0" fontAlgn="base" hangingPunct="0">
        <a:spcBef>
          <a:spcPct val="20000"/>
        </a:spcBef>
        <a:spcAft>
          <a:spcPct val="0"/>
        </a:spcAft>
        <a:buClr>
          <a:schemeClr val="tx1"/>
        </a:buClr>
        <a:buChar char="»"/>
        <a:defRPr sz="900" kern="1200">
          <a:solidFill>
            <a:srgbClr val="000000"/>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82562" y="164607"/>
            <a:ext cx="8770938" cy="297656"/>
          </a:xfrm>
          <a:prstGeom prst="rect">
            <a:avLst/>
          </a:prstGeom>
          <a:noFill/>
          <a:ln w="9525">
            <a:noFill/>
            <a:miter lim="800000"/>
            <a:headEnd/>
            <a:tailEnd/>
          </a:ln>
        </p:spPr>
        <p:txBody>
          <a:bodyPr vert="horz" wrap="square" lIns="91312" tIns="45656" rIns="91312" bIns="45656" numCol="1" anchor="t"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182562" y="1045859"/>
            <a:ext cx="8770938" cy="3351848"/>
          </a:xfrm>
          <a:prstGeom prst="rect">
            <a:avLst/>
          </a:prstGeom>
          <a:noFill/>
          <a:ln w="9525">
            <a:noFill/>
            <a:miter lim="800000"/>
            <a:headEnd/>
            <a:tailEnd/>
          </a:ln>
        </p:spPr>
        <p:txBody>
          <a:bodyPr vert="horz" wrap="square" lIns="91312" tIns="45656" rIns="91312" bIns="45656" numCol="1" anchor="t" anchorCtr="0" compatLnSpc="1">
            <a:prstTxWarp prst="textNoShape">
              <a:avLst/>
            </a:prstTxWarp>
            <a:noAutofit/>
          </a:bodyPr>
          <a:lstStyle/>
          <a:p>
            <a:pPr lvl="0"/>
            <a:r>
              <a:rPr lang="en-US" dirty="0"/>
              <a:t>Click to edit Master text styles</a:t>
            </a:r>
          </a:p>
          <a:p>
            <a:pPr lvl="1"/>
            <a:r>
              <a:rPr lang="en-US" dirty="0"/>
              <a:t>Second level</a:t>
            </a:r>
          </a:p>
          <a:p>
            <a:pPr lvl="2"/>
            <a:r>
              <a:rPr lang="en-US" dirty="0"/>
              <a:t>Third level</a:t>
            </a:r>
          </a:p>
        </p:txBody>
      </p:sp>
      <p:sp>
        <p:nvSpPr>
          <p:cNvPr id="4" name="Footer Placeholder 3"/>
          <p:cNvSpPr>
            <a:spLocks noGrp="1"/>
          </p:cNvSpPr>
          <p:nvPr>
            <p:ph type="ftr" sz="quarter" idx="3"/>
          </p:nvPr>
        </p:nvSpPr>
        <p:spPr>
          <a:xfrm>
            <a:off x="1892603" y="4894531"/>
            <a:ext cx="2623126" cy="203003"/>
          </a:xfrm>
          <a:prstGeom prst="rect">
            <a:avLst/>
          </a:prstGeom>
        </p:spPr>
        <p:txBody>
          <a:bodyPr vert="horz" wrap="square" lIns="91312" tIns="45656" rIns="91312" bIns="45656" rtlCol="0" anchor="ctr" anchorCtr="0">
            <a:spAutoFit/>
          </a:bodyPr>
          <a:lstStyle>
            <a:lvl1pPr algn="l">
              <a:defRPr sz="720">
                <a:solidFill>
                  <a:schemeClr val="bg1"/>
                </a:solidFill>
                <a:latin typeface="Arial" pitchFamily="34" charset="0"/>
                <a:cs typeface="Arial" pitchFamily="34" charset="0"/>
              </a:defRPr>
            </a:lvl1pPr>
          </a:lstStyle>
          <a:p>
            <a:pPr defTabSz="822960" fontAlgn="base">
              <a:spcBef>
                <a:spcPct val="0"/>
              </a:spcBef>
              <a:spcAft>
                <a:spcPct val="0"/>
              </a:spcAft>
            </a:pPr>
            <a:r>
              <a:rPr lang="en-US">
                <a:solidFill>
                  <a:srgbClr val="FFFFFF"/>
                </a:solidFill>
              </a:rPr>
              <a:t>Disclosed under Non-Disclosure Agreement</a:t>
            </a:r>
            <a:endParaRPr lang="en-US" dirty="0">
              <a:solidFill>
                <a:srgbClr val="FFFFFF"/>
              </a:solidFill>
            </a:endParaRPr>
          </a:p>
        </p:txBody>
      </p:sp>
      <p:sp>
        <p:nvSpPr>
          <p:cNvPr id="5" name="TextBox 4"/>
          <p:cNvSpPr txBox="1"/>
          <p:nvPr/>
        </p:nvSpPr>
        <p:spPr>
          <a:xfrm>
            <a:off x="8676167" y="4899142"/>
            <a:ext cx="382108" cy="193782"/>
          </a:xfrm>
          <a:prstGeom prst="rect">
            <a:avLst/>
          </a:prstGeom>
        </p:spPr>
        <p:txBody>
          <a:bodyPr vert="horz" lIns="82181" tIns="41090" rIns="82181" bIns="41090" rtlCol="0" anchor="ctr" anchorCtr="0">
            <a:spAutoFit/>
          </a:bodyPr>
          <a:lstStyle>
            <a:defPPr>
              <a:defRPr lang="en-US"/>
            </a:defPPr>
            <a:lvl1pPr algn="r">
              <a:defRPr sz="900">
                <a:solidFill>
                  <a:schemeClr val="bg1"/>
                </a:solidFill>
              </a:defRPr>
            </a:lvl1pPr>
          </a:lstStyle>
          <a:p>
            <a:pPr defTabSz="822960" fontAlgn="base">
              <a:spcBef>
                <a:spcPct val="0"/>
              </a:spcBef>
              <a:spcAft>
                <a:spcPct val="0"/>
              </a:spcAft>
            </a:pPr>
            <a:fld id="{CE218DA5-D4F9-4887-BC40-1B240FFA5EE0}" type="slidenum">
              <a:rPr lang="en-US" sz="720" smtClean="0">
                <a:solidFill>
                  <a:srgbClr val="FFFFFF">
                    <a:lumMod val="75000"/>
                  </a:srgbClr>
                </a:solidFill>
                <a:cs typeface="Arial" pitchFamily="34" charset="0"/>
              </a:rPr>
              <a:pPr defTabSz="822960" fontAlgn="base">
                <a:spcBef>
                  <a:spcPct val="0"/>
                </a:spcBef>
                <a:spcAft>
                  <a:spcPct val="0"/>
                </a:spcAft>
              </a:pPr>
              <a:t>‹#›</a:t>
            </a:fld>
            <a:endParaRPr lang="en-US" sz="720" dirty="0">
              <a:solidFill>
                <a:srgbClr val="FFFFFF">
                  <a:lumMod val="75000"/>
                </a:srgbClr>
              </a:solidFill>
              <a:cs typeface="Arial" pitchFamily="34" charset="0"/>
            </a:endParaRPr>
          </a:p>
        </p:txBody>
      </p:sp>
      <p:sp>
        <p:nvSpPr>
          <p:cNvPr id="12" name="TextBox 11"/>
          <p:cNvSpPr txBox="1"/>
          <p:nvPr/>
        </p:nvSpPr>
        <p:spPr>
          <a:xfrm>
            <a:off x="7074569" y="4908311"/>
            <a:ext cx="1601599" cy="193782"/>
          </a:xfrm>
          <a:prstGeom prst="rect">
            <a:avLst/>
          </a:prstGeom>
        </p:spPr>
        <p:txBody>
          <a:bodyPr vert="horz" wrap="square" lIns="82181" tIns="41090" rIns="82181" bIns="41090" rtlCol="0" anchor="ctr" anchorCtr="0">
            <a:spAutoFit/>
          </a:bodyPr>
          <a:lstStyle>
            <a:defPPr>
              <a:defRPr lang="en-US"/>
            </a:defPPr>
            <a:lvl1pPr lvl="0" algn="r">
              <a:defRPr sz="800">
                <a:solidFill>
                  <a:schemeClr val="bg1"/>
                </a:solidFill>
                <a:cs typeface="Arial" pitchFamily="34" charset="0"/>
              </a:defRPr>
            </a:lvl1pPr>
          </a:lstStyle>
          <a:p>
            <a:pPr defTabSz="822960" fontAlgn="base">
              <a:spcBef>
                <a:spcPct val="0"/>
              </a:spcBef>
              <a:spcAft>
                <a:spcPct val="0"/>
              </a:spcAft>
            </a:pPr>
            <a:r>
              <a:rPr lang="en-US" sz="720">
                <a:solidFill>
                  <a:srgbClr val="FFFFFF">
                    <a:lumMod val="75000"/>
                  </a:srgbClr>
                </a:solidFill>
              </a:rPr>
              <a:t>© 2016 </a:t>
            </a:r>
            <a:r>
              <a:rPr lang="en-US" sz="720" dirty="0">
                <a:solidFill>
                  <a:srgbClr val="FFFFFF">
                    <a:lumMod val="75000"/>
                  </a:srgbClr>
                </a:solidFill>
              </a:rPr>
              <a:t>IBM Corporation</a:t>
            </a:r>
          </a:p>
        </p:txBody>
      </p:sp>
    </p:spTree>
    <p:extLst>
      <p:ext uri="{BB962C8B-B14F-4D97-AF65-F5344CB8AC3E}">
        <p14:creationId xmlns:p14="http://schemas.microsoft.com/office/powerpoint/2010/main" val="1548651063"/>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Lst>
  <p:hf sldNum="0" hdr="0" dt="0"/>
  <p:txStyles>
    <p:titleStyle>
      <a:lvl1pPr algn="l" rtl="0" eaLnBrk="1" fontAlgn="base" hangingPunct="1">
        <a:lnSpc>
          <a:spcPct val="90000"/>
        </a:lnSpc>
        <a:spcBef>
          <a:spcPct val="0"/>
        </a:spcBef>
        <a:spcAft>
          <a:spcPct val="0"/>
        </a:spcAft>
        <a:defRPr sz="1980" kern="1300" spc="0" baseline="0">
          <a:solidFill>
            <a:schemeClr val="bg2"/>
          </a:solidFill>
          <a:latin typeface="Arial" pitchFamily="34" charset="0"/>
          <a:ea typeface="ＭＳ Ｐゴシック" pitchFamily="34" charset="-128"/>
          <a:cs typeface="Arial" pitchFamily="34" charset="0"/>
        </a:defRPr>
      </a:lvl1pPr>
      <a:lvl2pPr algn="l" rtl="0" eaLnBrk="1" fontAlgn="base" hangingPunct="1">
        <a:lnSpc>
          <a:spcPct val="90000"/>
        </a:lnSpc>
        <a:spcBef>
          <a:spcPct val="0"/>
        </a:spcBef>
        <a:spcAft>
          <a:spcPct val="0"/>
        </a:spcAft>
        <a:defRPr sz="1980">
          <a:solidFill>
            <a:srgbClr val="7889FB"/>
          </a:solidFill>
          <a:latin typeface="Arial" charset="0"/>
          <a:ea typeface="ＭＳ Ｐゴシック" pitchFamily="34" charset="-128"/>
          <a:cs typeface="MS PGothic" charset="0"/>
        </a:defRPr>
      </a:lvl2pPr>
      <a:lvl3pPr algn="l" rtl="0" eaLnBrk="1" fontAlgn="base" hangingPunct="1">
        <a:lnSpc>
          <a:spcPct val="90000"/>
        </a:lnSpc>
        <a:spcBef>
          <a:spcPct val="0"/>
        </a:spcBef>
        <a:spcAft>
          <a:spcPct val="0"/>
        </a:spcAft>
        <a:defRPr sz="1980">
          <a:solidFill>
            <a:srgbClr val="7889FB"/>
          </a:solidFill>
          <a:latin typeface="Arial" charset="0"/>
          <a:ea typeface="ＭＳ Ｐゴシック" pitchFamily="34" charset="-128"/>
          <a:cs typeface="MS PGothic" charset="0"/>
        </a:defRPr>
      </a:lvl3pPr>
      <a:lvl4pPr algn="l" rtl="0" eaLnBrk="1" fontAlgn="base" hangingPunct="1">
        <a:lnSpc>
          <a:spcPct val="90000"/>
        </a:lnSpc>
        <a:spcBef>
          <a:spcPct val="0"/>
        </a:spcBef>
        <a:spcAft>
          <a:spcPct val="0"/>
        </a:spcAft>
        <a:defRPr sz="1980">
          <a:solidFill>
            <a:srgbClr val="7889FB"/>
          </a:solidFill>
          <a:latin typeface="Arial" charset="0"/>
          <a:ea typeface="ＭＳ Ｐゴシック" pitchFamily="34" charset="-128"/>
          <a:cs typeface="MS PGothic" charset="0"/>
        </a:defRPr>
      </a:lvl4pPr>
      <a:lvl5pPr algn="l" rtl="0" eaLnBrk="1" fontAlgn="base" hangingPunct="1">
        <a:lnSpc>
          <a:spcPct val="90000"/>
        </a:lnSpc>
        <a:spcBef>
          <a:spcPct val="0"/>
        </a:spcBef>
        <a:spcAft>
          <a:spcPct val="0"/>
        </a:spcAft>
        <a:defRPr sz="1980">
          <a:solidFill>
            <a:srgbClr val="7889FB"/>
          </a:solidFill>
          <a:latin typeface="Arial" charset="0"/>
          <a:ea typeface="ＭＳ Ｐゴシック" pitchFamily="34" charset="-128"/>
          <a:cs typeface="MS PGothic" charset="0"/>
        </a:defRPr>
      </a:lvl5pPr>
      <a:lvl6pPr marL="410900" algn="l" rtl="0" eaLnBrk="1" fontAlgn="base" hangingPunct="1">
        <a:lnSpc>
          <a:spcPct val="90000"/>
        </a:lnSpc>
        <a:spcBef>
          <a:spcPct val="0"/>
        </a:spcBef>
        <a:spcAft>
          <a:spcPct val="0"/>
        </a:spcAft>
        <a:defRPr sz="1980">
          <a:solidFill>
            <a:schemeClr val="hlink"/>
          </a:solidFill>
          <a:latin typeface="Arial" charset="0"/>
          <a:ea typeface="ＭＳ Ｐゴシック" charset="0"/>
        </a:defRPr>
      </a:lvl6pPr>
      <a:lvl7pPr marL="821798" algn="l" rtl="0" eaLnBrk="1" fontAlgn="base" hangingPunct="1">
        <a:lnSpc>
          <a:spcPct val="90000"/>
        </a:lnSpc>
        <a:spcBef>
          <a:spcPct val="0"/>
        </a:spcBef>
        <a:spcAft>
          <a:spcPct val="0"/>
        </a:spcAft>
        <a:defRPr sz="1980">
          <a:solidFill>
            <a:schemeClr val="hlink"/>
          </a:solidFill>
          <a:latin typeface="Arial" charset="0"/>
          <a:ea typeface="ＭＳ Ｐゴシック" charset="0"/>
        </a:defRPr>
      </a:lvl7pPr>
      <a:lvl8pPr marL="1232690" algn="l" rtl="0" eaLnBrk="1" fontAlgn="base" hangingPunct="1">
        <a:lnSpc>
          <a:spcPct val="90000"/>
        </a:lnSpc>
        <a:spcBef>
          <a:spcPct val="0"/>
        </a:spcBef>
        <a:spcAft>
          <a:spcPct val="0"/>
        </a:spcAft>
        <a:defRPr sz="1980">
          <a:solidFill>
            <a:schemeClr val="hlink"/>
          </a:solidFill>
          <a:latin typeface="Arial" charset="0"/>
          <a:ea typeface="ＭＳ Ｐゴシック" charset="0"/>
        </a:defRPr>
      </a:lvl8pPr>
      <a:lvl9pPr marL="1643598" algn="l" rtl="0" eaLnBrk="1" fontAlgn="base" hangingPunct="1">
        <a:lnSpc>
          <a:spcPct val="90000"/>
        </a:lnSpc>
        <a:spcBef>
          <a:spcPct val="0"/>
        </a:spcBef>
        <a:spcAft>
          <a:spcPct val="0"/>
        </a:spcAft>
        <a:defRPr sz="1980">
          <a:solidFill>
            <a:schemeClr val="hlink"/>
          </a:solidFill>
          <a:latin typeface="Arial" charset="0"/>
          <a:ea typeface="ＭＳ Ｐゴシック" charset="0"/>
        </a:defRPr>
      </a:lvl9pPr>
    </p:titleStyle>
    <p:bodyStyle>
      <a:lvl1pPr marL="214010" indent="-214010" algn="l" rtl="0" eaLnBrk="1" fontAlgn="base" hangingPunct="1">
        <a:spcBef>
          <a:spcPct val="20000"/>
        </a:spcBef>
        <a:spcAft>
          <a:spcPct val="0"/>
        </a:spcAft>
        <a:buClr>
          <a:schemeClr val="tx1"/>
        </a:buClr>
        <a:buFont typeface="Wingdings" pitchFamily="2" charset="2"/>
        <a:buChar char="§"/>
        <a:defRPr sz="1440" kern="1200" spc="0" baseline="0">
          <a:solidFill>
            <a:schemeClr val="tx1"/>
          </a:solidFill>
          <a:latin typeface="Arial" pitchFamily="34" charset="0"/>
          <a:ea typeface="ＭＳ Ｐゴシック" pitchFamily="34" charset="-128"/>
          <a:cs typeface="Arial" pitchFamily="34" charset="0"/>
        </a:defRPr>
      </a:lvl1pPr>
      <a:lvl2pPr marL="445139" indent="-196891" algn="l" rtl="0" eaLnBrk="1" fontAlgn="base" hangingPunct="1">
        <a:spcBef>
          <a:spcPct val="20000"/>
        </a:spcBef>
        <a:spcAft>
          <a:spcPct val="0"/>
        </a:spcAft>
        <a:buClr>
          <a:schemeClr val="tx1"/>
        </a:buClr>
        <a:buFont typeface="Arial" pitchFamily="34" charset="0"/>
        <a:buChar char="–"/>
        <a:defRPr sz="1260" kern="1200" spc="0" baseline="0">
          <a:solidFill>
            <a:schemeClr val="tx1"/>
          </a:solidFill>
          <a:latin typeface="Arial" pitchFamily="34" charset="0"/>
          <a:ea typeface="ＭＳ Ｐゴシック" pitchFamily="34" charset="-128"/>
          <a:cs typeface="Arial" pitchFamily="34" charset="0"/>
        </a:defRPr>
      </a:lvl2pPr>
      <a:lvl3pPr marL="597802" indent="-155516" algn="l" rtl="0" eaLnBrk="1" fontAlgn="base" hangingPunct="1">
        <a:spcBef>
          <a:spcPct val="20000"/>
        </a:spcBef>
        <a:spcAft>
          <a:spcPct val="0"/>
        </a:spcAft>
        <a:buClr>
          <a:schemeClr val="tx1"/>
        </a:buClr>
        <a:buChar char="•"/>
        <a:defRPr sz="1260" kern="1200" spc="0" baseline="0">
          <a:solidFill>
            <a:schemeClr val="tx1"/>
          </a:solidFill>
          <a:latin typeface="Arial" pitchFamily="34" charset="0"/>
          <a:ea typeface="ＭＳ Ｐゴシック" pitchFamily="34" charset="-128"/>
          <a:cs typeface="Arial" pitchFamily="34" charset="0"/>
        </a:defRPr>
      </a:lvl3pPr>
      <a:lvl4pPr marL="1081466" indent="-155516" algn="l" rtl="0" eaLnBrk="1" fontAlgn="base" hangingPunct="1">
        <a:spcBef>
          <a:spcPct val="20000"/>
        </a:spcBef>
        <a:spcAft>
          <a:spcPct val="0"/>
        </a:spcAft>
        <a:buClr>
          <a:schemeClr val="bg1"/>
        </a:buClr>
        <a:buChar char="–"/>
        <a:defRPr sz="1440">
          <a:solidFill>
            <a:schemeClr val="bg1"/>
          </a:solidFill>
          <a:latin typeface="+mn-lt"/>
          <a:ea typeface="ＭＳ Ｐゴシック" pitchFamily="34" charset="-128"/>
          <a:cs typeface="MS PGothic" charset="0"/>
        </a:defRPr>
      </a:lvl4pPr>
      <a:lvl5pPr marL="1383929" indent="-146957" algn="l" rtl="0" eaLnBrk="1" fontAlgn="base" hangingPunct="1">
        <a:spcBef>
          <a:spcPct val="20000"/>
        </a:spcBef>
        <a:spcAft>
          <a:spcPct val="0"/>
        </a:spcAft>
        <a:buClr>
          <a:schemeClr val="bg1"/>
        </a:buClr>
        <a:buChar char="»"/>
        <a:defRPr sz="1440">
          <a:solidFill>
            <a:schemeClr val="bg1"/>
          </a:solidFill>
          <a:latin typeface="+mn-lt"/>
          <a:ea typeface="ＭＳ Ｐゴシック" pitchFamily="34" charset="-128"/>
          <a:cs typeface="MS PGothic" charset="0"/>
        </a:defRPr>
      </a:lvl5pPr>
      <a:lvl6pPr marL="1794826" indent="-146957" algn="l" rtl="0" eaLnBrk="1" fontAlgn="base" hangingPunct="1">
        <a:spcBef>
          <a:spcPct val="20000"/>
        </a:spcBef>
        <a:spcAft>
          <a:spcPct val="0"/>
        </a:spcAft>
        <a:buClr>
          <a:schemeClr val="bg1"/>
        </a:buClr>
        <a:buChar char="»"/>
        <a:defRPr sz="1440">
          <a:solidFill>
            <a:schemeClr val="bg1"/>
          </a:solidFill>
          <a:latin typeface="+mn-lt"/>
          <a:ea typeface="+mn-ea"/>
        </a:defRPr>
      </a:lvl6pPr>
      <a:lvl7pPr marL="2205725" indent="-146957" algn="l" rtl="0" eaLnBrk="1" fontAlgn="base" hangingPunct="1">
        <a:spcBef>
          <a:spcPct val="20000"/>
        </a:spcBef>
        <a:spcAft>
          <a:spcPct val="0"/>
        </a:spcAft>
        <a:buClr>
          <a:schemeClr val="bg1"/>
        </a:buClr>
        <a:buChar char="»"/>
        <a:defRPr sz="1440">
          <a:solidFill>
            <a:schemeClr val="bg1"/>
          </a:solidFill>
          <a:latin typeface="+mn-lt"/>
          <a:ea typeface="+mn-ea"/>
        </a:defRPr>
      </a:lvl7pPr>
      <a:lvl8pPr marL="2616627" indent="-146957" algn="l" rtl="0" eaLnBrk="1" fontAlgn="base" hangingPunct="1">
        <a:spcBef>
          <a:spcPct val="20000"/>
        </a:spcBef>
        <a:spcAft>
          <a:spcPct val="0"/>
        </a:spcAft>
        <a:buClr>
          <a:schemeClr val="bg1"/>
        </a:buClr>
        <a:buChar char="»"/>
        <a:defRPr sz="1440">
          <a:solidFill>
            <a:schemeClr val="bg1"/>
          </a:solidFill>
          <a:latin typeface="+mn-lt"/>
          <a:ea typeface="+mn-ea"/>
        </a:defRPr>
      </a:lvl8pPr>
      <a:lvl9pPr marL="3027524" indent="-146957" algn="l" rtl="0" eaLnBrk="1" fontAlgn="base" hangingPunct="1">
        <a:spcBef>
          <a:spcPct val="20000"/>
        </a:spcBef>
        <a:spcAft>
          <a:spcPct val="0"/>
        </a:spcAft>
        <a:buClr>
          <a:schemeClr val="bg1"/>
        </a:buClr>
        <a:buChar char="»"/>
        <a:defRPr sz="1440">
          <a:solidFill>
            <a:schemeClr val="bg1"/>
          </a:solidFill>
          <a:latin typeface="+mn-lt"/>
          <a:ea typeface="+mn-ea"/>
        </a:defRPr>
      </a:lvl9pPr>
    </p:bodyStyle>
    <p:otherStyle>
      <a:defPPr>
        <a:defRPr lang="en-US"/>
      </a:defPPr>
      <a:lvl1pPr marL="0" algn="l" defTabSz="410900" rtl="0" eaLnBrk="1" latinLnBrk="0" hangingPunct="1">
        <a:defRPr sz="1620" kern="1200">
          <a:solidFill>
            <a:schemeClr val="tx1"/>
          </a:solidFill>
          <a:latin typeface="+mn-lt"/>
          <a:ea typeface="+mn-ea"/>
          <a:cs typeface="+mn-cs"/>
        </a:defRPr>
      </a:lvl1pPr>
      <a:lvl2pPr marL="410900" algn="l" defTabSz="410900" rtl="0" eaLnBrk="1" latinLnBrk="0" hangingPunct="1">
        <a:defRPr sz="1620" kern="1200">
          <a:solidFill>
            <a:schemeClr val="tx1"/>
          </a:solidFill>
          <a:latin typeface="+mn-lt"/>
          <a:ea typeface="+mn-ea"/>
          <a:cs typeface="+mn-cs"/>
        </a:defRPr>
      </a:lvl2pPr>
      <a:lvl3pPr marL="821798" algn="l" defTabSz="410900" rtl="0" eaLnBrk="1" latinLnBrk="0" hangingPunct="1">
        <a:defRPr sz="1620" kern="1200">
          <a:solidFill>
            <a:schemeClr val="tx1"/>
          </a:solidFill>
          <a:latin typeface="+mn-lt"/>
          <a:ea typeface="+mn-ea"/>
          <a:cs typeface="+mn-cs"/>
        </a:defRPr>
      </a:lvl3pPr>
      <a:lvl4pPr marL="1232690" algn="l" defTabSz="410900" rtl="0" eaLnBrk="1" latinLnBrk="0" hangingPunct="1">
        <a:defRPr sz="1620" kern="1200">
          <a:solidFill>
            <a:schemeClr val="tx1"/>
          </a:solidFill>
          <a:latin typeface="+mn-lt"/>
          <a:ea typeface="+mn-ea"/>
          <a:cs typeface="+mn-cs"/>
        </a:defRPr>
      </a:lvl4pPr>
      <a:lvl5pPr marL="1643598" algn="l" defTabSz="410900" rtl="0" eaLnBrk="1" latinLnBrk="0" hangingPunct="1">
        <a:defRPr sz="1620" kern="1200">
          <a:solidFill>
            <a:schemeClr val="tx1"/>
          </a:solidFill>
          <a:latin typeface="+mn-lt"/>
          <a:ea typeface="+mn-ea"/>
          <a:cs typeface="+mn-cs"/>
        </a:defRPr>
      </a:lvl5pPr>
      <a:lvl6pPr marL="2054493" algn="l" defTabSz="410900" rtl="0" eaLnBrk="1" latinLnBrk="0" hangingPunct="1">
        <a:defRPr sz="1620" kern="1200">
          <a:solidFill>
            <a:schemeClr val="tx1"/>
          </a:solidFill>
          <a:latin typeface="+mn-lt"/>
          <a:ea typeface="+mn-ea"/>
          <a:cs typeface="+mn-cs"/>
        </a:defRPr>
      </a:lvl6pPr>
      <a:lvl7pPr marL="2465393" algn="l" defTabSz="410900" rtl="0" eaLnBrk="1" latinLnBrk="0" hangingPunct="1">
        <a:defRPr sz="1620" kern="1200">
          <a:solidFill>
            <a:schemeClr val="tx1"/>
          </a:solidFill>
          <a:latin typeface="+mn-lt"/>
          <a:ea typeface="+mn-ea"/>
          <a:cs typeface="+mn-cs"/>
        </a:defRPr>
      </a:lvl7pPr>
      <a:lvl8pPr marL="2876289" algn="l" defTabSz="410900" rtl="0" eaLnBrk="1" latinLnBrk="0" hangingPunct="1">
        <a:defRPr sz="1620" kern="1200">
          <a:solidFill>
            <a:schemeClr val="tx1"/>
          </a:solidFill>
          <a:latin typeface="+mn-lt"/>
          <a:ea typeface="+mn-ea"/>
          <a:cs typeface="+mn-cs"/>
        </a:defRPr>
      </a:lvl8pPr>
      <a:lvl9pPr marL="3287190" algn="l" defTabSz="410900" rtl="0" eaLnBrk="1" latinLnBrk="0" hangingPunct="1">
        <a:defRPr sz="162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Date Placeholder 1"/>
          <p:cNvSpPr txBox="1">
            <a:spLocks noGrp="1"/>
          </p:cNvSpPr>
          <p:nvPr>
            <p:ph type="dt" sz="half" idx="2"/>
          </p:nvPr>
        </p:nvSpPr>
        <p:spPr>
          <a:xfrm>
            <a:off x="8678100" y="4113245"/>
            <a:ext cx="129367" cy="145086"/>
          </a:xfrm>
          <a:prstGeom prst="rect">
            <a:avLst/>
          </a:prstGeom>
          <a:noFill/>
          <a:ln>
            <a:noFill/>
          </a:ln>
        </p:spPr>
        <p:txBody>
          <a:bodyPr wrap="square" lIns="0" tIns="0" rIns="0" bIns="0"/>
          <a:lstStyle>
            <a:lvl1pPr marL="0" marR="0" lvl="0" indent="0" rtl="0" hangingPunct="0">
              <a:buNone/>
              <a:tabLst/>
              <a:defRPr lang="en-US" sz="847">
                <a:latin typeface="Arial" pitchFamily="18"/>
                <a:ea typeface="Arial" pitchFamily="2"/>
                <a:cs typeface="Tahoma" pitchFamily="2"/>
              </a:defRPr>
            </a:lvl1pPr>
          </a:lstStyle>
          <a:p>
            <a:pPr defTabSz="685800"/>
            <a:r>
              <a:rPr lang="en-US">
                <a:solidFill>
                  <a:prstClr val="black"/>
                </a:solidFill>
              </a:rPr>
              <a:t> </a:t>
            </a:r>
          </a:p>
        </p:txBody>
      </p:sp>
      <p:sp>
        <p:nvSpPr>
          <p:cNvPr id="5" name="Title Placeholder 4"/>
          <p:cNvSpPr txBox="1">
            <a:spLocks noGrp="1"/>
          </p:cNvSpPr>
          <p:nvPr>
            <p:ph type="title"/>
          </p:nvPr>
        </p:nvSpPr>
        <p:spPr>
          <a:xfrm>
            <a:off x="454707" y="283032"/>
            <a:ext cx="7834164" cy="427547"/>
          </a:xfrm>
          <a:prstGeom prst="rect">
            <a:avLst/>
          </a:prstGeom>
          <a:noFill/>
          <a:ln>
            <a:noFill/>
          </a:ln>
        </p:spPr>
        <p:txBody>
          <a:bodyPr wrap="square" lIns="91440" tIns="45720" rIns="91440" bIns="45720" anchor="t" anchorCtr="0">
            <a:noAutofit/>
          </a:bodyPr>
          <a:lstStyle/>
          <a:p>
            <a:pPr lvl="0"/>
            <a:r>
              <a:rPr lang="en-US" dirty="0"/>
              <a:t>Click to edit the title text format</a:t>
            </a:r>
          </a:p>
        </p:txBody>
      </p:sp>
      <p:sp>
        <p:nvSpPr>
          <p:cNvPr id="6" name="Text Placeholder 5"/>
          <p:cNvSpPr txBox="1">
            <a:spLocks noGrp="1"/>
          </p:cNvSpPr>
          <p:nvPr>
            <p:ph type="body" idx="1"/>
          </p:nvPr>
        </p:nvSpPr>
        <p:spPr>
          <a:xfrm>
            <a:off x="491392" y="1108423"/>
            <a:ext cx="8049211" cy="2998539"/>
          </a:xfrm>
          <a:prstGeom prst="rect">
            <a:avLst/>
          </a:prstGeom>
          <a:noFill/>
          <a:ln>
            <a:noFill/>
          </a:ln>
        </p:spPr>
        <p:txBody>
          <a:bodyPr wrap="square" lIns="91440" tIns="45720" rIns="91440" bIns="45720" anchorCtr="0">
            <a:noAutofit/>
          </a:bodyPr>
          <a:lstStyle/>
          <a:p>
            <a:pPr lvl="0"/>
            <a:r>
              <a:rPr lang="en-US" dirty="0"/>
              <a:t>Click to edit the outline text format</a:t>
            </a:r>
          </a:p>
          <a:p>
            <a:pPr lvl="1"/>
            <a:r>
              <a:rPr lang="en-US" dirty="0"/>
              <a:t>Second Outline Level</a:t>
            </a:r>
          </a:p>
          <a:p>
            <a:pPr lvl="2"/>
            <a:r>
              <a:rPr lang="en-US" dirty="0"/>
              <a:t>Third Outline Level</a:t>
            </a:r>
          </a:p>
          <a:p>
            <a:pPr lvl="3"/>
            <a:r>
              <a:rPr lang="en-US" dirty="0"/>
              <a:t>Fourth</a:t>
            </a:r>
          </a:p>
          <a:p>
            <a:pPr lvl="4"/>
            <a:r>
              <a:rPr lang="en-US" dirty="0"/>
              <a:t>Fifth</a:t>
            </a:r>
          </a:p>
        </p:txBody>
      </p:sp>
      <p:sp>
        <p:nvSpPr>
          <p:cNvPr id="7" name="Line1"/>
          <p:cNvSpPr/>
          <p:nvPr/>
        </p:nvSpPr>
        <p:spPr>
          <a:xfrm>
            <a:off x="493992" y="650602"/>
            <a:ext cx="7964209" cy="286"/>
          </a:xfrm>
          <a:prstGeom prst="line">
            <a:avLst/>
          </a:prstGeom>
          <a:noFill/>
          <a:ln w="9000">
            <a:solidFill>
              <a:srgbClr val="000000"/>
            </a:solidFill>
            <a:prstDash val="solid"/>
          </a:ln>
        </p:spPr>
        <p:txBody>
          <a:bodyPr wrap="none" lIns="0" tIns="0" rIns="0" bIns="0" anchor="ctr" anchorCtr="1"/>
          <a:lstStyle/>
          <a:p>
            <a:pPr defTabSz="685800" hangingPunct="0"/>
            <a:endParaRPr lang="en-US" sz="847">
              <a:solidFill>
                <a:prstClr val="black"/>
              </a:solidFill>
              <a:latin typeface="Arial" pitchFamily="18"/>
              <a:ea typeface="Arial" pitchFamily="2"/>
              <a:cs typeface="Tahoma" pitchFamily="2"/>
            </a:endParaRPr>
          </a:p>
        </p:txBody>
      </p:sp>
      <p:pic>
        <p:nvPicPr>
          <p:cNvPr id="8" name="Bitmap with transparency1"/>
          <p:cNvPicPr>
            <a:picLocks noChangeAspect="1"/>
          </p:cNvPicPr>
          <p:nvPr/>
        </p:nvPicPr>
        <p:blipFill>
          <a:blip r:embed="rId5">
            <a:lum bright="-50000"/>
            <a:alphaModFix/>
          </a:blip>
          <a:srcRect/>
          <a:stretch>
            <a:fillRect/>
          </a:stretch>
        </p:blipFill>
        <p:spPr>
          <a:xfrm>
            <a:off x="8011621" y="435544"/>
            <a:ext cx="542868" cy="158795"/>
          </a:xfrm>
          <a:prstGeom prst="rect">
            <a:avLst/>
          </a:prstGeom>
          <a:noFill/>
          <a:ln>
            <a:noFill/>
          </a:ln>
        </p:spPr>
      </p:pic>
      <p:sp>
        <p:nvSpPr>
          <p:cNvPr id="9" name="Text Frame2"/>
          <p:cNvSpPr txBox="1"/>
          <p:nvPr/>
        </p:nvSpPr>
        <p:spPr>
          <a:xfrm>
            <a:off x="6780275" y="4965570"/>
            <a:ext cx="1765083" cy="177930"/>
          </a:xfrm>
          <a:prstGeom prst="rect">
            <a:avLst/>
          </a:prstGeom>
          <a:noFill/>
          <a:ln>
            <a:noFill/>
          </a:ln>
        </p:spPr>
        <p:txBody>
          <a:bodyPr vert="horz" wrap="square" lIns="0" tIns="0" rIns="0" bIns="0" compatLnSpc="0"/>
          <a:lstStyle/>
          <a:p>
            <a:pPr marL="64514" marR="64514" algn="r" defTabSz="685800" hangingPunct="0">
              <a:spcBef>
                <a:spcPts val="8"/>
              </a:spcBef>
              <a:spcAft>
                <a:spcPts val="8"/>
              </a:spcAft>
            </a:pPr>
            <a:r>
              <a:rPr lang="en-US" sz="847" kern="0" dirty="0">
                <a:solidFill>
                  <a:srgbClr val="000000"/>
                </a:solidFill>
                <a:latin typeface="Arial" pitchFamily="18"/>
                <a:ea typeface="SimSun" pitchFamily="2"/>
                <a:cs typeface="Tahoma" pitchFamily="2"/>
              </a:rPr>
              <a:t>© 2017 IBM Corporation</a:t>
            </a:r>
          </a:p>
        </p:txBody>
      </p:sp>
      <p:pic>
        <p:nvPicPr>
          <p:cNvPr id="10" name="Bitmap1"/>
          <p:cNvPicPr>
            <a:picLocks noChangeAspect="1"/>
          </p:cNvPicPr>
          <p:nvPr/>
        </p:nvPicPr>
        <p:blipFill>
          <a:blip r:embed="rId6">
            <a:lum bright="-50000"/>
            <a:alphaModFix/>
          </a:blip>
          <a:srcRect/>
          <a:stretch>
            <a:fillRect/>
          </a:stretch>
        </p:blipFill>
        <p:spPr>
          <a:xfrm>
            <a:off x="526625" y="4675113"/>
            <a:ext cx="7964209" cy="242191"/>
          </a:xfrm>
          <a:prstGeom prst="rect">
            <a:avLst/>
          </a:prstGeom>
          <a:noFill/>
          <a:ln>
            <a:noFill/>
          </a:ln>
        </p:spPr>
      </p:pic>
      <p:sp>
        <p:nvSpPr>
          <p:cNvPr id="13" name="Text Frame2"/>
          <p:cNvSpPr txBox="1"/>
          <p:nvPr userDrawn="1"/>
        </p:nvSpPr>
        <p:spPr>
          <a:xfrm>
            <a:off x="2971801" y="4987351"/>
            <a:ext cx="1765083" cy="177930"/>
          </a:xfrm>
          <a:prstGeom prst="rect">
            <a:avLst/>
          </a:prstGeom>
          <a:noFill/>
          <a:ln>
            <a:noFill/>
          </a:ln>
        </p:spPr>
        <p:txBody>
          <a:bodyPr vert="horz" wrap="square" lIns="0" tIns="0" rIns="0" bIns="0" compatLnSpc="0"/>
          <a:lstStyle/>
          <a:p>
            <a:pPr marL="64514" marR="64514" algn="r" defTabSz="685800" hangingPunct="0">
              <a:spcBef>
                <a:spcPts val="8"/>
              </a:spcBef>
              <a:spcAft>
                <a:spcPts val="8"/>
              </a:spcAft>
            </a:pPr>
            <a:r>
              <a:rPr lang="en-US" sz="847" kern="0" dirty="0">
                <a:solidFill>
                  <a:srgbClr val="000000"/>
                </a:solidFill>
                <a:latin typeface="Arial" pitchFamily="18"/>
                <a:ea typeface="SimSun" pitchFamily="2"/>
                <a:cs typeface="Tahoma" pitchFamily="2"/>
              </a:rPr>
              <a:t>IBM Confidential</a:t>
            </a:r>
          </a:p>
        </p:txBody>
      </p:sp>
    </p:spTree>
    <p:extLst>
      <p:ext uri="{BB962C8B-B14F-4D97-AF65-F5344CB8AC3E}">
        <p14:creationId xmlns:p14="http://schemas.microsoft.com/office/powerpoint/2010/main" val="457764772"/>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Lst>
  <p:txStyles>
    <p:titleStyle>
      <a:lvl1pPr marL="0" marR="0" lvl="0" indent="0" algn="l" rtl="0" hangingPunct="0">
        <a:buNone/>
        <a:tabLst/>
        <a:defRPr lang="en-US" sz="1553" b="0" i="0">
          <a:ln>
            <a:noFill/>
          </a:ln>
          <a:solidFill>
            <a:srgbClr val="000099"/>
          </a:solidFill>
          <a:latin typeface="Arial" pitchFamily="18"/>
          <a:ea typeface="SimSun" pitchFamily="2"/>
          <a:cs typeface="Tahoma" pitchFamily="2"/>
        </a:defRPr>
      </a:lvl1pPr>
    </p:titleStyle>
    <p:bodyStyle>
      <a:lvl1pPr marL="25907" marR="0" lvl="0" indent="0" rtl="0" hangingPunct="0">
        <a:lnSpc>
          <a:spcPct val="100000"/>
        </a:lnSpc>
        <a:spcBef>
          <a:spcPts val="854"/>
        </a:spcBef>
        <a:spcAft>
          <a:spcPts val="0"/>
        </a:spcAft>
        <a:buClr>
          <a:srgbClr val="000000"/>
        </a:buClr>
        <a:buSzPct val="55000"/>
        <a:buFont typeface="StarSymbol"/>
        <a:buChar char="●"/>
        <a:tabLst/>
        <a:defRPr lang="en-US" sz="1411" b="0" i="0">
          <a:ln>
            <a:noFill/>
          </a:ln>
          <a:solidFill>
            <a:srgbClr val="000000"/>
          </a:solidFill>
          <a:latin typeface="Arial" pitchFamily="18"/>
          <a:ea typeface="SimSun" pitchFamily="2"/>
          <a:cs typeface="Tahoma" pitchFamily="2"/>
        </a:defRPr>
      </a:lvl1pPr>
      <a:lvl2pPr marL="25907" marR="0" lvl="1" indent="0" rtl="0" hangingPunct="0">
        <a:lnSpc>
          <a:spcPct val="100000"/>
        </a:lnSpc>
        <a:spcBef>
          <a:spcPts val="854"/>
        </a:spcBef>
        <a:spcAft>
          <a:spcPts val="0"/>
        </a:spcAft>
        <a:buClr>
          <a:srgbClr val="000000"/>
        </a:buClr>
        <a:buSzPct val="65000"/>
        <a:buFont typeface="Arial" pitchFamily="34"/>
        <a:buChar char="–"/>
        <a:tabLst/>
        <a:defRPr lang="en-US" sz="1411" b="0" i="0">
          <a:ln>
            <a:noFill/>
          </a:ln>
          <a:solidFill>
            <a:srgbClr val="000000"/>
          </a:solidFill>
          <a:latin typeface="Arial" pitchFamily="18"/>
          <a:ea typeface="SimSun" pitchFamily="2"/>
          <a:cs typeface="Tahoma" pitchFamily="2"/>
        </a:defRPr>
      </a:lvl2pPr>
      <a:lvl3pPr marL="25907" marR="0" lvl="2" indent="0" rtl="0" hangingPunct="0">
        <a:lnSpc>
          <a:spcPct val="100000"/>
        </a:lnSpc>
        <a:spcBef>
          <a:spcPts val="854"/>
        </a:spcBef>
        <a:spcAft>
          <a:spcPts val="0"/>
        </a:spcAft>
        <a:buClr>
          <a:srgbClr val="000000"/>
        </a:buClr>
        <a:buSzPct val="100000"/>
        <a:buFont typeface="Arial" pitchFamily="34"/>
        <a:buChar char="•"/>
        <a:tabLst/>
        <a:defRPr lang="en-US" sz="1411" b="0" i="0">
          <a:ln>
            <a:noFill/>
          </a:ln>
          <a:solidFill>
            <a:srgbClr val="000000"/>
          </a:solidFill>
          <a:latin typeface="Arial" pitchFamily="18"/>
          <a:ea typeface="SimSun" pitchFamily="2"/>
          <a:cs typeface="Tahoma" pitchFamily="2"/>
        </a:defRPr>
      </a:lvl3pPr>
      <a:lvl4pPr marL="25907" marR="0" lvl="3" indent="0" rtl="0" hangingPunct="0">
        <a:lnSpc>
          <a:spcPct val="100000"/>
        </a:lnSpc>
        <a:spcBef>
          <a:spcPts val="854"/>
        </a:spcBef>
        <a:spcAft>
          <a:spcPts val="0"/>
        </a:spcAft>
        <a:buClr>
          <a:srgbClr val="000000"/>
        </a:buClr>
        <a:buSzPct val="45000"/>
        <a:buFont typeface="StarSymbol"/>
        <a:buChar char=""/>
        <a:tabLst/>
        <a:defRPr lang="en-US" sz="1411" b="0" i="0">
          <a:ln>
            <a:noFill/>
          </a:ln>
          <a:solidFill>
            <a:srgbClr val="000000"/>
          </a:solidFill>
          <a:latin typeface="Arial" pitchFamily="18"/>
          <a:ea typeface="SimSun" pitchFamily="2"/>
          <a:cs typeface="Tahoma" pitchFamily="2"/>
        </a:defRPr>
      </a:lvl4pPr>
      <a:lvl5pPr marL="25907" marR="0" lvl="4" indent="0" rtl="0" hangingPunct="0">
        <a:lnSpc>
          <a:spcPct val="100000"/>
        </a:lnSpc>
        <a:spcBef>
          <a:spcPts val="854"/>
        </a:spcBef>
        <a:spcAft>
          <a:spcPts val="0"/>
        </a:spcAft>
        <a:buClr>
          <a:srgbClr val="000000"/>
        </a:buClr>
        <a:buSzPct val="45000"/>
        <a:buFont typeface="StarSymbol"/>
        <a:buChar char="➔"/>
        <a:tabLst/>
        <a:defRPr lang="en-US" sz="1411" b="0" i="0">
          <a:ln>
            <a:noFill/>
          </a:ln>
          <a:solidFill>
            <a:srgbClr val="000000"/>
          </a:solidFill>
          <a:latin typeface="Arial" pitchFamily="18"/>
          <a:ea typeface="SimSun" pitchFamily="2"/>
          <a:cs typeface="Tahoma" pitchFamily="2"/>
        </a:defRPr>
      </a:lvl5pPr>
      <a:lvl6pPr marL="1774113" indent="-161283" algn="l" defTabSz="645132" rtl="0" eaLnBrk="1" latinLnBrk="0" hangingPunct="1">
        <a:lnSpc>
          <a:spcPct val="90000"/>
        </a:lnSpc>
        <a:spcBef>
          <a:spcPts val="353"/>
        </a:spcBef>
        <a:buFont typeface="Arial" panose="020B0604020202020204" pitchFamily="34" charset="0"/>
        <a:buChar char="•"/>
        <a:defRPr sz="1270" kern="1200">
          <a:solidFill>
            <a:schemeClr val="tx1"/>
          </a:solidFill>
          <a:latin typeface="+mn-lt"/>
          <a:ea typeface="+mn-ea"/>
          <a:cs typeface="+mn-cs"/>
        </a:defRPr>
      </a:lvl6pPr>
      <a:lvl7pPr marL="2096679" indent="-161283" algn="l" defTabSz="645132" rtl="0" eaLnBrk="1" latinLnBrk="0" hangingPunct="1">
        <a:lnSpc>
          <a:spcPct val="90000"/>
        </a:lnSpc>
        <a:spcBef>
          <a:spcPts val="353"/>
        </a:spcBef>
        <a:buFont typeface="Arial" panose="020B0604020202020204" pitchFamily="34" charset="0"/>
        <a:buChar char="•"/>
        <a:defRPr sz="1270" kern="1200">
          <a:solidFill>
            <a:schemeClr val="tx1"/>
          </a:solidFill>
          <a:latin typeface="+mn-lt"/>
          <a:ea typeface="+mn-ea"/>
          <a:cs typeface="+mn-cs"/>
        </a:defRPr>
      </a:lvl7pPr>
      <a:lvl8pPr marL="2419245" indent="-161283" algn="l" defTabSz="645132" rtl="0" eaLnBrk="1" latinLnBrk="0" hangingPunct="1">
        <a:lnSpc>
          <a:spcPct val="90000"/>
        </a:lnSpc>
        <a:spcBef>
          <a:spcPts val="353"/>
        </a:spcBef>
        <a:buFont typeface="Arial" panose="020B0604020202020204" pitchFamily="34" charset="0"/>
        <a:buChar char="•"/>
        <a:defRPr sz="1270" kern="1200">
          <a:solidFill>
            <a:schemeClr val="tx1"/>
          </a:solidFill>
          <a:latin typeface="+mn-lt"/>
          <a:ea typeface="+mn-ea"/>
          <a:cs typeface="+mn-cs"/>
        </a:defRPr>
      </a:lvl8pPr>
      <a:lvl9pPr marL="2741811" indent="-161283" algn="l" defTabSz="645132" rtl="0" eaLnBrk="1" latinLnBrk="0" hangingPunct="1">
        <a:lnSpc>
          <a:spcPct val="90000"/>
        </a:lnSpc>
        <a:spcBef>
          <a:spcPts val="353"/>
        </a:spcBef>
        <a:buFont typeface="Arial" panose="020B0604020202020204" pitchFamily="34" charset="0"/>
        <a:buChar char="•"/>
        <a:defRPr sz="1270" kern="1200">
          <a:solidFill>
            <a:schemeClr val="tx1"/>
          </a:solidFill>
          <a:latin typeface="+mn-lt"/>
          <a:ea typeface="+mn-ea"/>
          <a:cs typeface="+mn-cs"/>
        </a:defRPr>
      </a:lvl9pPr>
    </p:bodyStyle>
    <p:otherStyle>
      <a:defPPr>
        <a:defRPr lang="en-US"/>
      </a:defPPr>
      <a:lvl1pPr marL="0" algn="l" defTabSz="645132" rtl="0" eaLnBrk="1" latinLnBrk="0" hangingPunct="1">
        <a:defRPr sz="1270" kern="1200">
          <a:solidFill>
            <a:schemeClr val="tx1"/>
          </a:solidFill>
          <a:latin typeface="+mn-lt"/>
          <a:ea typeface="+mn-ea"/>
          <a:cs typeface="+mn-cs"/>
        </a:defRPr>
      </a:lvl1pPr>
      <a:lvl2pPr marL="322566" algn="l" defTabSz="645132" rtl="0" eaLnBrk="1" latinLnBrk="0" hangingPunct="1">
        <a:defRPr sz="1270" kern="1200">
          <a:solidFill>
            <a:schemeClr val="tx1"/>
          </a:solidFill>
          <a:latin typeface="+mn-lt"/>
          <a:ea typeface="+mn-ea"/>
          <a:cs typeface="+mn-cs"/>
        </a:defRPr>
      </a:lvl2pPr>
      <a:lvl3pPr marL="645132" algn="l" defTabSz="645132" rtl="0" eaLnBrk="1" latinLnBrk="0" hangingPunct="1">
        <a:defRPr sz="1270" kern="1200">
          <a:solidFill>
            <a:schemeClr val="tx1"/>
          </a:solidFill>
          <a:latin typeface="+mn-lt"/>
          <a:ea typeface="+mn-ea"/>
          <a:cs typeface="+mn-cs"/>
        </a:defRPr>
      </a:lvl3pPr>
      <a:lvl4pPr marL="967698" algn="l" defTabSz="645132" rtl="0" eaLnBrk="1" latinLnBrk="0" hangingPunct="1">
        <a:defRPr sz="1270" kern="1200">
          <a:solidFill>
            <a:schemeClr val="tx1"/>
          </a:solidFill>
          <a:latin typeface="+mn-lt"/>
          <a:ea typeface="+mn-ea"/>
          <a:cs typeface="+mn-cs"/>
        </a:defRPr>
      </a:lvl4pPr>
      <a:lvl5pPr marL="1290264" algn="l" defTabSz="645132" rtl="0" eaLnBrk="1" latinLnBrk="0" hangingPunct="1">
        <a:defRPr sz="1270" kern="1200">
          <a:solidFill>
            <a:schemeClr val="tx1"/>
          </a:solidFill>
          <a:latin typeface="+mn-lt"/>
          <a:ea typeface="+mn-ea"/>
          <a:cs typeface="+mn-cs"/>
        </a:defRPr>
      </a:lvl5pPr>
      <a:lvl6pPr marL="1612830" algn="l" defTabSz="645132" rtl="0" eaLnBrk="1" latinLnBrk="0" hangingPunct="1">
        <a:defRPr sz="1270" kern="1200">
          <a:solidFill>
            <a:schemeClr val="tx1"/>
          </a:solidFill>
          <a:latin typeface="+mn-lt"/>
          <a:ea typeface="+mn-ea"/>
          <a:cs typeface="+mn-cs"/>
        </a:defRPr>
      </a:lvl6pPr>
      <a:lvl7pPr marL="1935396" algn="l" defTabSz="645132" rtl="0" eaLnBrk="1" latinLnBrk="0" hangingPunct="1">
        <a:defRPr sz="1270" kern="1200">
          <a:solidFill>
            <a:schemeClr val="tx1"/>
          </a:solidFill>
          <a:latin typeface="+mn-lt"/>
          <a:ea typeface="+mn-ea"/>
          <a:cs typeface="+mn-cs"/>
        </a:defRPr>
      </a:lvl7pPr>
      <a:lvl8pPr marL="2257962" algn="l" defTabSz="645132" rtl="0" eaLnBrk="1" latinLnBrk="0" hangingPunct="1">
        <a:defRPr sz="1270" kern="1200">
          <a:solidFill>
            <a:schemeClr val="tx1"/>
          </a:solidFill>
          <a:latin typeface="+mn-lt"/>
          <a:ea typeface="+mn-ea"/>
          <a:cs typeface="+mn-cs"/>
        </a:defRPr>
      </a:lvl8pPr>
      <a:lvl9pPr marL="2580528" algn="l" defTabSz="645132" rtl="0" eaLnBrk="1" latinLnBrk="0" hangingPunct="1">
        <a:defRPr sz="127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sk-SK"/>
              <a:t>IBM Z / July 17, 2017 / © 2017 IBM Corporation</a:t>
            </a:r>
            <a:endParaRPr lang="en-US"/>
          </a:p>
        </p:txBody>
      </p:sp>
    </p:spTree>
    <p:extLst>
      <p:ext uri="{BB962C8B-B14F-4D97-AF65-F5344CB8AC3E}">
        <p14:creationId xmlns:p14="http://schemas.microsoft.com/office/powerpoint/2010/main" val="2931535404"/>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 id="2147483774" r:id="rId20"/>
    <p:sldLayoutId id="2147483775" r:id="rId21"/>
    <p:sldLayoutId id="2147483776" r:id="rId22"/>
    <p:sldLayoutId id="2147483777" r:id="rId23"/>
    <p:sldLayoutId id="2147483778" r:id="rId24"/>
    <p:sldLayoutId id="2147483779" r:id="rId25"/>
    <p:sldLayoutId id="2147483780" r:id="rId26"/>
    <p:sldLayoutId id="2147483781" r:id="rId27"/>
    <p:sldLayoutId id="2147483782" r:id="rId28"/>
    <p:sldLayoutId id="2147483783" r:id="rId29"/>
    <p:sldLayoutId id="2147483784" r:id="rId30"/>
    <p:sldLayoutId id="2147483785" r:id="rId31"/>
    <p:sldLayoutId id="2147483786" r:id="rId32"/>
    <p:sldLayoutId id="2147483787" r:id="rId33"/>
    <p:sldLayoutId id="2147483788" r:id="rId34"/>
    <p:sldLayoutId id="2147483789" r:id="rId35"/>
    <p:sldLayoutId id="2147483790" r:id="rId36"/>
    <p:sldLayoutId id="2147483791" r:id="rId37"/>
    <p:sldLayoutId id="2147483792" r:id="rId38"/>
    <p:sldLayoutId id="2147483793" r:id="rId39"/>
    <p:sldLayoutId id="2147483794" r:id="rId40"/>
    <p:sldLayoutId id="2147483795" r:id="rId41"/>
    <p:sldLayoutId id="2147483796" r:id="rId42"/>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3.xml"/><Relationship Id="rId4" Type="http://schemas.openxmlformats.org/officeDocument/2006/relationships/image" Target="../media/image30.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3.xml"/><Relationship Id="rId6" Type="http://schemas.openxmlformats.org/officeDocument/2006/relationships/image" Target="../media/image37.tiff"/><Relationship Id="rId5" Type="http://schemas.openxmlformats.org/officeDocument/2006/relationships/image" Target="../media/image36.png"/><Relationship Id="rId4" Type="http://schemas.openxmlformats.org/officeDocument/2006/relationships/image" Target="../media/image35.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hyperlink" Target="http://www-03.ibm.com/support/techdocs/atsmastr.nsf/WebIndex/PRS5132" TargetMode="Externa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tiff"/><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51.emf"/><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hyperlink" Target="http://ibm.co/2l43ctN" TargetMode="External"/><Relationship Id="rId2" Type="http://schemas.openxmlformats.org/officeDocument/2006/relationships/image" Target="../media/image19.png"/><Relationship Id="rId1" Type="http://schemas.openxmlformats.org/officeDocument/2006/relationships/slideLayout" Target="../slideLayouts/slideLayout66.xml"/><Relationship Id="rId6" Type="http://schemas.openxmlformats.org/officeDocument/2006/relationships/hyperlink" Target="http://ibm.co/2ldwKoC" TargetMode="External"/><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jpe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803275"/>
            <a:ext cx="7886700" cy="833438"/>
          </a:xfrm>
          <a:prstGeom prst="rect">
            <a:avLst/>
          </a:prstGeom>
        </p:spPr>
        <p:txBody>
          <a:bodyPr/>
          <a:lstStyle/>
          <a:p>
            <a:r>
              <a:rPr lang="en-US" sz="2700" dirty="0"/>
              <a:t>Pervasive Encryption for the Digital Enterprise</a:t>
            </a:r>
          </a:p>
        </p:txBody>
      </p:sp>
      <p:sp>
        <p:nvSpPr>
          <p:cNvPr id="5" name="Text Placeholder 4"/>
          <p:cNvSpPr>
            <a:spLocks noGrp="1"/>
          </p:cNvSpPr>
          <p:nvPr>
            <p:ph type="body" sz="quarter" idx="4294967295"/>
          </p:nvPr>
        </p:nvSpPr>
        <p:spPr>
          <a:xfrm>
            <a:off x="19050" y="3154513"/>
            <a:ext cx="3819525" cy="1143000"/>
          </a:xfrm>
          <a:prstGeom prst="rect">
            <a:avLst/>
          </a:prstGeom>
        </p:spPr>
        <p:txBody>
          <a:bodyPr/>
          <a:lstStyle/>
          <a:p>
            <a:pPr marL="0" indent="0">
              <a:buNone/>
            </a:pPr>
            <a:r>
              <a:rPr lang="en-US" b="1" dirty="0"/>
              <a:t>IBM z14 Education</a:t>
            </a:r>
          </a:p>
          <a:p>
            <a:pPr marL="0" indent="0">
              <a:buNone/>
            </a:pPr>
            <a:endParaRPr lang="en-US" sz="15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HelvNeue Medium for IBM" charset="0"/>
                <a:ea typeface="HelvNeue Medium for IBM" charset="0"/>
                <a:cs typeface="HelvNeue Medium for IBM" charset="0"/>
              </a:rPr>
              <a:t>Data Protection </a:t>
            </a:r>
            <a:r>
              <a:rPr lang="en-US" dirty="0">
                <a:solidFill>
                  <a:srgbClr val="F48F19"/>
                </a:solidFill>
                <a:latin typeface="HelvNeue Medium for IBM" charset="0"/>
                <a:ea typeface="HelvNeue Medium for IBM" charset="0"/>
                <a:cs typeface="HelvNeue Medium for IBM" charset="0"/>
              </a:rPr>
              <a:t>// Secure Service Container</a:t>
            </a:r>
            <a:endParaRPr lang="en-US" dirty="0">
              <a:latin typeface="HelvNeue Medium for IBM" charset="0"/>
              <a:ea typeface="HelvNeue Medium for IBM" charset="0"/>
              <a:cs typeface="HelvNeue Medium for IBM" charset="0"/>
            </a:endParaRPr>
          </a:p>
        </p:txBody>
      </p:sp>
      <p:grpSp>
        <p:nvGrpSpPr>
          <p:cNvPr id="814" name="Group 814"/>
          <p:cNvGrpSpPr/>
          <p:nvPr/>
        </p:nvGrpSpPr>
        <p:grpSpPr>
          <a:xfrm>
            <a:off x="2726728" y="865207"/>
            <a:ext cx="3367551" cy="2587535"/>
            <a:chOff x="-1" y="-1"/>
            <a:chExt cx="9841788" cy="7726831"/>
          </a:xfrm>
        </p:grpSpPr>
        <p:sp>
          <p:nvSpPr>
            <p:cNvPr id="803" name="Shape 803"/>
            <p:cNvSpPr/>
            <p:nvPr/>
          </p:nvSpPr>
          <p:spPr>
            <a:xfrm>
              <a:off x="3078125" y="2505417"/>
              <a:ext cx="1535220" cy="897336"/>
            </a:xfrm>
            <a:prstGeom prst="line">
              <a:avLst/>
            </a:prstGeom>
            <a:noFill/>
            <a:ln w="19050" cap="flat">
              <a:solidFill>
                <a:srgbClr val="CCCCCC"/>
              </a:solidFill>
              <a:prstDash val="solid"/>
              <a:miter lim="800000"/>
            </a:ln>
            <a:effectLst/>
          </p:spPr>
          <p:txBody>
            <a:bodyPr wrap="square" lIns="45720" tIns="45720" rIns="45720" bIns="45720" numCol="1" anchor="t">
              <a:noAutofit/>
            </a:bodyPr>
            <a:lstStyle/>
            <a:p>
              <a:pPr algn="ctr" defTabSz="456371" hangingPunct="0">
                <a:defRPr sz="4800">
                  <a:latin typeface="Cambria"/>
                  <a:ea typeface="Cambria"/>
                  <a:cs typeface="Cambria"/>
                  <a:sym typeface="Cambria"/>
                </a:defRPr>
              </a:pPr>
              <a:endParaRPr sz="4800" kern="0">
                <a:solidFill>
                  <a:srgbClr val="CCCCCC"/>
                </a:solidFill>
                <a:latin typeface="Cambria"/>
                <a:ea typeface="Cambria"/>
                <a:cs typeface="Cambria"/>
                <a:sym typeface="Cambria"/>
              </a:endParaRPr>
            </a:p>
          </p:txBody>
        </p:sp>
        <p:sp>
          <p:nvSpPr>
            <p:cNvPr id="794" name="Shape 794"/>
            <p:cNvSpPr/>
            <p:nvPr/>
          </p:nvSpPr>
          <p:spPr>
            <a:xfrm>
              <a:off x="-1" y="-1"/>
              <a:ext cx="9841788" cy="7726831"/>
            </a:xfrm>
            <a:prstGeom prst="rect">
              <a:avLst/>
            </a:prstGeom>
            <a:noFill/>
            <a:ln w="12700" cap="flat">
              <a:solidFill>
                <a:srgbClr val="CCCCCC"/>
              </a:solidFill>
              <a:prstDash val="solid"/>
              <a:miter lim="800000"/>
            </a:ln>
            <a:effectLst/>
          </p:spPr>
          <p:txBody>
            <a:bodyPr wrap="square" lIns="45720" tIns="45720" rIns="45720" bIns="45720" numCol="1" anchor="ctr">
              <a:noAutofit/>
            </a:bodyPr>
            <a:lstStyle/>
            <a:p>
              <a:pPr algn="ctr" defTabSz="456371" hangingPunct="0">
                <a:defRPr sz="4800">
                  <a:solidFill>
                    <a:srgbClr val="FFFFFF"/>
                  </a:solidFill>
                  <a:latin typeface="Cambria"/>
                  <a:ea typeface="Cambria"/>
                  <a:cs typeface="Cambria"/>
                  <a:sym typeface="Cambria"/>
                </a:defRPr>
              </a:pPr>
              <a:endParaRPr sz="4800" kern="0">
                <a:solidFill>
                  <a:srgbClr val="CCCCCC"/>
                </a:solidFill>
                <a:latin typeface="Cambria"/>
                <a:ea typeface="Cambria"/>
                <a:cs typeface="Cambria"/>
                <a:sym typeface="Cambria"/>
              </a:endParaRPr>
            </a:p>
          </p:txBody>
        </p:sp>
        <p:sp>
          <p:nvSpPr>
            <p:cNvPr id="795" name="Shape 795"/>
            <p:cNvSpPr/>
            <p:nvPr/>
          </p:nvSpPr>
          <p:spPr>
            <a:xfrm>
              <a:off x="317469" y="300549"/>
              <a:ext cx="2716190" cy="2187502"/>
            </a:xfrm>
            <a:prstGeom prst="rect">
              <a:avLst/>
            </a:prstGeom>
            <a:noFill/>
            <a:ln w="12700" cap="flat">
              <a:solidFill>
                <a:srgbClr val="CCCCCC"/>
              </a:solidFill>
              <a:prstDash val="solid"/>
              <a:miter lim="800000"/>
            </a:ln>
            <a:effectLst/>
          </p:spPr>
          <p:txBody>
            <a:bodyPr wrap="square" lIns="45720" tIns="45720" rIns="45720" bIns="45720" numCol="1" anchor="ctr">
              <a:noAutofit/>
            </a:bodyPr>
            <a:lstStyle/>
            <a:p>
              <a:pPr algn="ctr" defTabSz="456371" hangingPunct="0">
                <a:defRPr sz="4800">
                  <a:solidFill>
                    <a:srgbClr val="404040"/>
                  </a:solidFill>
                  <a:latin typeface="Cambria"/>
                  <a:ea typeface="Cambria"/>
                  <a:cs typeface="Cambria"/>
                  <a:sym typeface="Cambria"/>
                </a:defRPr>
              </a:pPr>
              <a:endParaRPr sz="4800" kern="0">
                <a:solidFill>
                  <a:srgbClr val="CCCCCC"/>
                </a:solidFill>
                <a:latin typeface="Cambria"/>
                <a:ea typeface="Cambria"/>
                <a:cs typeface="Cambria"/>
                <a:sym typeface="Cambria"/>
              </a:endParaRPr>
            </a:p>
          </p:txBody>
        </p:sp>
        <p:grpSp>
          <p:nvGrpSpPr>
            <p:cNvPr id="801" name="Group 801"/>
            <p:cNvGrpSpPr/>
            <p:nvPr/>
          </p:nvGrpSpPr>
          <p:grpSpPr>
            <a:xfrm>
              <a:off x="3528726" y="2827395"/>
              <a:ext cx="2822024" cy="2116938"/>
              <a:chOff x="360560" y="322354"/>
              <a:chExt cx="2822020" cy="2116936"/>
            </a:xfrm>
          </p:grpSpPr>
          <p:sp>
            <p:nvSpPr>
              <p:cNvPr id="799" name="Shape 799"/>
              <p:cNvSpPr/>
              <p:nvPr/>
            </p:nvSpPr>
            <p:spPr>
              <a:xfrm>
                <a:off x="360560" y="322354"/>
                <a:ext cx="2822020" cy="2116936"/>
              </a:xfrm>
              <a:prstGeom prst="triangle">
                <a:avLst/>
              </a:prstGeom>
              <a:noFill/>
              <a:ln w="12700" cap="flat">
                <a:solidFill>
                  <a:srgbClr val="CCCCCC"/>
                </a:solidFill>
                <a:prstDash val="solid"/>
                <a:miter lim="800000"/>
              </a:ln>
              <a:effectLst/>
            </p:spPr>
            <p:txBody>
              <a:bodyPr wrap="square" lIns="45720" tIns="45720" rIns="45720" bIns="45720" numCol="1" anchor="ctr">
                <a:noAutofit/>
              </a:bodyPr>
              <a:lstStyle/>
              <a:p>
                <a:pPr algn="ctr" defTabSz="456371" hangingPunct="0">
                  <a:defRPr sz="4800">
                    <a:solidFill>
                      <a:srgbClr val="660066"/>
                    </a:solidFill>
                    <a:latin typeface="Cambria"/>
                    <a:ea typeface="Cambria"/>
                    <a:cs typeface="Cambria"/>
                    <a:sym typeface="Cambria"/>
                  </a:defRPr>
                </a:pPr>
                <a:endParaRPr sz="4800" kern="0">
                  <a:solidFill>
                    <a:srgbClr val="CCCCCC"/>
                  </a:solidFill>
                  <a:latin typeface="Cambria"/>
                  <a:ea typeface="Cambria"/>
                  <a:cs typeface="Cambria"/>
                  <a:sym typeface="Cambria"/>
                </a:endParaRPr>
              </a:p>
            </p:txBody>
          </p:sp>
          <p:sp>
            <p:nvSpPr>
              <p:cNvPr id="800" name="Shape 800"/>
              <p:cNvSpPr/>
              <p:nvPr/>
            </p:nvSpPr>
            <p:spPr>
              <a:xfrm>
                <a:off x="1084623" y="960412"/>
                <a:ext cx="1411010" cy="11028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ctr">
                <a:spAutoFit/>
              </a:bodyPr>
              <a:lstStyle>
                <a:lvl1pPr defTabSz="1217021">
                  <a:defRPr sz="4800">
                    <a:solidFill>
                      <a:srgbClr val="660066"/>
                    </a:solidFill>
                    <a:latin typeface="Cambria"/>
                    <a:ea typeface="Cambria"/>
                    <a:cs typeface="Cambria"/>
                    <a:sym typeface="Cambria"/>
                  </a:defRPr>
                </a:lvl1pPr>
              </a:lstStyle>
              <a:p>
                <a:pPr algn="ctr" hangingPunct="0"/>
                <a:r>
                  <a:rPr sz="1800" kern="0">
                    <a:solidFill>
                      <a:srgbClr val="CCCCCC"/>
                    </a:solidFill>
                  </a:rPr>
                  <a:t>CF</a:t>
                </a:r>
              </a:p>
            </p:txBody>
          </p:sp>
        </p:grpSp>
        <p:sp>
          <p:nvSpPr>
            <p:cNvPr id="804" name="Shape 804"/>
            <p:cNvSpPr/>
            <p:nvPr/>
          </p:nvSpPr>
          <p:spPr>
            <a:xfrm>
              <a:off x="6791213" y="300549"/>
              <a:ext cx="2716190" cy="2187502"/>
            </a:xfrm>
            <a:prstGeom prst="rect">
              <a:avLst/>
            </a:prstGeom>
            <a:noFill/>
            <a:ln w="12700" cap="flat">
              <a:solidFill>
                <a:srgbClr val="CCCCCC"/>
              </a:solidFill>
              <a:prstDash val="solid"/>
              <a:miter lim="800000"/>
            </a:ln>
            <a:effectLst/>
          </p:spPr>
          <p:txBody>
            <a:bodyPr wrap="square" lIns="45720" tIns="45720" rIns="45720" bIns="45720" numCol="1" anchor="ctr">
              <a:noAutofit/>
            </a:bodyPr>
            <a:lstStyle/>
            <a:p>
              <a:pPr algn="ctr" defTabSz="456371" hangingPunct="0">
                <a:defRPr sz="4800">
                  <a:solidFill>
                    <a:srgbClr val="404040"/>
                  </a:solidFill>
                  <a:latin typeface="Cambria"/>
                  <a:ea typeface="Cambria"/>
                  <a:cs typeface="Cambria"/>
                  <a:sym typeface="Cambria"/>
                </a:defRPr>
              </a:pPr>
              <a:endParaRPr sz="4800" kern="0">
                <a:solidFill>
                  <a:srgbClr val="CCCCCC"/>
                </a:solidFill>
                <a:latin typeface="Cambria"/>
                <a:ea typeface="Cambria"/>
                <a:cs typeface="Cambria"/>
                <a:sym typeface="Cambria"/>
              </a:endParaRPr>
            </a:p>
          </p:txBody>
        </p:sp>
        <p:sp>
          <p:nvSpPr>
            <p:cNvPr id="805" name="Shape 805"/>
            <p:cNvSpPr/>
            <p:nvPr/>
          </p:nvSpPr>
          <p:spPr>
            <a:xfrm flipH="1">
              <a:off x="5329097" y="2505417"/>
              <a:ext cx="1456525" cy="918168"/>
            </a:xfrm>
            <a:prstGeom prst="line">
              <a:avLst/>
            </a:prstGeom>
            <a:noFill/>
            <a:ln w="19050" cap="flat">
              <a:solidFill>
                <a:srgbClr val="CCCCCC"/>
              </a:solidFill>
              <a:prstDash val="solid"/>
              <a:miter lim="800000"/>
            </a:ln>
            <a:effectLst/>
          </p:spPr>
          <p:txBody>
            <a:bodyPr wrap="square" lIns="45720" tIns="45720" rIns="45720" bIns="45720" numCol="1" anchor="t">
              <a:noAutofit/>
            </a:bodyPr>
            <a:lstStyle/>
            <a:p>
              <a:pPr algn="ctr" defTabSz="456371" hangingPunct="0">
                <a:defRPr sz="4800">
                  <a:latin typeface="Cambria"/>
                  <a:ea typeface="Cambria"/>
                  <a:cs typeface="Cambria"/>
                  <a:sym typeface="Cambria"/>
                </a:defRPr>
              </a:pPr>
              <a:endParaRPr sz="4800" kern="0">
                <a:solidFill>
                  <a:srgbClr val="CCCCCC"/>
                </a:solidFill>
                <a:latin typeface="Cambria"/>
                <a:ea typeface="Cambria"/>
                <a:cs typeface="Cambria"/>
                <a:sym typeface="Cambria"/>
              </a:endParaRPr>
            </a:p>
          </p:txBody>
        </p:sp>
        <p:grpSp>
          <p:nvGrpSpPr>
            <p:cNvPr id="808" name="Group 808"/>
            <p:cNvGrpSpPr/>
            <p:nvPr/>
          </p:nvGrpSpPr>
          <p:grpSpPr>
            <a:xfrm>
              <a:off x="300573" y="880304"/>
              <a:ext cx="9189459" cy="6530330"/>
              <a:chOff x="0" y="-4342826"/>
              <a:chExt cx="9189456" cy="6530328"/>
            </a:xfrm>
          </p:grpSpPr>
          <p:sp>
            <p:nvSpPr>
              <p:cNvPr id="806" name="Shape 806"/>
              <p:cNvSpPr/>
              <p:nvPr/>
            </p:nvSpPr>
            <p:spPr>
              <a:xfrm>
                <a:off x="0" y="-1"/>
                <a:ext cx="2716190" cy="2187503"/>
              </a:xfrm>
              <a:prstGeom prst="rect">
                <a:avLst/>
              </a:prstGeom>
              <a:noFill/>
              <a:ln w="12700" cap="flat">
                <a:solidFill>
                  <a:srgbClr val="CCCCCC"/>
                </a:solidFill>
                <a:prstDash val="solid"/>
                <a:miter lim="800000"/>
              </a:ln>
              <a:effectLst/>
            </p:spPr>
            <p:txBody>
              <a:bodyPr wrap="square" lIns="45720" tIns="45720" rIns="45720" bIns="45720" numCol="1" anchor="ctr">
                <a:noAutofit/>
              </a:bodyPr>
              <a:lstStyle/>
              <a:p>
                <a:pPr algn="ctr" defTabSz="456371" hangingPunct="0">
                  <a:defRPr sz="4800">
                    <a:solidFill>
                      <a:srgbClr val="404040"/>
                    </a:solidFill>
                    <a:latin typeface="Cambria"/>
                    <a:ea typeface="Cambria"/>
                    <a:cs typeface="Cambria"/>
                    <a:sym typeface="Cambria"/>
                  </a:defRPr>
                </a:pPr>
                <a:endParaRPr sz="4800" kern="0">
                  <a:solidFill>
                    <a:srgbClr val="CCCCCC"/>
                  </a:solidFill>
                  <a:latin typeface="Cambria"/>
                  <a:ea typeface="Cambria"/>
                  <a:cs typeface="Cambria"/>
                  <a:sym typeface="Cambria"/>
                </a:endParaRPr>
              </a:p>
            </p:txBody>
          </p:sp>
          <p:sp>
            <p:nvSpPr>
              <p:cNvPr id="807" name="Shape 807"/>
              <p:cNvSpPr/>
              <p:nvPr/>
            </p:nvSpPr>
            <p:spPr>
              <a:xfrm>
                <a:off x="0" y="542309"/>
                <a:ext cx="2716190" cy="11028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ctr">
                <a:spAutoFit/>
              </a:bodyPr>
              <a:lstStyle>
                <a:lvl1pPr defTabSz="1217021">
                  <a:defRPr sz="4800">
                    <a:solidFill>
                      <a:srgbClr val="404040"/>
                    </a:solidFill>
                    <a:latin typeface="Cambria"/>
                    <a:ea typeface="Cambria"/>
                    <a:cs typeface="Cambria"/>
                    <a:sym typeface="Cambria"/>
                  </a:defRPr>
                </a:lvl1pPr>
              </a:lstStyle>
              <a:p>
                <a:pPr algn="ctr" hangingPunct="0"/>
                <a:r>
                  <a:rPr sz="1800" kern="0" dirty="0">
                    <a:solidFill>
                      <a:srgbClr val="CCCCCC"/>
                    </a:solidFill>
                  </a:rPr>
                  <a:t>z/OS</a:t>
                </a:r>
              </a:p>
            </p:txBody>
          </p:sp>
          <p:sp>
            <p:nvSpPr>
              <p:cNvPr id="133" name="Shape 807"/>
              <p:cNvSpPr/>
              <p:nvPr/>
            </p:nvSpPr>
            <p:spPr>
              <a:xfrm>
                <a:off x="41757" y="-4342826"/>
                <a:ext cx="2716190" cy="11028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ctr">
                <a:spAutoFit/>
              </a:bodyPr>
              <a:lstStyle>
                <a:lvl1pPr defTabSz="1217021">
                  <a:defRPr sz="4800">
                    <a:solidFill>
                      <a:srgbClr val="404040"/>
                    </a:solidFill>
                    <a:latin typeface="Cambria"/>
                    <a:ea typeface="Cambria"/>
                    <a:cs typeface="Cambria"/>
                    <a:sym typeface="Cambria"/>
                  </a:defRPr>
                </a:lvl1pPr>
              </a:lstStyle>
              <a:p>
                <a:pPr algn="ctr" hangingPunct="0"/>
                <a:r>
                  <a:rPr sz="1800" kern="0" dirty="0">
                    <a:solidFill>
                      <a:srgbClr val="CCCCCC"/>
                    </a:solidFill>
                  </a:rPr>
                  <a:t>z/OS</a:t>
                </a:r>
              </a:p>
            </p:txBody>
          </p:sp>
          <p:sp>
            <p:nvSpPr>
              <p:cNvPr id="134" name="Shape 807"/>
              <p:cNvSpPr/>
              <p:nvPr/>
            </p:nvSpPr>
            <p:spPr>
              <a:xfrm>
                <a:off x="6473269" y="-4298837"/>
                <a:ext cx="2716187" cy="11028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ctr">
                <a:spAutoFit/>
              </a:bodyPr>
              <a:lstStyle>
                <a:lvl1pPr defTabSz="1217021">
                  <a:defRPr sz="4800">
                    <a:solidFill>
                      <a:srgbClr val="404040"/>
                    </a:solidFill>
                    <a:latin typeface="Cambria"/>
                    <a:ea typeface="Cambria"/>
                    <a:cs typeface="Cambria"/>
                    <a:sym typeface="Cambria"/>
                  </a:defRPr>
                </a:lvl1pPr>
              </a:lstStyle>
              <a:p>
                <a:pPr algn="ctr" hangingPunct="0"/>
                <a:r>
                  <a:rPr sz="1800" kern="0">
                    <a:solidFill>
                      <a:srgbClr val="CCCCCC"/>
                    </a:solidFill>
                  </a:rPr>
                  <a:t>z/OS</a:t>
                </a:r>
              </a:p>
            </p:txBody>
          </p:sp>
        </p:grpSp>
        <p:grpSp>
          <p:nvGrpSpPr>
            <p:cNvPr id="811" name="Group 811"/>
            <p:cNvGrpSpPr/>
            <p:nvPr/>
          </p:nvGrpSpPr>
          <p:grpSpPr>
            <a:xfrm>
              <a:off x="6774316" y="5223129"/>
              <a:ext cx="2716193" cy="2187505"/>
              <a:chOff x="0" y="-1"/>
              <a:chExt cx="2716191" cy="2187503"/>
            </a:xfrm>
          </p:grpSpPr>
          <p:sp>
            <p:nvSpPr>
              <p:cNvPr id="809" name="Shape 809"/>
              <p:cNvSpPr/>
              <p:nvPr/>
            </p:nvSpPr>
            <p:spPr>
              <a:xfrm>
                <a:off x="0" y="-1"/>
                <a:ext cx="2716190" cy="2187503"/>
              </a:xfrm>
              <a:prstGeom prst="rect">
                <a:avLst/>
              </a:prstGeom>
              <a:noFill/>
              <a:ln w="12700" cap="flat">
                <a:solidFill>
                  <a:srgbClr val="CCCCCC"/>
                </a:solidFill>
                <a:prstDash val="solid"/>
                <a:miter lim="800000"/>
              </a:ln>
              <a:effectLst/>
            </p:spPr>
            <p:txBody>
              <a:bodyPr wrap="square" lIns="45720" tIns="45720" rIns="45720" bIns="45720" numCol="1" anchor="ctr">
                <a:noAutofit/>
              </a:bodyPr>
              <a:lstStyle/>
              <a:p>
                <a:pPr algn="ctr" defTabSz="456371" hangingPunct="0">
                  <a:defRPr sz="4800">
                    <a:solidFill>
                      <a:srgbClr val="404040"/>
                    </a:solidFill>
                    <a:latin typeface="Cambria"/>
                    <a:ea typeface="Cambria"/>
                    <a:cs typeface="Cambria"/>
                    <a:sym typeface="Cambria"/>
                  </a:defRPr>
                </a:pPr>
                <a:endParaRPr sz="4800" kern="0">
                  <a:solidFill>
                    <a:srgbClr val="CCCCCC"/>
                  </a:solidFill>
                  <a:latin typeface="Cambria"/>
                  <a:ea typeface="Cambria"/>
                  <a:cs typeface="Cambria"/>
                  <a:sym typeface="Cambria"/>
                </a:endParaRPr>
              </a:p>
            </p:txBody>
          </p:sp>
          <p:sp>
            <p:nvSpPr>
              <p:cNvPr id="810" name="Shape 810"/>
              <p:cNvSpPr/>
              <p:nvPr/>
            </p:nvSpPr>
            <p:spPr>
              <a:xfrm>
                <a:off x="0" y="542309"/>
                <a:ext cx="2716191" cy="11028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ctr">
                <a:spAutoFit/>
              </a:bodyPr>
              <a:lstStyle>
                <a:lvl1pPr defTabSz="1217021">
                  <a:defRPr sz="4800">
                    <a:solidFill>
                      <a:srgbClr val="404040"/>
                    </a:solidFill>
                    <a:latin typeface="Cambria"/>
                    <a:ea typeface="Cambria"/>
                    <a:cs typeface="Cambria"/>
                    <a:sym typeface="Cambria"/>
                  </a:defRPr>
                </a:lvl1pPr>
              </a:lstStyle>
              <a:p>
                <a:pPr algn="ctr" hangingPunct="0"/>
                <a:r>
                  <a:rPr sz="1800" kern="0">
                    <a:solidFill>
                      <a:srgbClr val="CCCCCC"/>
                    </a:solidFill>
                  </a:rPr>
                  <a:t>z/OS</a:t>
                </a:r>
              </a:p>
            </p:txBody>
          </p:sp>
        </p:grpSp>
        <p:sp>
          <p:nvSpPr>
            <p:cNvPr id="812" name="Shape 812"/>
            <p:cNvSpPr/>
            <p:nvPr/>
          </p:nvSpPr>
          <p:spPr>
            <a:xfrm flipH="1" flipV="1">
              <a:off x="5867951" y="4944328"/>
              <a:ext cx="923255" cy="321972"/>
            </a:xfrm>
            <a:prstGeom prst="line">
              <a:avLst/>
            </a:prstGeom>
            <a:noFill/>
            <a:ln w="19050" cap="flat">
              <a:solidFill>
                <a:srgbClr val="CCCCCC"/>
              </a:solidFill>
              <a:prstDash val="solid"/>
              <a:miter lim="800000"/>
            </a:ln>
            <a:effectLst/>
          </p:spPr>
          <p:txBody>
            <a:bodyPr wrap="square" lIns="45720" tIns="45720" rIns="45720" bIns="45720" numCol="1" anchor="t">
              <a:noAutofit/>
            </a:bodyPr>
            <a:lstStyle/>
            <a:p>
              <a:pPr algn="ctr" defTabSz="456371" hangingPunct="0">
                <a:defRPr sz="4800">
                  <a:latin typeface="Cambria"/>
                  <a:ea typeface="Cambria"/>
                  <a:cs typeface="Cambria"/>
                  <a:sym typeface="Cambria"/>
                </a:defRPr>
              </a:pPr>
              <a:endParaRPr sz="4800" kern="0">
                <a:solidFill>
                  <a:srgbClr val="CCCCCC"/>
                </a:solidFill>
                <a:latin typeface="Cambria"/>
                <a:ea typeface="Cambria"/>
                <a:cs typeface="Cambria"/>
                <a:sym typeface="Cambria"/>
              </a:endParaRPr>
            </a:p>
          </p:txBody>
        </p:sp>
        <p:sp>
          <p:nvSpPr>
            <p:cNvPr id="813" name="Shape 813"/>
            <p:cNvSpPr/>
            <p:nvPr/>
          </p:nvSpPr>
          <p:spPr>
            <a:xfrm flipV="1">
              <a:off x="3016763" y="4944331"/>
              <a:ext cx="935498" cy="321975"/>
            </a:xfrm>
            <a:prstGeom prst="line">
              <a:avLst/>
            </a:prstGeom>
            <a:noFill/>
            <a:ln w="19050" cap="flat">
              <a:solidFill>
                <a:srgbClr val="CCCCCC"/>
              </a:solidFill>
              <a:prstDash val="solid"/>
              <a:miter lim="800000"/>
            </a:ln>
            <a:effectLst/>
          </p:spPr>
          <p:txBody>
            <a:bodyPr wrap="square" lIns="45720" tIns="45720" rIns="45720" bIns="45720" numCol="1" anchor="t">
              <a:noAutofit/>
            </a:bodyPr>
            <a:lstStyle/>
            <a:p>
              <a:pPr algn="ctr" defTabSz="456371" hangingPunct="0">
                <a:defRPr sz="4800">
                  <a:latin typeface="Cambria"/>
                  <a:ea typeface="Cambria"/>
                  <a:cs typeface="Cambria"/>
                  <a:sym typeface="Cambria"/>
                </a:defRPr>
              </a:pPr>
              <a:endParaRPr sz="4800" kern="0">
                <a:solidFill>
                  <a:srgbClr val="CCCCCC"/>
                </a:solidFill>
                <a:latin typeface="Cambria"/>
                <a:ea typeface="Cambria"/>
                <a:cs typeface="Cambria"/>
                <a:sym typeface="Cambria"/>
              </a:endParaRPr>
            </a:p>
          </p:txBody>
        </p:sp>
      </p:grpSp>
      <p:grpSp>
        <p:nvGrpSpPr>
          <p:cNvPr id="818" name="Group 818"/>
          <p:cNvGrpSpPr/>
          <p:nvPr/>
        </p:nvGrpSpPr>
        <p:grpSpPr>
          <a:xfrm>
            <a:off x="6456524" y="1837019"/>
            <a:ext cx="1451995" cy="958318"/>
            <a:chOff x="-1" y="0"/>
            <a:chExt cx="3871986" cy="2555512"/>
          </a:xfrm>
        </p:grpSpPr>
        <p:sp>
          <p:nvSpPr>
            <p:cNvPr id="815" name="Shape 815"/>
            <p:cNvSpPr/>
            <p:nvPr/>
          </p:nvSpPr>
          <p:spPr>
            <a:xfrm>
              <a:off x="-1" y="0"/>
              <a:ext cx="3871986" cy="2555512"/>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noFill/>
            <a:ln w="12700" cap="flat">
              <a:solidFill>
                <a:srgbClr val="7F7F7F"/>
              </a:solidFill>
              <a:prstDash val="solid"/>
              <a:miter lim="800000"/>
            </a:ln>
            <a:effectLst>
              <a:outerShdw blurRad="127000" dist="101600" dir="2700000" rotWithShape="0">
                <a:srgbClr val="000000">
                  <a:alpha val="43000"/>
                </a:srgbClr>
              </a:outerShdw>
            </a:effectLst>
          </p:spPr>
          <p:txBody>
            <a:bodyPr wrap="square" lIns="45720" tIns="45720" rIns="45720" bIns="45720" numCol="1" anchor="ctr">
              <a:noAutofit/>
            </a:bodyPr>
            <a:lstStyle/>
            <a:p>
              <a:pPr algn="ctr" defTabSz="456371" hangingPunct="0">
                <a:defRPr sz="4800">
                  <a:solidFill>
                    <a:srgbClr val="404040"/>
                  </a:solidFill>
                  <a:latin typeface="Cambria"/>
                  <a:ea typeface="Cambria"/>
                  <a:cs typeface="Cambria"/>
                  <a:sym typeface="Cambria"/>
                </a:defRPr>
              </a:pPr>
              <a:endParaRPr sz="4800" kern="0">
                <a:solidFill>
                  <a:srgbClr val="404040"/>
                </a:solidFill>
                <a:latin typeface="Cambria"/>
                <a:ea typeface="Cambria"/>
                <a:cs typeface="Cambria"/>
                <a:sym typeface="Cambria"/>
              </a:endParaRPr>
            </a:p>
          </p:txBody>
        </p:sp>
        <p:sp>
          <p:nvSpPr>
            <p:cNvPr id="816" name="Shape 816"/>
            <p:cNvSpPr/>
            <p:nvPr/>
          </p:nvSpPr>
          <p:spPr>
            <a:xfrm>
              <a:off x="196611" y="129945"/>
              <a:ext cx="3548030" cy="2169717"/>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12700" cap="flat">
              <a:solidFill>
                <a:srgbClr val="7F7F7F"/>
              </a:solidFill>
              <a:prstDash val="solid"/>
              <a:miter lim="800000"/>
            </a:ln>
            <a:effectLst>
              <a:outerShdw blurRad="127000" dist="101600" dir="2700000" rotWithShape="0">
                <a:srgbClr val="000000">
                  <a:alpha val="43000"/>
                </a:srgbClr>
              </a:outerShdw>
            </a:effectLst>
          </p:spPr>
          <p:txBody>
            <a:bodyPr wrap="square" lIns="45720" tIns="45720" rIns="45720" bIns="45720" numCol="1" anchor="ctr">
              <a:noAutofit/>
            </a:bodyPr>
            <a:lstStyle/>
            <a:p>
              <a:pPr algn="ctr" defTabSz="456371" hangingPunct="0">
                <a:defRPr sz="4800">
                  <a:solidFill>
                    <a:srgbClr val="404040"/>
                  </a:solidFill>
                  <a:latin typeface="Cambria"/>
                  <a:ea typeface="Cambria"/>
                  <a:cs typeface="Cambria"/>
                  <a:sym typeface="Cambria"/>
                </a:defRPr>
              </a:pPr>
              <a:endParaRPr sz="4800" kern="0">
                <a:solidFill>
                  <a:srgbClr val="404040"/>
                </a:solidFill>
                <a:latin typeface="Cambria"/>
                <a:ea typeface="Cambria"/>
                <a:cs typeface="Cambria"/>
                <a:sym typeface="Cambria"/>
              </a:endParaRPr>
            </a:p>
          </p:txBody>
        </p:sp>
        <p:sp>
          <p:nvSpPr>
            <p:cNvPr id="817" name="Shape 817"/>
            <p:cNvSpPr/>
            <p:nvPr/>
          </p:nvSpPr>
          <p:spPr>
            <a:xfrm>
              <a:off x="536228" y="715503"/>
              <a:ext cx="2525986" cy="9848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ctr">
              <a:spAutoFit/>
            </a:bodyPr>
            <a:lstStyle>
              <a:lvl1pPr defTabSz="1217021">
                <a:defRPr sz="4800">
                  <a:solidFill>
                    <a:srgbClr val="404040"/>
                  </a:solidFill>
                  <a:latin typeface="Cambria"/>
                  <a:ea typeface="Cambria"/>
                  <a:cs typeface="Cambria"/>
                  <a:sym typeface="Cambria"/>
                </a:defRPr>
              </a:lvl1pPr>
            </a:lstStyle>
            <a:p>
              <a:pPr algn="ctr" hangingPunct="0"/>
              <a:r>
                <a:rPr sz="1800" kern="0" dirty="0">
                  <a:solidFill>
                    <a:srgbClr val="FFFFFF">
                      <a:lumMod val="75000"/>
                    </a:srgbClr>
                  </a:solidFill>
                </a:rPr>
                <a:t>SAN</a:t>
              </a:r>
            </a:p>
          </p:txBody>
        </p:sp>
      </p:grpSp>
      <p:grpSp>
        <p:nvGrpSpPr>
          <p:cNvPr id="822" name="Group 822"/>
          <p:cNvGrpSpPr/>
          <p:nvPr/>
        </p:nvGrpSpPr>
        <p:grpSpPr>
          <a:xfrm>
            <a:off x="485032" y="1837018"/>
            <a:ext cx="1568510" cy="958318"/>
            <a:chOff x="0" y="0"/>
            <a:chExt cx="4182692" cy="2555512"/>
          </a:xfrm>
          <a:effectLst/>
        </p:grpSpPr>
        <p:sp>
          <p:nvSpPr>
            <p:cNvPr id="819" name="Shape 819"/>
            <p:cNvSpPr/>
            <p:nvPr/>
          </p:nvSpPr>
          <p:spPr>
            <a:xfrm>
              <a:off x="0" y="0"/>
              <a:ext cx="4182692" cy="2555512"/>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noFill/>
            <a:ln w="12700" cap="flat">
              <a:solidFill>
                <a:schemeClr val="accent6">
                  <a:lumMod val="20000"/>
                  <a:lumOff val="80000"/>
                </a:schemeClr>
              </a:solidFill>
              <a:prstDash val="solid"/>
              <a:miter lim="800000"/>
            </a:ln>
            <a:effectLst/>
          </p:spPr>
          <p:txBody>
            <a:bodyPr wrap="square" lIns="45720" tIns="45720" rIns="45720" bIns="45720" numCol="1" anchor="ctr">
              <a:noAutofit/>
            </a:bodyPr>
            <a:lstStyle/>
            <a:p>
              <a:pPr algn="ctr" defTabSz="456371" hangingPunct="0">
                <a:defRPr sz="4800">
                  <a:solidFill>
                    <a:srgbClr val="404040"/>
                  </a:solidFill>
                  <a:latin typeface="Cambria"/>
                  <a:ea typeface="Cambria"/>
                  <a:cs typeface="Cambria"/>
                  <a:sym typeface="Cambria"/>
                </a:defRPr>
              </a:pPr>
              <a:endParaRPr sz="4800" kern="0">
                <a:solidFill>
                  <a:srgbClr val="CCCCCC"/>
                </a:solidFill>
                <a:latin typeface="Cambria"/>
                <a:ea typeface="Cambria"/>
                <a:cs typeface="Cambria"/>
                <a:sym typeface="Cambria"/>
              </a:endParaRPr>
            </a:p>
          </p:txBody>
        </p:sp>
        <p:sp>
          <p:nvSpPr>
            <p:cNvPr id="820" name="Shape 820"/>
            <p:cNvSpPr/>
            <p:nvPr/>
          </p:nvSpPr>
          <p:spPr>
            <a:xfrm>
              <a:off x="212388" y="129945"/>
              <a:ext cx="3832742" cy="2169717"/>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12700" cap="flat">
              <a:solidFill>
                <a:schemeClr val="accent6">
                  <a:lumMod val="20000"/>
                  <a:lumOff val="80000"/>
                </a:schemeClr>
              </a:solidFill>
              <a:prstDash val="solid"/>
              <a:miter lim="800000"/>
            </a:ln>
            <a:effectLst/>
          </p:spPr>
          <p:txBody>
            <a:bodyPr wrap="square" lIns="45720" tIns="45720" rIns="45720" bIns="45720" numCol="1" anchor="ctr">
              <a:noAutofit/>
            </a:bodyPr>
            <a:lstStyle/>
            <a:p>
              <a:pPr algn="ctr" defTabSz="456371" hangingPunct="0">
                <a:defRPr sz="4800">
                  <a:solidFill>
                    <a:srgbClr val="404040"/>
                  </a:solidFill>
                  <a:latin typeface="Cambria"/>
                  <a:ea typeface="Cambria"/>
                  <a:cs typeface="Cambria"/>
                  <a:sym typeface="Cambria"/>
                </a:defRPr>
              </a:pPr>
              <a:endParaRPr sz="4800" kern="0">
                <a:solidFill>
                  <a:srgbClr val="CCCCCC"/>
                </a:solidFill>
                <a:latin typeface="Cambria"/>
                <a:ea typeface="Cambria"/>
                <a:cs typeface="Cambria"/>
                <a:sym typeface="Cambria"/>
              </a:endParaRPr>
            </a:p>
          </p:txBody>
        </p:sp>
        <p:sp>
          <p:nvSpPr>
            <p:cNvPr id="821" name="Shape 821"/>
            <p:cNvSpPr/>
            <p:nvPr/>
          </p:nvSpPr>
          <p:spPr>
            <a:xfrm>
              <a:off x="579253" y="715503"/>
              <a:ext cx="2728687" cy="9848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ctr">
              <a:spAutoFit/>
            </a:bodyPr>
            <a:lstStyle>
              <a:lvl1pPr defTabSz="1217021">
                <a:defRPr sz="4800">
                  <a:solidFill>
                    <a:srgbClr val="404040"/>
                  </a:solidFill>
                  <a:latin typeface="Cambria"/>
                  <a:ea typeface="Cambria"/>
                  <a:cs typeface="Cambria"/>
                  <a:sym typeface="Cambria"/>
                </a:defRPr>
              </a:lvl1pPr>
            </a:lstStyle>
            <a:p>
              <a:pPr algn="ctr" hangingPunct="0"/>
              <a:r>
                <a:rPr sz="1800" kern="0" dirty="0">
                  <a:solidFill>
                    <a:srgbClr val="CCCCCC"/>
                  </a:solidFill>
                </a:rPr>
                <a:t>Network</a:t>
              </a:r>
            </a:p>
          </p:txBody>
        </p:sp>
      </p:grpSp>
      <p:sp>
        <p:nvSpPr>
          <p:cNvPr id="890" name="Shape 890"/>
          <p:cNvSpPr/>
          <p:nvPr/>
        </p:nvSpPr>
        <p:spPr>
          <a:xfrm>
            <a:off x="6096630" y="2315366"/>
            <a:ext cx="360923" cy="2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25400">
            <a:solidFill>
              <a:srgbClr val="7F7F7F"/>
            </a:solidFill>
            <a:miter/>
          </a:ln>
        </p:spPr>
        <p:txBody>
          <a:bodyPr/>
          <a:lstStyle/>
          <a:p>
            <a:pPr algn="ctr" defTabSz="309555" hangingPunct="0"/>
            <a:endParaRPr sz="1875" kern="0">
              <a:solidFill>
                <a:srgbClr val="000000"/>
              </a:solidFill>
              <a:sym typeface="Helvetica Light"/>
            </a:endParaRPr>
          </a:p>
        </p:txBody>
      </p:sp>
      <p:sp>
        <p:nvSpPr>
          <p:cNvPr id="891" name="Shape 891"/>
          <p:cNvSpPr/>
          <p:nvPr/>
        </p:nvSpPr>
        <p:spPr>
          <a:xfrm>
            <a:off x="7910432" y="2312924"/>
            <a:ext cx="186981" cy="66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25400">
            <a:solidFill>
              <a:srgbClr val="7F7F7F"/>
            </a:solidFill>
            <a:miter/>
          </a:ln>
        </p:spPr>
        <p:txBody>
          <a:bodyPr/>
          <a:lstStyle/>
          <a:p>
            <a:pPr algn="ctr" defTabSz="309555" hangingPunct="0"/>
            <a:endParaRPr sz="1875" kern="0">
              <a:solidFill>
                <a:srgbClr val="000000"/>
              </a:solidFill>
              <a:sym typeface="Helvetica Light"/>
            </a:endParaRPr>
          </a:p>
        </p:txBody>
      </p:sp>
      <p:grpSp>
        <p:nvGrpSpPr>
          <p:cNvPr id="832" name="Group 832"/>
          <p:cNvGrpSpPr/>
          <p:nvPr/>
        </p:nvGrpSpPr>
        <p:grpSpPr>
          <a:xfrm>
            <a:off x="8099793" y="1738574"/>
            <a:ext cx="923778" cy="1145396"/>
            <a:chOff x="0" y="0"/>
            <a:chExt cx="2463405" cy="3054389"/>
          </a:xfrm>
        </p:grpSpPr>
        <p:sp>
          <p:nvSpPr>
            <p:cNvPr id="826" name="Shape 826"/>
            <p:cNvSpPr/>
            <p:nvPr/>
          </p:nvSpPr>
          <p:spPr>
            <a:xfrm>
              <a:off x="629933" y="864605"/>
              <a:ext cx="1609190" cy="1802062"/>
            </a:xfrm>
            <a:custGeom>
              <a:avLst/>
              <a:gdLst/>
              <a:ahLst/>
              <a:cxnLst>
                <a:cxn ang="0">
                  <a:pos x="wd2" y="hd2"/>
                </a:cxn>
                <a:cxn ang="5400000">
                  <a:pos x="wd2" y="hd2"/>
                </a:cxn>
                <a:cxn ang="10800000">
                  <a:pos x="wd2" y="hd2"/>
                </a:cxn>
                <a:cxn ang="16200000">
                  <a:pos x="wd2" y="hd2"/>
                </a:cxn>
              </a:cxnLst>
              <a:rect l="0" t="0" r="r" b="b"/>
              <a:pathLst>
                <a:path w="21600" h="21600" extrusionOk="0">
                  <a:moveTo>
                    <a:pt x="21600" y="2411"/>
                  </a:moveTo>
                  <a:cubicBezTo>
                    <a:pt x="21600" y="3743"/>
                    <a:pt x="16765" y="4822"/>
                    <a:pt x="10800" y="4822"/>
                  </a:cubicBezTo>
                  <a:cubicBezTo>
                    <a:pt x="4835" y="4822"/>
                    <a:pt x="0" y="3743"/>
                    <a:pt x="0" y="2411"/>
                  </a:cubicBezTo>
                  <a:cubicBezTo>
                    <a:pt x="0" y="1079"/>
                    <a:pt x="4835" y="0"/>
                    <a:pt x="10800" y="0"/>
                  </a:cubicBezTo>
                  <a:cubicBezTo>
                    <a:pt x="16765" y="0"/>
                    <a:pt x="21600" y="1079"/>
                    <a:pt x="21600" y="2411"/>
                  </a:cubicBezTo>
                  <a:lnTo>
                    <a:pt x="21600" y="19189"/>
                  </a:lnTo>
                  <a:cubicBezTo>
                    <a:pt x="21600" y="20521"/>
                    <a:pt x="16765" y="21600"/>
                    <a:pt x="10800" y="21600"/>
                  </a:cubicBezTo>
                  <a:cubicBezTo>
                    <a:pt x="4835" y="21600"/>
                    <a:pt x="0" y="20521"/>
                    <a:pt x="0" y="19189"/>
                  </a:cubicBezTo>
                  <a:lnTo>
                    <a:pt x="0" y="2411"/>
                  </a:lnTo>
                </a:path>
              </a:pathLst>
            </a:custGeom>
            <a:noFill/>
            <a:ln w="12700" cap="flat">
              <a:solidFill>
                <a:srgbClr val="7F7F7F"/>
              </a:solidFill>
              <a:prstDash val="solid"/>
              <a:miter lim="800000"/>
            </a:ln>
            <a:effectLst/>
          </p:spPr>
          <p:txBody>
            <a:bodyPr wrap="square" lIns="45720" tIns="45720" rIns="45720" bIns="45720" numCol="1" anchor="ctr">
              <a:noAutofit/>
            </a:bodyPr>
            <a:lstStyle/>
            <a:p>
              <a:pPr algn="ctr" defTabSz="456371" hangingPunct="0">
                <a:defRPr sz="4800">
                  <a:solidFill>
                    <a:srgbClr val="FFFFFF"/>
                  </a:solidFill>
                  <a:latin typeface="Cambria"/>
                  <a:ea typeface="Cambria"/>
                  <a:cs typeface="Cambria"/>
                  <a:sym typeface="Cambria"/>
                </a:defRPr>
              </a:pPr>
              <a:endParaRPr sz="4800" kern="0">
                <a:solidFill>
                  <a:srgbClr val="FFFFFF"/>
                </a:solidFill>
                <a:latin typeface="Cambria"/>
                <a:ea typeface="Cambria"/>
                <a:cs typeface="Cambria"/>
                <a:sym typeface="Cambria"/>
              </a:endParaRPr>
            </a:p>
          </p:txBody>
        </p:sp>
        <p:grpSp>
          <p:nvGrpSpPr>
            <p:cNvPr id="830" name="Group 830"/>
            <p:cNvGrpSpPr/>
            <p:nvPr/>
          </p:nvGrpSpPr>
          <p:grpSpPr>
            <a:xfrm>
              <a:off x="223533" y="458205"/>
              <a:ext cx="1609193" cy="1802062"/>
              <a:chOff x="-2" y="0"/>
              <a:chExt cx="1609192" cy="1802061"/>
            </a:xfrm>
          </p:grpSpPr>
          <p:sp>
            <p:nvSpPr>
              <p:cNvPr id="827" name="Shape 827"/>
              <p:cNvSpPr/>
              <p:nvPr/>
            </p:nvSpPr>
            <p:spPr>
              <a:xfrm>
                <a:off x="-3" y="0"/>
                <a:ext cx="1609193" cy="1802062"/>
              </a:xfrm>
              <a:custGeom>
                <a:avLst/>
                <a:gdLst/>
                <a:ahLst/>
                <a:cxnLst>
                  <a:cxn ang="0">
                    <a:pos x="wd2" y="hd2"/>
                  </a:cxn>
                  <a:cxn ang="5400000">
                    <a:pos x="wd2" y="hd2"/>
                  </a:cxn>
                  <a:cxn ang="10800000">
                    <a:pos x="wd2" y="hd2"/>
                  </a:cxn>
                  <a:cxn ang="16200000">
                    <a:pos x="wd2" y="hd2"/>
                  </a:cxn>
                </a:cxnLst>
                <a:rect l="0" t="0" r="r" b="b"/>
                <a:pathLst>
                  <a:path w="21600" h="21600" extrusionOk="0">
                    <a:moveTo>
                      <a:pt x="0" y="2411"/>
                    </a:moveTo>
                    <a:cubicBezTo>
                      <a:pt x="0" y="1079"/>
                      <a:pt x="4835" y="0"/>
                      <a:pt x="10800" y="0"/>
                    </a:cubicBezTo>
                    <a:cubicBezTo>
                      <a:pt x="16765" y="0"/>
                      <a:pt x="21600" y="1079"/>
                      <a:pt x="21600" y="2411"/>
                    </a:cubicBezTo>
                    <a:lnTo>
                      <a:pt x="21600" y="19189"/>
                    </a:lnTo>
                    <a:cubicBezTo>
                      <a:pt x="21600" y="20521"/>
                      <a:pt x="16765" y="21600"/>
                      <a:pt x="10800" y="21600"/>
                    </a:cubicBezTo>
                    <a:cubicBezTo>
                      <a:pt x="4835" y="21600"/>
                      <a:pt x="0" y="20521"/>
                      <a:pt x="0" y="19189"/>
                    </a:cubicBezTo>
                    <a:close/>
                  </a:path>
                </a:pathLst>
              </a:custGeom>
              <a:solidFill>
                <a:srgbClr val="FFFFFF"/>
              </a:solidFill>
              <a:ln w="12700" cap="flat">
                <a:noFill/>
                <a:miter lim="400000"/>
              </a:ln>
              <a:effectLst/>
            </p:spPr>
            <p:txBody>
              <a:bodyPr wrap="square" lIns="45720" tIns="45720" rIns="45720" bIns="45720" numCol="1" anchor="ctr">
                <a:noAutofit/>
              </a:bodyPr>
              <a:lstStyle/>
              <a:p>
                <a:pPr algn="ctr" defTabSz="456371" hangingPunct="0">
                  <a:defRPr sz="4800">
                    <a:solidFill>
                      <a:srgbClr val="FFFFFF"/>
                    </a:solidFill>
                    <a:latin typeface="Cambria"/>
                    <a:ea typeface="Cambria"/>
                    <a:cs typeface="Cambria"/>
                    <a:sym typeface="Cambria"/>
                  </a:defRPr>
                </a:pPr>
                <a:endParaRPr sz="4800" kern="0">
                  <a:solidFill>
                    <a:srgbClr val="FFFFFF"/>
                  </a:solidFill>
                  <a:latin typeface="Cambria"/>
                  <a:ea typeface="Cambria"/>
                  <a:cs typeface="Cambria"/>
                  <a:sym typeface="Cambria"/>
                </a:endParaRPr>
              </a:p>
            </p:txBody>
          </p:sp>
          <p:sp>
            <p:nvSpPr>
              <p:cNvPr id="828" name="Shape 828"/>
              <p:cNvSpPr/>
              <p:nvPr/>
            </p:nvSpPr>
            <p:spPr>
              <a:xfrm>
                <a:off x="-1" y="-1"/>
                <a:ext cx="1609191" cy="402300"/>
              </a:xfrm>
              <a:prstGeom prst="ellipse">
                <a:avLst/>
              </a:prstGeom>
              <a:solidFill>
                <a:srgbClr val="FFFFFF">
                  <a:alpha val="40000"/>
                </a:srgbClr>
              </a:solidFill>
              <a:ln w="12700" cap="flat">
                <a:noFill/>
                <a:miter lim="400000"/>
              </a:ln>
              <a:effectLst/>
            </p:spPr>
            <p:txBody>
              <a:bodyPr wrap="square" lIns="45720" tIns="45720" rIns="45720" bIns="45720" numCol="1" anchor="ctr">
                <a:noAutofit/>
              </a:bodyPr>
              <a:lstStyle/>
              <a:p>
                <a:pPr algn="ctr" defTabSz="456371" hangingPunct="0">
                  <a:defRPr sz="4800">
                    <a:solidFill>
                      <a:srgbClr val="FFFFFF"/>
                    </a:solidFill>
                    <a:latin typeface="Cambria"/>
                    <a:ea typeface="Cambria"/>
                    <a:cs typeface="Cambria"/>
                    <a:sym typeface="Cambria"/>
                  </a:defRPr>
                </a:pPr>
                <a:endParaRPr sz="4800" kern="0">
                  <a:solidFill>
                    <a:srgbClr val="FFFFFF"/>
                  </a:solidFill>
                  <a:latin typeface="Cambria"/>
                  <a:ea typeface="Cambria"/>
                  <a:cs typeface="Cambria"/>
                  <a:sym typeface="Cambria"/>
                </a:endParaRPr>
              </a:p>
            </p:txBody>
          </p:sp>
          <p:sp>
            <p:nvSpPr>
              <p:cNvPr id="829" name="Shape 829"/>
              <p:cNvSpPr/>
              <p:nvPr/>
            </p:nvSpPr>
            <p:spPr>
              <a:xfrm>
                <a:off x="-3" y="0"/>
                <a:ext cx="1609190" cy="1802062"/>
              </a:xfrm>
              <a:custGeom>
                <a:avLst/>
                <a:gdLst/>
                <a:ahLst/>
                <a:cxnLst>
                  <a:cxn ang="0">
                    <a:pos x="wd2" y="hd2"/>
                  </a:cxn>
                  <a:cxn ang="5400000">
                    <a:pos x="wd2" y="hd2"/>
                  </a:cxn>
                  <a:cxn ang="10800000">
                    <a:pos x="wd2" y="hd2"/>
                  </a:cxn>
                  <a:cxn ang="16200000">
                    <a:pos x="wd2" y="hd2"/>
                  </a:cxn>
                </a:cxnLst>
                <a:rect l="0" t="0" r="r" b="b"/>
                <a:pathLst>
                  <a:path w="21600" h="21600" extrusionOk="0">
                    <a:moveTo>
                      <a:pt x="21600" y="2411"/>
                    </a:moveTo>
                    <a:cubicBezTo>
                      <a:pt x="21600" y="3743"/>
                      <a:pt x="16765" y="4822"/>
                      <a:pt x="10800" y="4822"/>
                    </a:cubicBezTo>
                    <a:cubicBezTo>
                      <a:pt x="4835" y="4822"/>
                      <a:pt x="0" y="3743"/>
                      <a:pt x="0" y="2411"/>
                    </a:cubicBezTo>
                    <a:cubicBezTo>
                      <a:pt x="0" y="1079"/>
                      <a:pt x="4835" y="0"/>
                      <a:pt x="10800" y="0"/>
                    </a:cubicBezTo>
                    <a:cubicBezTo>
                      <a:pt x="16765" y="0"/>
                      <a:pt x="21600" y="1079"/>
                      <a:pt x="21600" y="2411"/>
                    </a:cubicBezTo>
                    <a:lnTo>
                      <a:pt x="21600" y="19189"/>
                    </a:lnTo>
                    <a:cubicBezTo>
                      <a:pt x="21600" y="20521"/>
                      <a:pt x="16765" y="21600"/>
                      <a:pt x="10800" y="21600"/>
                    </a:cubicBezTo>
                    <a:cubicBezTo>
                      <a:pt x="4835" y="21600"/>
                      <a:pt x="0" y="20521"/>
                      <a:pt x="0" y="19189"/>
                    </a:cubicBezTo>
                    <a:lnTo>
                      <a:pt x="0" y="2411"/>
                    </a:lnTo>
                  </a:path>
                </a:pathLst>
              </a:custGeom>
              <a:noFill/>
              <a:ln w="12700" cap="flat">
                <a:solidFill>
                  <a:srgbClr val="7F7F7F"/>
                </a:solidFill>
                <a:prstDash val="solid"/>
                <a:miter lim="800000"/>
              </a:ln>
              <a:effectLst/>
            </p:spPr>
            <p:txBody>
              <a:bodyPr wrap="square" lIns="45720" tIns="45720" rIns="45720" bIns="45720" numCol="1" anchor="ctr">
                <a:noAutofit/>
              </a:bodyPr>
              <a:lstStyle/>
              <a:p>
                <a:pPr algn="ctr" defTabSz="456371" hangingPunct="0">
                  <a:defRPr sz="4800">
                    <a:solidFill>
                      <a:srgbClr val="FFFFFF"/>
                    </a:solidFill>
                    <a:latin typeface="Cambria"/>
                    <a:ea typeface="Cambria"/>
                    <a:cs typeface="Cambria"/>
                    <a:sym typeface="Cambria"/>
                  </a:defRPr>
                </a:pPr>
                <a:endParaRPr sz="4800" kern="0">
                  <a:solidFill>
                    <a:srgbClr val="FFFFFF"/>
                  </a:solidFill>
                  <a:latin typeface="Cambria"/>
                  <a:ea typeface="Cambria"/>
                  <a:cs typeface="Cambria"/>
                  <a:sym typeface="Cambria"/>
                </a:endParaRPr>
              </a:p>
            </p:txBody>
          </p:sp>
        </p:grpSp>
        <p:sp>
          <p:nvSpPr>
            <p:cNvPr id="831" name="Shape 831"/>
            <p:cNvSpPr/>
            <p:nvPr/>
          </p:nvSpPr>
          <p:spPr>
            <a:xfrm>
              <a:off x="-1" y="0"/>
              <a:ext cx="2463407" cy="3054390"/>
            </a:xfrm>
            <a:prstGeom prst="rect">
              <a:avLst/>
            </a:prstGeom>
            <a:noFill/>
            <a:ln w="12700" cap="flat">
              <a:solidFill>
                <a:srgbClr val="7F7F7F"/>
              </a:solidFill>
              <a:prstDash val="solid"/>
              <a:miter lim="800000"/>
            </a:ln>
            <a:effectLst/>
          </p:spPr>
          <p:txBody>
            <a:bodyPr wrap="square" lIns="45720" tIns="45720" rIns="45720" bIns="45720" numCol="1" anchor="ctr">
              <a:noAutofit/>
            </a:bodyPr>
            <a:lstStyle/>
            <a:p>
              <a:pPr algn="ctr" defTabSz="456371" hangingPunct="0">
                <a:defRPr sz="4800">
                  <a:solidFill>
                    <a:srgbClr val="FFFFFF"/>
                  </a:solidFill>
                  <a:latin typeface="Cambria"/>
                  <a:ea typeface="Cambria"/>
                  <a:cs typeface="Cambria"/>
                  <a:sym typeface="Cambria"/>
                </a:defRPr>
              </a:pPr>
              <a:endParaRPr sz="4800" kern="0">
                <a:solidFill>
                  <a:srgbClr val="FFFFFF"/>
                </a:solidFill>
                <a:latin typeface="Cambria"/>
                <a:ea typeface="Cambria"/>
                <a:cs typeface="Cambria"/>
                <a:sym typeface="Cambria"/>
              </a:endParaRPr>
            </a:p>
          </p:txBody>
        </p:sp>
      </p:grpSp>
      <p:sp>
        <p:nvSpPr>
          <p:cNvPr id="834" name="Shape 834"/>
          <p:cNvSpPr/>
          <p:nvPr/>
        </p:nvSpPr>
        <p:spPr>
          <a:xfrm>
            <a:off x="8032648" y="1507924"/>
            <a:ext cx="861774" cy="242374"/>
          </a:xfrm>
          <a:prstGeom prst="rect">
            <a:avLst/>
          </a:prstGeom>
          <a:ln w="12700">
            <a:miter lim="400000"/>
          </a:ln>
          <a:extLst>
            <a:ext uri="{C572A759-6A51-4108-AA02-DFA0A04FC94B}">
              <ma14:wrappingTextBoxFlag xmlns="" xmlns:ma14="http://schemas.microsoft.com/office/mac/drawingml/2011/main" val="1"/>
            </a:ext>
          </a:extLst>
        </p:spPr>
        <p:txBody>
          <a:bodyPr wrap="none" lIns="45720" tIns="45720" rIns="45720" bIns="45720">
            <a:spAutoFit/>
          </a:bodyPr>
          <a:lstStyle>
            <a:lvl1pPr algn="l" defTabSz="1217021">
              <a:defRPr sz="2600" i="1">
                <a:solidFill>
                  <a:srgbClr val="404040"/>
                </a:solidFill>
                <a:latin typeface="Times New Roman"/>
                <a:ea typeface="Times New Roman"/>
                <a:cs typeface="Times New Roman"/>
                <a:sym typeface="Times New Roman"/>
              </a:defRPr>
            </a:lvl1pPr>
          </a:lstStyle>
          <a:p>
            <a:pPr hangingPunct="0"/>
            <a:r>
              <a:rPr sz="975" kern="0"/>
              <a:t>Storage System</a:t>
            </a:r>
          </a:p>
        </p:txBody>
      </p:sp>
      <p:pic>
        <p:nvPicPr>
          <p:cNvPr id="835" name="image12.png"/>
          <p:cNvPicPr>
            <a:picLocks noChangeAspect="1"/>
          </p:cNvPicPr>
          <p:nvPr/>
        </p:nvPicPr>
        <p:blipFill>
          <a:blip r:embed="rId2">
            <a:extLst/>
          </a:blip>
          <a:stretch>
            <a:fillRect/>
          </a:stretch>
        </p:blipFill>
        <p:spPr>
          <a:xfrm>
            <a:off x="855175" y="1069353"/>
            <a:ext cx="822524" cy="580803"/>
          </a:xfrm>
          <a:prstGeom prst="rect">
            <a:avLst/>
          </a:prstGeom>
          <a:ln w="12700">
            <a:miter lim="400000"/>
          </a:ln>
        </p:spPr>
      </p:pic>
      <p:sp>
        <p:nvSpPr>
          <p:cNvPr id="893" name="Shape 893"/>
          <p:cNvSpPr/>
          <p:nvPr/>
        </p:nvSpPr>
        <p:spPr>
          <a:xfrm>
            <a:off x="1267302" y="1650155"/>
            <a:ext cx="702" cy="2355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25400">
            <a:solidFill>
              <a:srgbClr val="CCCCCC"/>
            </a:solidFill>
            <a:miter/>
          </a:ln>
        </p:spPr>
        <p:txBody>
          <a:bodyPr/>
          <a:lstStyle/>
          <a:p>
            <a:pPr algn="ctr" defTabSz="309555" hangingPunct="0"/>
            <a:endParaRPr sz="1875" kern="0">
              <a:solidFill>
                <a:srgbClr val="000000"/>
              </a:solidFill>
              <a:sym typeface="Helvetica Light"/>
            </a:endParaRPr>
          </a:p>
        </p:txBody>
      </p:sp>
      <p:grpSp>
        <p:nvGrpSpPr>
          <p:cNvPr id="103" name="Group 723"/>
          <p:cNvGrpSpPr/>
          <p:nvPr/>
        </p:nvGrpSpPr>
        <p:grpSpPr>
          <a:xfrm>
            <a:off x="2726727" y="3523508"/>
            <a:ext cx="3362856" cy="878283"/>
            <a:chOff x="-1" y="-1"/>
            <a:chExt cx="8721292" cy="2432020"/>
          </a:xfrm>
          <a:effectLst/>
        </p:grpSpPr>
        <p:sp>
          <p:nvSpPr>
            <p:cNvPr id="104" name="Shape 721"/>
            <p:cNvSpPr/>
            <p:nvPr/>
          </p:nvSpPr>
          <p:spPr>
            <a:xfrm>
              <a:off x="-1" y="-1"/>
              <a:ext cx="8721292" cy="2432020"/>
            </a:xfrm>
            <a:prstGeom prst="rect">
              <a:avLst/>
            </a:prstGeom>
            <a:noFill/>
            <a:ln w="12700" cap="flat">
              <a:solidFill>
                <a:schemeClr val="tx1"/>
              </a:solidFill>
              <a:prstDash val="solid"/>
              <a:miter lim="800000"/>
            </a:ln>
            <a:effectLst/>
          </p:spPr>
          <p:txBody>
            <a:bodyPr wrap="square" lIns="45720" tIns="45720" rIns="45720" bIns="45720" numCol="1" anchor="ctr">
              <a:noAutofit/>
            </a:bodyPr>
            <a:lstStyle/>
            <a:p>
              <a:pPr algn="ctr" defTabSz="456371" hangingPunct="0">
                <a:defRPr sz="4800">
                  <a:solidFill>
                    <a:srgbClr val="404040"/>
                  </a:solidFill>
                  <a:latin typeface="Cambria"/>
                  <a:ea typeface="Cambria"/>
                  <a:cs typeface="Cambria"/>
                  <a:sym typeface="Cambria"/>
                </a:defRPr>
              </a:pPr>
              <a:endParaRPr sz="4800" kern="0">
                <a:solidFill>
                  <a:srgbClr val="404040"/>
                </a:solidFill>
                <a:latin typeface="Cambria"/>
                <a:ea typeface="Cambria"/>
                <a:cs typeface="Cambria"/>
                <a:sym typeface="Cambria"/>
              </a:endParaRPr>
            </a:p>
          </p:txBody>
        </p:sp>
        <p:sp>
          <p:nvSpPr>
            <p:cNvPr id="105" name="Shape 722"/>
            <p:cNvSpPr/>
            <p:nvPr/>
          </p:nvSpPr>
          <p:spPr>
            <a:xfrm>
              <a:off x="-1" y="55170"/>
              <a:ext cx="8721292" cy="76702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20" tIns="0" rIns="45720" bIns="0" numCol="1" anchor="t">
              <a:spAutoFit/>
            </a:bodyPr>
            <a:lstStyle>
              <a:lvl1pPr algn="l" defTabSz="1217021">
                <a:defRPr sz="4800">
                  <a:solidFill>
                    <a:srgbClr val="404040"/>
                  </a:solidFill>
                  <a:latin typeface="Cambria"/>
                  <a:ea typeface="Cambria"/>
                  <a:cs typeface="Cambria"/>
                  <a:sym typeface="Cambria"/>
                </a:defRPr>
              </a:lvl1pPr>
            </a:lstStyle>
            <a:p>
              <a:pPr algn="ctr" hangingPunct="0"/>
              <a:r>
                <a:rPr sz="1800" kern="0" dirty="0">
                  <a:solidFill>
                    <a:schemeClr val="tx1"/>
                  </a:solidFill>
                </a:rPr>
                <a:t>LinuxONE/ z</a:t>
              </a:r>
              <a:r>
                <a:rPr lang="en-US" sz="1800" kern="0" dirty="0">
                  <a:solidFill>
                    <a:schemeClr val="tx1"/>
                  </a:solidFill>
                </a:rPr>
                <a:t> Systems</a:t>
              </a:r>
              <a:endParaRPr sz="1800" kern="0" dirty="0">
                <a:solidFill>
                  <a:schemeClr val="tx1"/>
                </a:solidFill>
              </a:endParaRPr>
            </a:p>
          </p:txBody>
        </p:sp>
      </p:grpSp>
      <p:grpSp>
        <p:nvGrpSpPr>
          <p:cNvPr id="107" name="Group 334"/>
          <p:cNvGrpSpPr/>
          <p:nvPr/>
        </p:nvGrpSpPr>
        <p:grpSpPr>
          <a:xfrm>
            <a:off x="3566091" y="3837421"/>
            <a:ext cx="1691831" cy="449933"/>
            <a:chOff x="-14770" y="69368"/>
            <a:chExt cx="2882190" cy="817916"/>
          </a:xfrm>
          <a:effectLst/>
        </p:grpSpPr>
        <p:sp>
          <p:nvSpPr>
            <p:cNvPr id="108" name="Shape 332"/>
            <p:cNvSpPr/>
            <p:nvPr/>
          </p:nvSpPr>
          <p:spPr>
            <a:xfrm>
              <a:off x="-14770" y="69368"/>
              <a:ext cx="2882190" cy="817916"/>
            </a:xfrm>
            <a:prstGeom prst="roundRect">
              <a:avLst>
                <a:gd name="adj" fmla="val 16667"/>
              </a:avLst>
            </a:prstGeom>
            <a:noFill/>
            <a:ln w="19050" cap="flat">
              <a:solidFill>
                <a:srgbClr val="F48F19"/>
              </a:solidFill>
              <a:prstDash val="solid"/>
              <a:miter lim="800000"/>
            </a:ln>
            <a:effectLst/>
          </p:spPr>
          <p:txBody>
            <a:bodyPr wrap="square" lIns="45720" tIns="45720" rIns="45720" bIns="45720" numCol="1" anchor="ctr">
              <a:noAutofit/>
            </a:bodyPr>
            <a:lstStyle/>
            <a:p>
              <a:pPr algn="ctr" defTabSz="456371" hangingPunct="0">
                <a:defRPr sz="2800">
                  <a:latin typeface="Cambria"/>
                  <a:ea typeface="Cambria"/>
                  <a:cs typeface="Cambria"/>
                  <a:sym typeface="Cambria"/>
                </a:defRPr>
              </a:pPr>
              <a:endParaRPr sz="1050" kern="0">
                <a:latin typeface="Cambria"/>
                <a:ea typeface="Cambria"/>
                <a:cs typeface="Cambria"/>
                <a:sym typeface="Cambria"/>
              </a:endParaRPr>
            </a:p>
          </p:txBody>
        </p:sp>
        <p:sp>
          <p:nvSpPr>
            <p:cNvPr id="109" name="Shape 333"/>
            <p:cNvSpPr/>
            <p:nvPr/>
          </p:nvSpPr>
          <p:spPr>
            <a:xfrm>
              <a:off x="32372" y="265377"/>
              <a:ext cx="2787908" cy="4259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6000" tIns="36000" rIns="36000" bIns="36000" numCol="1" anchor="ctr">
              <a:spAutoFit/>
            </a:bodyPr>
            <a:lstStyle>
              <a:lvl1pPr algn="l" defTabSz="1217021">
                <a:defRPr sz="2800">
                  <a:latin typeface="Cambria"/>
                  <a:ea typeface="Cambria"/>
                  <a:cs typeface="Cambria"/>
                  <a:sym typeface="Cambria"/>
                </a:defRPr>
              </a:lvl1pPr>
            </a:lstStyle>
            <a:p>
              <a:pPr algn="ctr" hangingPunct="0"/>
              <a:r>
                <a:rPr lang="en-US" sz="1050" b="1" kern="0" dirty="0">
                  <a:solidFill>
                    <a:schemeClr val="accent2"/>
                  </a:solidFill>
                </a:rPr>
                <a:t>Secure Service Container</a:t>
              </a:r>
              <a:endParaRPr sz="1050" b="1" kern="0" dirty="0">
                <a:solidFill>
                  <a:schemeClr val="accent2"/>
                </a:solidFill>
              </a:endParaRPr>
            </a:p>
          </p:txBody>
        </p:sp>
      </p:grpSp>
      <p:cxnSp>
        <p:nvCxnSpPr>
          <p:cNvPr id="13" name="Straight Connector 12"/>
          <p:cNvCxnSpPr/>
          <p:nvPr/>
        </p:nvCxnSpPr>
        <p:spPr>
          <a:xfrm>
            <a:off x="2053543" y="2311273"/>
            <a:ext cx="673185" cy="0"/>
          </a:xfrm>
          <a:prstGeom prst="line">
            <a:avLst/>
          </a:prstGeom>
          <a:noFill/>
          <a:ln w="19050" cap="flat">
            <a:solidFill>
              <a:srgbClr val="CCCCCC"/>
            </a:solidFill>
            <a:prstDash val="solid"/>
            <a:miter lim="400000"/>
          </a:ln>
          <a:effectLst/>
          <a:sp3d/>
        </p:spPr>
        <p:style>
          <a:lnRef idx="0">
            <a:scrgbClr r="0" g="0" b="0"/>
          </a:lnRef>
          <a:fillRef idx="0">
            <a:scrgbClr r="0" g="0" b="0"/>
          </a:fillRef>
          <a:effectRef idx="0">
            <a:scrgbClr r="0" g="0" b="0"/>
          </a:effectRef>
          <a:fontRef idx="none"/>
        </p:style>
      </p:cxnSp>
      <p:sp>
        <p:nvSpPr>
          <p:cNvPr id="99" name="Shape 195"/>
          <p:cNvSpPr/>
          <p:nvPr/>
        </p:nvSpPr>
        <p:spPr>
          <a:xfrm>
            <a:off x="509639" y="451446"/>
            <a:ext cx="4709735" cy="415440"/>
          </a:xfrm>
          <a:prstGeom prst="rect">
            <a:avLst/>
          </a:prstGeom>
          <a:ln w="12700">
            <a:miter lim="400000"/>
          </a:ln>
          <a:extLst>
            <a:ext uri="{C572A759-6A51-4108-AA02-DFA0A04FC94B}">
              <ma14:wrappingTextBoxFlag xmlns="" xmlns:ma14="http://schemas.microsoft.com/office/mac/drawingml/2011/main" val="1"/>
            </a:ext>
          </a:extLst>
        </p:spPr>
        <p:txBody>
          <a:bodyPr lIns="19050" tIns="19050" rIns="19050" bIns="19050">
            <a:normAutofit/>
          </a:bodyPr>
          <a:lstStyle>
            <a:lvl1pPr algn="l">
              <a:defRPr sz="4200">
                <a:solidFill>
                  <a:srgbClr val="395567"/>
                </a:solidFill>
                <a:latin typeface="HelvNeue Bold for IBM"/>
                <a:ea typeface="HelvNeue Bold for IBM"/>
                <a:cs typeface="HelvNeue Bold for IBM"/>
                <a:sym typeface="HelvNeue Bold for IBM"/>
              </a:defRPr>
            </a:lvl1pPr>
          </a:lstStyle>
          <a:p>
            <a:pPr defTabSz="309563" hangingPunct="0"/>
            <a:r>
              <a:rPr lang="en-US" sz="1575" i="1" kern="0" dirty="0">
                <a:solidFill>
                  <a:schemeClr val="tx1"/>
                </a:solidFill>
                <a:latin typeface="HelvNeue Light for IBM" charset="0"/>
                <a:ea typeface="HelvNeue Light for IBM" charset="0"/>
                <a:cs typeface="HelvNeue Light for IBM" charset="0"/>
              </a:rPr>
              <a:t>Extending the value of z hardware crypto</a:t>
            </a:r>
            <a:endParaRPr sz="1575" i="1" kern="0" dirty="0">
              <a:solidFill>
                <a:schemeClr val="tx1"/>
              </a:solidFill>
              <a:latin typeface="HelvNeue Light for IBM" charset="0"/>
              <a:ea typeface="HelvNeue Light for IBM" charset="0"/>
              <a:cs typeface="HelvNeue Light for IBM" charset="0"/>
            </a:endParaRPr>
          </a:p>
        </p:txBody>
      </p:sp>
      <p:pic>
        <p:nvPicPr>
          <p:cNvPr id="85" name="Picture 84"/>
          <p:cNvPicPr>
            <a:picLocks noChangeAspect="1"/>
          </p:cNvPicPr>
          <p:nvPr/>
        </p:nvPicPr>
        <p:blipFill>
          <a:blip r:embed="rId3"/>
          <a:stretch>
            <a:fillRect/>
          </a:stretch>
        </p:blipFill>
        <p:spPr>
          <a:xfrm>
            <a:off x="6215274" y="837208"/>
            <a:ext cx="1414860" cy="732546"/>
          </a:xfrm>
          <a:prstGeom prst="rect">
            <a:avLst/>
          </a:prstGeom>
        </p:spPr>
      </p:pic>
      <p:pic>
        <p:nvPicPr>
          <p:cNvPr id="86" name="Picture 85"/>
          <p:cNvPicPr>
            <a:picLocks noChangeAspect="1"/>
          </p:cNvPicPr>
          <p:nvPr/>
        </p:nvPicPr>
        <p:blipFill>
          <a:blip r:embed="rId4"/>
          <a:stretch>
            <a:fillRect/>
          </a:stretch>
        </p:blipFill>
        <p:spPr>
          <a:xfrm>
            <a:off x="5563713" y="591600"/>
            <a:ext cx="3464630" cy="3276113"/>
          </a:xfrm>
          <a:prstGeom prst="rect">
            <a:avLst/>
          </a:prstGeom>
          <a:ln w="28575">
            <a:solidFill>
              <a:srgbClr val="EE7D31"/>
            </a:solidFill>
          </a:ln>
          <a:effectLst>
            <a:outerShdw blurRad="50800" dist="76200" dir="2700000" algn="tl" rotWithShape="0">
              <a:prstClr val="black">
                <a:alpha val="40000"/>
              </a:prstClr>
            </a:outerShdw>
          </a:effectLst>
        </p:spPr>
      </p:pic>
      <p:cxnSp>
        <p:nvCxnSpPr>
          <p:cNvPr id="87" name="Elbow Connector 86"/>
          <p:cNvCxnSpPr>
            <a:stCxn id="108" idx="3"/>
            <a:endCxn id="86" idx="2"/>
          </p:cNvCxnSpPr>
          <p:nvPr/>
        </p:nvCxnSpPr>
        <p:spPr>
          <a:xfrm flipV="1">
            <a:off x="5257922" y="3867714"/>
            <a:ext cx="2038106" cy="194674"/>
          </a:xfrm>
          <a:prstGeom prst="bentConnector2">
            <a:avLst/>
          </a:prstGeom>
          <a:noFill/>
          <a:ln w="38100" cap="flat">
            <a:solidFill>
              <a:srgbClr val="F49819"/>
            </a:solidFill>
            <a:prstDash val="solid"/>
            <a:miter lim="400000"/>
            <a:headEnd type="none" w="med" len="med"/>
            <a:tailEnd type="none" w="med" len="med"/>
          </a:ln>
          <a:effectLst/>
          <a:sp3d/>
        </p:spPr>
        <p:style>
          <a:lnRef idx="0">
            <a:scrgbClr r="0" g="0" b="0"/>
          </a:lnRef>
          <a:fillRef idx="0">
            <a:scrgbClr r="0" g="0" b="0"/>
          </a:fillRef>
          <a:effectRef idx="0">
            <a:scrgbClr r="0" g="0" b="0"/>
          </a:effectRef>
          <a:fontRef idx="none"/>
        </p:style>
      </p:cxnSp>
      <p:sp>
        <p:nvSpPr>
          <p:cNvPr id="20" name="Bent-Up Arrow 19"/>
          <p:cNvSpPr/>
          <p:nvPr/>
        </p:nvSpPr>
        <p:spPr>
          <a:xfrm>
            <a:off x="9028343" y="3717719"/>
            <a:ext cx="17145" cy="29391"/>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9563" hangingPunct="0"/>
            <a:endParaRPr lang="en-US" sz="1875" kern="0">
              <a:solidFill>
                <a:prstClr val="white"/>
              </a:solidFill>
              <a:sym typeface="Helvetica Light"/>
            </a:endParaRPr>
          </a:p>
        </p:txBody>
      </p:sp>
      <p:sp>
        <p:nvSpPr>
          <p:cNvPr id="22" name="Bent-Up Arrow 21"/>
          <p:cNvSpPr/>
          <p:nvPr/>
        </p:nvSpPr>
        <p:spPr>
          <a:xfrm rot="16200000">
            <a:off x="8056626" y="3576194"/>
            <a:ext cx="1517821" cy="133370"/>
          </a:xfrm>
          <a:prstGeom prst="bentUpArrow">
            <a:avLst>
              <a:gd name="adj1" fmla="val 12810"/>
              <a:gd name="adj2" fmla="val 25000"/>
              <a:gd name="adj3" fmla="val 33127"/>
            </a:avLst>
          </a:prstGeom>
          <a:solidFill>
            <a:srgbClr val="F49819"/>
          </a:solidFill>
          <a:ln>
            <a:solidFill>
              <a:srgbClr val="F48F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9563" hangingPunct="0"/>
            <a:endParaRPr lang="en-US" sz="1875" kern="0">
              <a:solidFill>
                <a:prstClr val="white"/>
              </a:solidFill>
              <a:sym typeface="Helvetica Light"/>
            </a:endParaRPr>
          </a:p>
        </p:txBody>
      </p:sp>
      <p:sp>
        <p:nvSpPr>
          <p:cNvPr id="24" name="Rectangle 23"/>
          <p:cNvSpPr/>
          <p:nvPr/>
        </p:nvSpPr>
        <p:spPr>
          <a:xfrm>
            <a:off x="7313902" y="3915853"/>
            <a:ext cx="1568319" cy="505533"/>
          </a:xfrm>
          <a:prstGeom prst="rect">
            <a:avLst/>
          </a:prstGeom>
        </p:spPr>
        <p:txBody>
          <a:bodyPr wrap="square">
            <a:noAutofit/>
          </a:bodyPr>
          <a:lstStyle/>
          <a:p>
            <a:pPr algn="r" defTabSz="309563" hangingPunct="0"/>
            <a:r>
              <a:rPr lang="en-US" sz="1050" b="1" kern="0" dirty="0">
                <a:latin typeface="Calibri" charset="0"/>
                <a:ea typeface="Calibri" charset="0"/>
                <a:cs typeface="Calibri" charset="0"/>
                <a:sym typeface="Helvetica Light"/>
              </a:rPr>
              <a:t>Protected-key CPACF </a:t>
            </a:r>
            <a:r>
              <a:rPr lang="mr-IN" sz="1050" b="1" kern="0" dirty="0">
                <a:latin typeface="Calibri" charset="0"/>
                <a:ea typeface="Calibri" charset="0"/>
                <a:cs typeface="Calibri" charset="0"/>
                <a:sym typeface="Helvetica Light"/>
              </a:rPr>
              <a:t>–</a:t>
            </a:r>
            <a:r>
              <a:rPr lang="en-US" sz="1050" b="1" kern="0" dirty="0">
                <a:latin typeface="Calibri" charset="0"/>
                <a:ea typeface="Calibri" charset="0"/>
                <a:cs typeface="Calibri" charset="0"/>
                <a:sym typeface="Helvetica Light"/>
              </a:rPr>
              <a:t> key value not visible to OS or application </a:t>
            </a:r>
          </a:p>
        </p:txBody>
      </p:sp>
      <p:sp>
        <p:nvSpPr>
          <p:cNvPr id="2" name="TextBox 1"/>
          <p:cNvSpPr txBox="1"/>
          <p:nvPr/>
        </p:nvSpPr>
        <p:spPr>
          <a:xfrm>
            <a:off x="7352722" y="2126914"/>
            <a:ext cx="1578542" cy="160044"/>
          </a:xfrm>
          <a:prstGeom prst="rect">
            <a:avLst/>
          </a:prstGeom>
          <a:solidFill>
            <a:srgbClr val="FFC001"/>
          </a:solidFill>
          <a:ln>
            <a:solidFill>
              <a:schemeClr val="accent6">
                <a:lumMod val="75000"/>
              </a:schemeClr>
            </a:solidFill>
          </a:ln>
        </p:spPr>
        <p:txBody>
          <a:bodyPr wrap="square" lIns="0" tIns="18288" rIns="0" bIns="18288" rtlCol="0" anchor="ctr">
            <a:spAutoFit/>
          </a:bodyPr>
          <a:lstStyle/>
          <a:p>
            <a:pPr algn="ctr"/>
            <a:r>
              <a:rPr lang="en-US" sz="800" b="1" dirty="0">
                <a:latin typeface="Arial" charset="0"/>
                <a:ea typeface="Arial" charset="0"/>
                <a:cs typeface="Arial" charset="0"/>
              </a:rPr>
              <a:t>LinuxONE / z Systems</a:t>
            </a:r>
          </a:p>
        </p:txBody>
      </p:sp>
      <p:sp>
        <p:nvSpPr>
          <p:cNvPr id="889" name="Shape 889"/>
          <p:cNvSpPr/>
          <p:nvPr/>
        </p:nvSpPr>
        <p:spPr>
          <a:xfrm>
            <a:off x="67459" y="1650154"/>
            <a:ext cx="2641394" cy="2866091"/>
          </a:xfrm>
          <a:prstGeom prst="rect">
            <a:avLst/>
          </a:prstGeom>
          <a:solidFill>
            <a:schemeClr val="bg1"/>
          </a:solidFill>
          <a:ln w="12700">
            <a:miter lim="400000"/>
          </a:ln>
          <a:effectLst/>
          <a:extLst>
            <a:ext uri="{C572A759-6A51-4108-AA02-DFA0A04FC94B}">
              <ma14:wrappingTextBoxFlag xmlns="" xmlns:ma14="http://schemas.microsoft.com/office/mac/drawingml/2011/main" val="1"/>
            </a:ext>
          </a:extLst>
        </p:spPr>
        <p:txBody>
          <a:bodyPr wrap="square" lIns="44577" tIns="45720" rIns="45720" bIns="45720" anchor="t">
            <a:noAutofit/>
          </a:bodyPr>
          <a:lstStyle/>
          <a:p>
            <a:pPr defTabSz="456371" hangingPunct="0">
              <a:lnSpc>
                <a:spcPct val="80000"/>
              </a:lnSpc>
              <a:spcAft>
                <a:spcPts val="600"/>
              </a:spcAft>
              <a:defRPr sz="2800" b="1" i="1">
                <a:solidFill>
                  <a:srgbClr val="F38F1A"/>
                </a:solidFill>
                <a:latin typeface="Times New Roman"/>
                <a:ea typeface="Times New Roman"/>
                <a:cs typeface="Times New Roman"/>
                <a:sym typeface="Times New Roman"/>
              </a:defRPr>
            </a:pPr>
            <a:r>
              <a:rPr lang="en-US" sz="1400" i="1" kern="0" dirty="0">
                <a:solidFill>
                  <a:srgbClr val="F38F1A"/>
                </a:solidFill>
                <a:latin typeface="HelvNeue Bold for IBM" charset="0"/>
                <a:ea typeface="HelvNeue Bold for IBM" charset="0"/>
                <a:cs typeface="HelvNeue Bold for IBM" charset="0"/>
                <a:sym typeface="Times New Roman"/>
              </a:rPr>
              <a:t>Client Value Proposition:</a:t>
            </a:r>
            <a:endParaRPr lang="en-US" sz="1400" b="1" i="1" kern="0" dirty="0">
              <a:solidFill>
                <a:srgbClr val="F38F1A"/>
              </a:solidFill>
              <a:latin typeface="HelvNeue Light for IBM" charset="0"/>
              <a:ea typeface="HelvNeue Light for IBM" charset="0"/>
              <a:cs typeface="HelvNeue Light for IBM" charset="0"/>
              <a:sym typeface="Times New Roman"/>
            </a:endParaRPr>
          </a:p>
          <a:p>
            <a:pPr defTabSz="456371" hangingPunct="0">
              <a:lnSpc>
                <a:spcPct val="80000"/>
              </a:lnSpc>
              <a:defRPr sz="2800" b="1" i="1">
                <a:solidFill>
                  <a:srgbClr val="F38F1A"/>
                </a:solidFill>
                <a:latin typeface="Times New Roman"/>
                <a:ea typeface="Times New Roman"/>
                <a:cs typeface="Times New Roman"/>
                <a:sym typeface="Times New Roman"/>
              </a:defRPr>
            </a:pPr>
            <a:r>
              <a:rPr lang="en-US" sz="1200" b="1" i="1" kern="0" dirty="0">
                <a:solidFill>
                  <a:srgbClr val="F38F1A"/>
                </a:solidFill>
                <a:latin typeface="HelvNeue Light for IBM" charset="0"/>
                <a:ea typeface="HelvNeue Light for IBM" charset="0"/>
                <a:cs typeface="HelvNeue Light for IBM" charset="0"/>
                <a:sym typeface="Times New Roman"/>
              </a:rPr>
              <a:t>Simplified, fast deployment and management of packaged solutions</a:t>
            </a:r>
          </a:p>
          <a:p>
            <a:pPr defTabSz="456371" hangingPunct="0">
              <a:lnSpc>
                <a:spcPct val="80000"/>
              </a:lnSpc>
              <a:defRPr sz="2800" b="1" i="1">
                <a:solidFill>
                  <a:srgbClr val="F38F1A"/>
                </a:solidFill>
                <a:latin typeface="Times New Roman"/>
                <a:ea typeface="Times New Roman"/>
                <a:cs typeface="Times New Roman"/>
                <a:sym typeface="Times New Roman"/>
              </a:defRPr>
            </a:pPr>
            <a:endParaRPr lang="en-US" sz="1200" b="1" i="1" kern="0" dirty="0">
              <a:solidFill>
                <a:srgbClr val="F38F1A"/>
              </a:solidFill>
              <a:latin typeface="HelvNeue Light for IBM" charset="0"/>
              <a:ea typeface="HelvNeue Light for IBM" charset="0"/>
              <a:cs typeface="HelvNeue Light for IBM" charset="0"/>
              <a:sym typeface="Times New Roman"/>
            </a:endParaRPr>
          </a:p>
          <a:p>
            <a:pPr defTabSz="456371" hangingPunct="0">
              <a:lnSpc>
                <a:spcPct val="80000"/>
              </a:lnSpc>
              <a:defRPr sz="2800" b="1" i="1">
                <a:solidFill>
                  <a:srgbClr val="F38F1A"/>
                </a:solidFill>
                <a:latin typeface="Times New Roman"/>
                <a:ea typeface="Times New Roman"/>
                <a:cs typeface="Times New Roman"/>
                <a:sym typeface="Times New Roman"/>
              </a:defRPr>
            </a:pPr>
            <a:r>
              <a:rPr lang="en-US" sz="1200" b="1" i="1" kern="0" dirty="0">
                <a:solidFill>
                  <a:srgbClr val="F38F1A"/>
                </a:solidFill>
                <a:latin typeface="HelvNeue Light for IBM" charset="0"/>
                <a:ea typeface="HelvNeue Light for IBM" charset="0"/>
                <a:cs typeface="HelvNeue Light for IBM" charset="0"/>
                <a:sym typeface="Times New Roman"/>
              </a:rPr>
              <a:t>Tamper protection during Appliance installation and runtime</a:t>
            </a:r>
          </a:p>
          <a:p>
            <a:pPr defTabSz="456371" hangingPunct="0">
              <a:lnSpc>
                <a:spcPct val="80000"/>
              </a:lnSpc>
              <a:defRPr sz="2800" b="1" i="1">
                <a:solidFill>
                  <a:srgbClr val="F38F1A"/>
                </a:solidFill>
                <a:latin typeface="Times New Roman"/>
                <a:ea typeface="Times New Roman"/>
                <a:cs typeface="Times New Roman"/>
                <a:sym typeface="Times New Roman"/>
              </a:defRPr>
            </a:pPr>
            <a:endParaRPr lang="en-US" sz="1200" b="1" i="1" kern="0" dirty="0">
              <a:solidFill>
                <a:srgbClr val="F38F1A"/>
              </a:solidFill>
              <a:latin typeface="HelvNeue Light for IBM" charset="0"/>
              <a:ea typeface="HelvNeue Light for IBM" charset="0"/>
              <a:cs typeface="HelvNeue Light for IBM" charset="0"/>
              <a:sym typeface="Times New Roman"/>
            </a:endParaRPr>
          </a:p>
          <a:p>
            <a:pPr defTabSz="456371" hangingPunct="0">
              <a:lnSpc>
                <a:spcPct val="80000"/>
              </a:lnSpc>
              <a:defRPr sz="2800" b="1" i="1">
                <a:solidFill>
                  <a:srgbClr val="F38F1A"/>
                </a:solidFill>
                <a:latin typeface="Times New Roman"/>
                <a:ea typeface="Times New Roman"/>
                <a:cs typeface="Times New Roman"/>
                <a:sym typeface="Times New Roman"/>
              </a:defRPr>
            </a:pPr>
            <a:r>
              <a:rPr lang="en-US" sz="1200" b="1" i="1" kern="0" dirty="0">
                <a:solidFill>
                  <a:srgbClr val="F38F1A"/>
                </a:solidFill>
                <a:latin typeface="HelvNeue Light for IBM" charset="0"/>
                <a:ea typeface="HelvNeue Light for IBM" charset="0"/>
                <a:cs typeface="HelvNeue Light for IBM" charset="0"/>
                <a:sym typeface="Times New Roman"/>
              </a:rPr>
              <a:t>Confidentiality of data and code running within the Appliance both at flight and at rest</a:t>
            </a:r>
          </a:p>
          <a:p>
            <a:pPr defTabSz="456371" hangingPunct="0">
              <a:lnSpc>
                <a:spcPct val="80000"/>
              </a:lnSpc>
              <a:defRPr sz="2800" b="1" i="1">
                <a:solidFill>
                  <a:srgbClr val="F38F1A"/>
                </a:solidFill>
                <a:latin typeface="Times New Roman"/>
                <a:ea typeface="Times New Roman"/>
                <a:cs typeface="Times New Roman"/>
                <a:sym typeface="Times New Roman"/>
              </a:defRPr>
            </a:pPr>
            <a:endParaRPr lang="en-US" sz="1200" b="1" i="1" kern="0" dirty="0">
              <a:solidFill>
                <a:srgbClr val="F38F1A"/>
              </a:solidFill>
              <a:latin typeface="HelvNeue Light for IBM" charset="0"/>
              <a:ea typeface="HelvNeue Light for IBM" charset="0"/>
              <a:cs typeface="HelvNeue Light for IBM" charset="0"/>
              <a:sym typeface="Times New Roman"/>
            </a:endParaRPr>
          </a:p>
          <a:p>
            <a:pPr defTabSz="456371" hangingPunct="0">
              <a:lnSpc>
                <a:spcPct val="80000"/>
              </a:lnSpc>
              <a:defRPr sz="2800" b="1" i="1">
                <a:solidFill>
                  <a:srgbClr val="F38F1A"/>
                </a:solidFill>
                <a:latin typeface="Times New Roman"/>
                <a:ea typeface="Times New Roman"/>
                <a:cs typeface="Times New Roman"/>
                <a:sym typeface="Times New Roman"/>
              </a:defRPr>
            </a:pPr>
            <a:r>
              <a:rPr lang="en-US" sz="1200" b="1" i="1" kern="0" dirty="0">
                <a:solidFill>
                  <a:srgbClr val="F38F1A"/>
                </a:solidFill>
                <a:latin typeface="HelvNeue Light for IBM" charset="0"/>
                <a:ea typeface="HelvNeue Light for IBM" charset="0"/>
                <a:cs typeface="HelvNeue Light for IBM" charset="0"/>
                <a:sym typeface="Times New Roman"/>
              </a:rPr>
              <a:t>Restricts administrator access to workload and data</a:t>
            </a:r>
          </a:p>
          <a:p>
            <a:pPr defTabSz="456371" hangingPunct="0">
              <a:lnSpc>
                <a:spcPct val="80000"/>
              </a:lnSpc>
              <a:defRPr sz="2800" b="1" i="1">
                <a:solidFill>
                  <a:srgbClr val="F38F1A"/>
                </a:solidFill>
                <a:latin typeface="Times New Roman"/>
                <a:ea typeface="Times New Roman"/>
                <a:cs typeface="Times New Roman"/>
                <a:sym typeface="Times New Roman"/>
              </a:defRPr>
            </a:pPr>
            <a:endParaRPr lang="en-US" sz="1200" b="1" i="1" kern="0" dirty="0">
              <a:solidFill>
                <a:srgbClr val="F38F1A"/>
              </a:solidFill>
              <a:latin typeface="HelvNeue Light for IBM" charset="0"/>
              <a:ea typeface="HelvNeue Light for IBM" charset="0"/>
              <a:cs typeface="HelvNeue Light for IBM" charset="0"/>
              <a:sym typeface="Times New Roman"/>
            </a:endParaRPr>
          </a:p>
          <a:p>
            <a:pPr defTabSz="456371" hangingPunct="0">
              <a:lnSpc>
                <a:spcPct val="80000"/>
              </a:lnSpc>
              <a:defRPr sz="2800" b="1" i="1">
                <a:solidFill>
                  <a:srgbClr val="F38F1A"/>
                </a:solidFill>
                <a:latin typeface="Times New Roman"/>
                <a:ea typeface="Times New Roman"/>
                <a:cs typeface="Times New Roman"/>
                <a:sym typeface="Times New Roman"/>
              </a:defRPr>
            </a:pPr>
            <a:r>
              <a:rPr lang="en-US" sz="1200" b="1" i="1" kern="0" dirty="0">
                <a:solidFill>
                  <a:srgbClr val="F38F1A"/>
                </a:solidFill>
                <a:latin typeface="HelvNeue Light for IBM" charset="0"/>
                <a:ea typeface="HelvNeue Light for IBM" charset="0"/>
                <a:cs typeface="HelvNeue Light for IBM" charset="0"/>
                <a:sym typeface="Times New Roman"/>
              </a:rPr>
              <a:t>Secure Service Container architecture builds on the value z systems hardware crypto using a runtime environment designed to help clients reduce risk.</a:t>
            </a:r>
          </a:p>
        </p:txBody>
      </p:sp>
    </p:spTree>
    <p:extLst>
      <p:ext uri="{BB962C8B-B14F-4D97-AF65-F5344CB8AC3E}">
        <p14:creationId xmlns:p14="http://schemas.microsoft.com/office/powerpoint/2010/main" val="194149093"/>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Box 75"/>
          <p:cNvSpPr txBox="1">
            <a:spLocks noChangeArrowheads="1"/>
          </p:cNvSpPr>
          <p:nvPr/>
        </p:nvSpPr>
        <p:spPr bwMode="auto">
          <a:xfrm>
            <a:off x="3156639" y="3152630"/>
            <a:ext cx="490062" cy="145424"/>
          </a:xfrm>
          <a:prstGeom prst="rect">
            <a:avLst/>
          </a:prstGeom>
          <a:solidFill>
            <a:schemeClr val="accent2"/>
          </a:solidFill>
          <a:ln w="9525">
            <a:solidFill>
              <a:schemeClr val="accent2"/>
            </a:solidFill>
            <a:miter lim="800000"/>
            <a:headEnd/>
            <a:tailEnd/>
          </a:ln>
          <a:effectLst>
            <a:outerShdw blurRad="50800" dist="38100" dir="2700000" algn="tl" rotWithShape="0">
              <a:srgbClr val="808080">
                <a:alpha val="42999"/>
              </a:srgbClr>
            </a:outerShdw>
          </a:effectLst>
        </p:spPr>
        <p:txBody>
          <a:bodyPr lIns="0" tIns="0" rIns="0" bIns="0" anchor="ctr">
            <a:spAutoFit/>
          </a:bodyPr>
          <a:lstStyle/>
          <a:p>
            <a:pPr algn="ctr">
              <a:defRPr/>
            </a:pPr>
            <a:r>
              <a:rPr lang="en-US" sz="945" dirty="0">
                <a:solidFill>
                  <a:schemeClr val="bg1"/>
                </a:solidFill>
                <a:latin typeface="Times New Roman"/>
                <a:ea typeface="MS PGothic" charset="0"/>
                <a:cs typeface="Times New Roman"/>
              </a:rPr>
              <a:t>CPACF</a:t>
            </a:r>
          </a:p>
        </p:txBody>
      </p:sp>
      <p:sp>
        <p:nvSpPr>
          <p:cNvPr id="78" name="TextBox 77"/>
          <p:cNvSpPr txBox="1">
            <a:spLocks noChangeArrowheads="1"/>
          </p:cNvSpPr>
          <p:nvPr/>
        </p:nvSpPr>
        <p:spPr bwMode="auto">
          <a:xfrm>
            <a:off x="5347778" y="1775724"/>
            <a:ext cx="490062" cy="145424"/>
          </a:xfrm>
          <a:prstGeom prst="rect">
            <a:avLst/>
          </a:prstGeom>
          <a:solidFill>
            <a:schemeClr val="accent1"/>
          </a:solidFill>
          <a:ln w="9525">
            <a:solidFill>
              <a:schemeClr val="accent5"/>
            </a:solidFill>
            <a:miter lim="800000"/>
            <a:headEnd/>
            <a:tailEnd/>
          </a:ln>
          <a:effectLst>
            <a:outerShdw blurRad="50800" dist="38100" dir="2700000" algn="tl" rotWithShape="0">
              <a:srgbClr val="808080">
                <a:alpha val="42999"/>
              </a:srgbClr>
            </a:outerShdw>
          </a:effectLst>
        </p:spPr>
        <p:txBody>
          <a:bodyPr lIns="0" tIns="0" rIns="0" bIns="0" anchor="ctr">
            <a:spAutoFit/>
          </a:bodyPr>
          <a:lstStyle/>
          <a:p>
            <a:pPr algn="ctr">
              <a:defRPr/>
            </a:pPr>
            <a:r>
              <a:rPr lang="en-US" sz="945" dirty="0">
                <a:solidFill>
                  <a:schemeClr val="bg1"/>
                </a:solidFill>
                <a:latin typeface="Times New Roman"/>
                <a:ea typeface="MS PGothic" charset="0"/>
                <a:cs typeface="Times New Roman"/>
              </a:rPr>
              <a:t>CPACF</a:t>
            </a:r>
          </a:p>
        </p:txBody>
      </p:sp>
      <p:sp>
        <p:nvSpPr>
          <p:cNvPr id="44" name="Rectangle 43"/>
          <p:cNvSpPr>
            <a:spLocks noChangeArrowheads="1"/>
          </p:cNvSpPr>
          <p:nvPr/>
        </p:nvSpPr>
        <p:spPr bwMode="auto">
          <a:xfrm>
            <a:off x="4914002" y="2687902"/>
            <a:ext cx="914400" cy="614363"/>
          </a:xfrm>
          <a:prstGeom prst="rect">
            <a:avLst/>
          </a:prstGeom>
          <a:noFill/>
          <a:ln w="12700">
            <a:solidFill>
              <a:srgbClr val="CCCCCC"/>
            </a:solidFill>
            <a:miter lim="800000"/>
            <a:headEnd/>
            <a:tailEnd/>
          </a:ln>
          <a:effectLst/>
          <a:scene3d>
            <a:camera prst="orthographicFront">
              <a:rot lat="0" lon="0" rev="0"/>
            </a:camera>
            <a:lightRig rig="contrasting" dir="t">
              <a:rot lat="0" lon="0" rev="1500000"/>
            </a:lightRig>
          </a:scene3d>
          <a:sp3d prstMaterial="metal">
            <a:bevelT w="88900" h="88900"/>
          </a:sp3d>
          <a:extLst/>
        </p:spPr>
        <p:txBody>
          <a:bodyPr anchor="ctr"/>
          <a:lstStyle/>
          <a:p>
            <a:pPr algn="ctr">
              <a:defRPr/>
            </a:pPr>
            <a:r>
              <a:rPr lang="en-US" sz="1620" dirty="0">
                <a:solidFill>
                  <a:srgbClr val="CCCCCC"/>
                </a:solidFill>
                <a:latin typeface="Cambria" charset="0"/>
                <a:ea typeface="Cambria" charset="0"/>
                <a:cs typeface="Cambria" charset="0"/>
              </a:rPr>
              <a:t>z/VM</a:t>
            </a:r>
          </a:p>
        </p:txBody>
      </p:sp>
      <p:grpSp>
        <p:nvGrpSpPr>
          <p:cNvPr id="2" name="Group 1"/>
          <p:cNvGrpSpPr>
            <a:grpSpLocks/>
          </p:cNvGrpSpPr>
          <p:nvPr/>
        </p:nvGrpSpPr>
        <p:grpSpPr bwMode="auto">
          <a:xfrm>
            <a:off x="2623392" y="1215359"/>
            <a:ext cx="3321843" cy="2172891"/>
            <a:chOff x="2169429" y="1164316"/>
            <a:chExt cx="3690674" cy="2897561"/>
          </a:xfrm>
        </p:grpSpPr>
        <p:cxnSp>
          <p:nvCxnSpPr>
            <p:cNvPr id="6" name="Straight Connector 5"/>
            <p:cNvCxnSpPr>
              <a:stCxn id="74" idx="2"/>
              <a:endCxn id="14" idx="1"/>
            </p:cNvCxnSpPr>
            <p:nvPr/>
          </p:nvCxnSpPr>
          <p:spPr>
            <a:xfrm>
              <a:off x="3047104" y="2143377"/>
              <a:ext cx="722780" cy="357787"/>
            </a:xfrm>
            <a:prstGeom prst="line">
              <a:avLst/>
            </a:prstGeom>
            <a:ln w="12700">
              <a:solidFill>
                <a:srgbClr val="CCCCCC"/>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a:off x="4358434" y="2150254"/>
              <a:ext cx="860361" cy="423941"/>
            </a:xfrm>
            <a:prstGeom prst="line">
              <a:avLst/>
            </a:prstGeom>
            <a:ln w="12700">
              <a:solidFill>
                <a:srgbClr val="CCCCCC"/>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flipV="1">
              <a:off x="4358432" y="2574196"/>
              <a:ext cx="860363" cy="549348"/>
            </a:xfrm>
            <a:prstGeom prst="line">
              <a:avLst/>
            </a:prstGeom>
            <a:ln w="12700">
              <a:solidFill>
                <a:srgbClr val="CCCCCC"/>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a:endCxn id="14" idx="1"/>
            </p:cNvCxnSpPr>
            <p:nvPr/>
          </p:nvCxnSpPr>
          <p:spPr>
            <a:xfrm flipV="1">
              <a:off x="2857531" y="2501164"/>
              <a:ext cx="912747" cy="622380"/>
            </a:xfrm>
            <a:prstGeom prst="line">
              <a:avLst/>
            </a:prstGeom>
            <a:ln w="12700">
              <a:solidFill>
                <a:srgbClr val="CCCCCC"/>
              </a:solidFill>
            </a:ln>
          </p:spPr>
          <p:style>
            <a:lnRef idx="2">
              <a:schemeClr val="accent1"/>
            </a:lnRef>
            <a:fillRef idx="0">
              <a:schemeClr val="accent1"/>
            </a:fillRef>
            <a:effectRef idx="1">
              <a:schemeClr val="accent1"/>
            </a:effectRef>
            <a:fontRef idx="minor">
              <a:schemeClr val="tx1"/>
            </a:fontRef>
          </p:style>
        </p:cxnSp>
        <p:sp>
          <p:nvSpPr>
            <p:cNvPr id="3" name="Rectangle 2"/>
            <p:cNvSpPr>
              <a:spLocks noChangeArrowheads="1"/>
            </p:cNvSpPr>
            <p:nvPr/>
          </p:nvSpPr>
          <p:spPr bwMode="auto">
            <a:xfrm>
              <a:off x="2169429" y="1164316"/>
              <a:ext cx="3690674" cy="2897561"/>
            </a:xfrm>
            <a:prstGeom prst="rect">
              <a:avLst/>
            </a:prstGeom>
            <a:noFill/>
            <a:ln w="12700">
              <a:solidFill>
                <a:schemeClr val="tx1"/>
              </a:solidFill>
              <a:miter lim="800000"/>
              <a:headEnd/>
              <a:tailEnd/>
            </a:ln>
            <a:effectLst>
              <a:outerShdw blurRad="50800" dist="38100" dir="2700000" algn="tl" rotWithShape="0">
                <a:srgbClr val="808080">
                  <a:alpha val="42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sz="1620">
                <a:solidFill>
                  <a:schemeClr val="lt1"/>
                </a:solidFill>
                <a:latin typeface="Cambria" charset="0"/>
                <a:ea typeface="Cambria" charset="0"/>
                <a:cs typeface="Cambria" charset="0"/>
              </a:endParaRPr>
            </a:p>
          </p:txBody>
        </p:sp>
        <p:sp>
          <p:nvSpPr>
            <p:cNvPr id="14" name="Isosceles Triangle 13"/>
            <p:cNvSpPr>
              <a:spLocks noChangeArrowheads="1"/>
            </p:cNvSpPr>
            <p:nvPr/>
          </p:nvSpPr>
          <p:spPr bwMode="auto">
            <a:xfrm>
              <a:off x="3505187" y="2104237"/>
              <a:ext cx="1058787" cy="793853"/>
            </a:xfrm>
            <a:prstGeom prst="triangle">
              <a:avLst>
                <a:gd name="adj" fmla="val 50000"/>
              </a:avLst>
            </a:prstGeom>
            <a:noFill/>
            <a:ln w="12700">
              <a:solidFill>
                <a:srgbClr val="CCCCCC"/>
              </a:solidFill>
              <a:miter lim="800000"/>
              <a:headEnd/>
              <a:tailEnd/>
            </a:ln>
            <a:effectLst/>
          </p:spPr>
          <p:txBody>
            <a:bodyPr anchor="t"/>
            <a:lstStyle/>
            <a:p>
              <a:pPr algn="ctr">
                <a:defRPr/>
              </a:pPr>
              <a:r>
                <a:rPr lang="en-US" sz="1440" b="1" dirty="0">
                  <a:solidFill>
                    <a:schemeClr val="accent6">
                      <a:lumMod val="20000"/>
                      <a:lumOff val="80000"/>
                    </a:schemeClr>
                  </a:solidFill>
                  <a:latin typeface="Cambria" charset="0"/>
                  <a:ea typeface="Cambria" charset="0"/>
                  <a:cs typeface="Cambria" charset="0"/>
                </a:rPr>
                <a:t>SSI</a:t>
              </a:r>
            </a:p>
          </p:txBody>
        </p:sp>
      </p:grpSp>
      <p:sp>
        <p:nvSpPr>
          <p:cNvPr id="24" name="TextBox 23"/>
          <p:cNvSpPr txBox="1"/>
          <p:nvPr/>
        </p:nvSpPr>
        <p:spPr>
          <a:xfrm>
            <a:off x="2637424" y="3368007"/>
            <a:ext cx="2282997" cy="276999"/>
          </a:xfrm>
          <a:prstGeom prst="rect">
            <a:avLst/>
          </a:prstGeom>
          <a:noFill/>
        </p:spPr>
        <p:txBody>
          <a:bodyPr wrap="none">
            <a:spAutoFit/>
          </a:bodyPr>
          <a:lstStyle/>
          <a:p>
            <a:pPr>
              <a:defRPr/>
            </a:pPr>
            <a:r>
              <a:rPr lang="en-US" sz="1200" i="1" dirty="0">
                <a:latin typeface="Times New Roman"/>
                <a:ea typeface="MS PGothic" charset="0"/>
                <a:cs typeface="Times New Roman"/>
              </a:rPr>
              <a:t>z/VM Single System Image cluster</a:t>
            </a:r>
          </a:p>
        </p:txBody>
      </p:sp>
      <p:grpSp>
        <p:nvGrpSpPr>
          <p:cNvPr id="57" name="Group 19"/>
          <p:cNvGrpSpPr>
            <a:grpSpLocks/>
          </p:cNvGrpSpPr>
          <p:nvPr/>
        </p:nvGrpSpPr>
        <p:grpSpPr bwMode="auto">
          <a:xfrm>
            <a:off x="1727039" y="784052"/>
            <a:ext cx="831533" cy="859631"/>
            <a:chOff x="8099793" y="2037683"/>
            <a:chExt cx="923777" cy="1145396"/>
          </a:xfrm>
        </p:grpSpPr>
        <p:sp>
          <p:nvSpPr>
            <p:cNvPr id="58" name="Can 57"/>
            <p:cNvSpPr/>
            <p:nvPr/>
          </p:nvSpPr>
          <p:spPr>
            <a:xfrm>
              <a:off x="8336292" y="2361313"/>
              <a:ext cx="603153" cy="675815"/>
            </a:xfrm>
            <a:prstGeom prst="can">
              <a:avLst/>
            </a:prstGeom>
            <a:solidFill>
              <a:schemeClr val="accent4"/>
            </a:solidFill>
            <a:ln w="9525">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20"/>
            </a:p>
          </p:txBody>
        </p:sp>
        <p:sp>
          <p:nvSpPr>
            <p:cNvPr id="59" name="Can 58"/>
            <p:cNvSpPr/>
            <p:nvPr/>
          </p:nvSpPr>
          <p:spPr>
            <a:xfrm>
              <a:off x="8183917" y="2209016"/>
              <a:ext cx="603153" cy="675815"/>
            </a:xfrm>
            <a:prstGeom prst="can">
              <a:avLst/>
            </a:prstGeom>
            <a:solidFill>
              <a:schemeClr val="accent4"/>
            </a:solidFill>
            <a:ln w="9525">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20"/>
            </a:p>
          </p:txBody>
        </p:sp>
        <p:sp>
          <p:nvSpPr>
            <p:cNvPr id="60" name="Rectangle 59"/>
            <p:cNvSpPr/>
            <p:nvPr/>
          </p:nvSpPr>
          <p:spPr>
            <a:xfrm>
              <a:off x="8099793" y="2037683"/>
              <a:ext cx="923777" cy="1145396"/>
            </a:xfrm>
            <a:prstGeom prst="rect">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20"/>
            </a:p>
          </p:txBody>
        </p:sp>
      </p:grpSp>
      <p:grpSp>
        <p:nvGrpSpPr>
          <p:cNvPr id="61" name="Group 19"/>
          <p:cNvGrpSpPr>
            <a:grpSpLocks/>
          </p:cNvGrpSpPr>
          <p:nvPr/>
        </p:nvGrpSpPr>
        <p:grpSpPr bwMode="auto">
          <a:xfrm>
            <a:off x="1721235" y="2946982"/>
            <a:ext cx="831533" cy="859631"/>
            <a:chOff x="8099793" y="2037683"/>
            <a:chExt cx="923777" cy="1145396"/>
          </a:xfrm>
        </p:grpSpPr>
        <p:sp>
          <p:nvSpPr>
            <p:cNvPr id="62" name="Can 61"/>
            <p:cNvSpPr/>
            <p:nvPr/>
          </p:nvSpPr>
          <p:spPr>
            <a:xfrm>
              <a:off x="8336292" y="2361313"/>
              <a:ext cx="603153" cy="675815"/>
            </a:xfrm>
            <a:prstGeom prst="can">
              <a:avLst/>
            </a:prstGeom>
            <a:solidFill>
              <a:schemeClr val="accent2"/>
            </a:solidFill>
            <a:ln w="9525">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20"/>
            </a:p>
          </p:txBody>
        </p:sp>
        <p:sp>
          <p:nvSpPr>
            <p:cNvPr id="63" name="Can 62"/>
            <p:cNvSpPr/>
            <p:nvPr/>
          </p:nvSpPr>
          <p:spPr>
            <a:xfrm>
              <a:off x="8183917" y="2209016"/>
              <a:ext cx="603153" cy="675815"/>
            </a:xfrm>
            <a:prstGeom prst="can">
              <a:avLst/>
            </a:prstGeom>
            <a:solidFill>
              <a:schemeClr val="accent2"/>
            </a:solidFill>
            <a:ln w="9525">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20"/>
            </a:p>
          </p:txBody>
        </p:sp>
        <p:sp>
          <p:nvSpPr>
            <p:cNvPr id="64" name="Rectangle 63"/>
            <p:cNvSpPr/>
            <p:nvPr/>
          </p:nvSpPr>
          <p:spPr>
            <a:xfrm>
              <a:off x="8099793" y="2037683"/>
              <a:ext cx="923777" cy="1145396"/>
            </a:xfrm>
            <a:prstGeom prst="rect">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20"/>
            </a:p>
          </p:txBody>
        </p:sp>
      </p:grpSp>
      <p:sp>
        <p:nvSpPr>
          <p:cNvPr id="46" name="Title 45"/>
          <p:cNvSpPr>
            <a:spLocks noGrp="1"/>
          </p:cNvSpPr>
          <p:nvPr>
            <p:ph type="title"/>
          </p:nvPr>
        </p:nvSpPr>
        <p:spPr/>
        <p:txBody>
          <a:bodyPr/>
          <a:lstStyle/>
          <a:p>
            <a:r>
              <a:rPr lang="en-US" dirty="0">
                <a:latin typeface="HelvNeue Medium for IBM" charset="0"/>
                <a:ea typeface="HelvNeue Medium for IBM" charset="0"/>
                <a:cs typeface="HelvNeue Medium for IBM" charset="0"/>
              </a:rPr>
              <a:t>Data Protection </a:t>
            </a:r>
            <a:r>
              <a:rPr lang="en-US" dirty="0">
                <a:solidFill>
                  <a:srgbClr val="F48F19"/>
                </a:solidFill>
                <a:latin typeface="HelvNeue Medium for IBM" charset="0"/>
                <a:ea typeface="HelvNeue Medium for IBM" charset="0"/>
                <a:cs typeface="HelvNeue Medium for IBM" charset="0"/>
              </a:rPr>
              <a:t>// z/VM Encrypted Paging</a:t>
            </a:r>
          </a:p>
        </p:txBody>
      </p:sp>
      <p:sp>
        <p:nvSpPr>
          <p:cNvPr id="41" name="Line Callout 1 (Border and Accent Bar) 40"/>
          <p:cNvSpPr/>
          <p:nvPr/>
        </p:nvSpPr>
        <p:spPr>
          <a:xfrm>
            <a:off x="6229479" y="1883428"/>
            <a:ext cx="2809542" cy="2695150"/>
          </a:xfrm>
          <a:prstGeom prst="accentBorderCallout1">
            <a:avLst>
              <a:gd name="adj1" fmla="val 18750"/>
              <a:gd name="adj2" fmla="val -3997"/>
              <a:gd name="adj3" fmla="val 3623"/>
              <a:gd name="adj4" fmla="val -9920"/>
            </a:avLst>
          </a:prstGeom>
          <a:noFill/>
          <a:ln w="25400">
            <a:solidFill>
              <a:srgbClr val="F48F19"/>
            </a:solidFill>
          </a:ln>
        </p:spPr>
        <p:style>
          <a:lnRef idx="1">
            <a:schemeClr val="accent1"/>
          </a:lnRef>
          <a:fillRef idx="3">
            <a:schemeClr val="accent1"/>
          </a:fillRef>
          <a:effectRef idx="2">
            <a:schemeClr val="accent1"/>
          </a:effectRef>
          <a:fontRef idx="minor">
            <a:schemeClr val="lt1"/>
          </a:fontRef>
        </p:style>
        <p:txBody>
          <a:bodyPr bIns="0" anchor="t">
            <a:noAutofit/>
          </a:bodyPr>
          <a:lstStyle/>
          <a:p>
            <a:pPr>
              <a:defRPr/>
            </a:pPr>
            <a:r>
              <a:rPr lang="en-US" sz="1200" dirty="0">
                <a:solidFill>
                  <a:srgbClr val="F48F19"/>
                </a:solidFill>
                <a:latin typeface="HelvNeue Light for IBM" charset="0"/>
                <a:ea typeface="HelvNeue Light for IBM" charset="0"/>
                <a:cs typeface="HelvNeue Light for IBM" charset="0"/>
              </a:rPr>
              <a:t>Encrypted Paging</a:t>
            </a:r>
          </a:p>
          <a:p>
            <a:pPr marL="90526" indent="-90526">
              <a:buFont typeface="Arial"/>
              <a:buChar char="•"/>
              <a:defRPr/>
            </a:pPr>
            <a:r>
              <a:rPr lang="en-US" sz="1200" b="1" dirty="0">
                <a:solidFill>
                  <a:schemeClr val="tx1"/>
                </a:solidFill>
                <a:latin typeface="HelvNeue Light for IBM" charset="0"/>
                <a:ea typeface="HelvNeue Light for IBM" charset="0"/>
                <a:cs typeface="HelvNeue Light for IBM" charset="0"/>
              </a:rPr>
              <a:t>Threat</a:t>
            </a:r>
            <a:r>
              <a:rPr lang="en-US" sz="1200" dirty="0">
                <a:solidFill>
                  <a:schemeClr val="tx1"/>
                </a:solidFill>
                <a:latin typeface="HelvNeue Light for IBM" charset="0"/>
                <a:ea typeface="HelvNeue Light for IBM" charset="0"/>
                <a:cs typeface="HelvNeue Light for IBM" charset="0"/>
              </a:rPr>
              <a:t>: access to sensitive data when stored on CP owned disk</a:t>
            </a:r>
          </a:p>
          <a:p>
            <a:pPr marL="90526" indent="-90526">
              <a:buFont typeface="Arial"/>
              <a:buChar char="•"/>
              <a:defRPr/>
            </a:pPr>
            <a:r>
              <a:rPr lang="en-US" sz="1200" b="1" dirty="0">
                <a:solidFill>
                  <a:schemeClr val="tx1"/>
                </a:solidFill>
                <a:latin typeface="HelvNeue Light for IBM" charset="0"/>
                <a:ea typeface="HelvNeue Light for IBM" charset="0"/>
                <a:cs typeface="HelvNeue Light for IBM" charset="0"/>
              </a:rPr>
              <a:t>Solution</a:t>
            </a:r>
            <a:r>
              <a:rPr lang="en-US" sz="1200" dirty="0">
                <a:solidFill>
                  <a:schemeClr val="tx1"/>
                </a:solidFill>
                <a:latin typeface="HelvNeue Light for IBM" charset="0"/>
                <a:ea typeface="HelvNeue Light for IBM" charset="0"/>
                <a:cs typeface="HelvNeue Light for IBM" charset="0"/>
              </a:rPr>
              <a:t>:  encrypt guest data on page-out.</a:t>
            </a:r>
          </a:p>
          <a:p>
            <a:pPr marL="90526" indent="-90526">
              <a:defRPr/>
            </a:pPr>
            <a:r>
              <a:rPr lang="en-US" sz="1200" dirty="0">
                <a:solidFill>
                  <a:srgbClr val="F48F19"/>
                </a:solidFill>
                <a:latin typeface="HelvNeue Light for IBM" charset="0"/>
                <a:ea typeface="HelvNeue Light for IBM" charset="0"/>
                <a:cs typeface="HelvNeue Light for IBM" charset="0"/>
              </a:rPr>
              <a:t>Notes:</a:t>
            </a:r>
          </a:p>
          <a:p>
            <a:pPr marL="90526" indent="-90526">
              <a:buFont typeface="Arial"/>
              <a:buChar char="•"/>
              <a:defRPr/>
            </a:pPr>
            <a:r>
              <a:rPr lang="en-US" sz="1200" dirty="0">
                <a:solidFill>
                  <a:schemeClr val="tx1"/>
                </a:solidFill>
                <a:latin typeface="HelvNeue Light for IBM" charset="0"/>
                <a:ea typeface="HelvNeue Light for IBM" charset="0"/>
                <a:cs typeface="HelvNeue Light for IBM" charset="0"/>
              </a:rPr>
              <a:t>Paging is not SSI-relevant</a:t>
            </a:r>
          </a:p>
          <a:p>
            <a:pPr marL="90526" indent="-90526">
              <a:buFont typeface="Arial"/>
              <a:buChar char="•"/>
              <a:defRPr/>
            </a:pPr>
            <a:r>
              <a:rPr lang="en-US" sz="1200" dirty="0">
                <a:solidFill>
                  <a:schemeClr val="tx1"/>
                </a:solidFill>
                <a:latin typeface="HelvNeue Light for IBM" charset="0"/>
                <a:ea typeface="HelvNeue Light for IBM" charset="0"/>
                <a:cs typeface="HelvNeue Light for IBM" charset="0"/>
              </a:rPr>
              <a:t>Paging data does not need to survive an IPL</a:t>
            </a:r>
          </a:p>
          <a:p>
            <a:pPr marL="90526" indent="-90526">
              <a:buFont typeface="Arial"/>
              <a:buChar char="•"/>
              <a:defRPr/>
            </a:pPr>
            <a:r>
              <a:rPr lang="en-US" sz="1200" dirty="0">
                <a:solidFill>
                  <a:schemeClr val="tx1"/>
                </a:solidFill>
                <a:latin typeface="HelvNeue Light for IBM" charset="0"/>
                <a:ea typeface="HelvNeue Light for IBM" charset="0"/>
                <a:cs typeface="HelvNeue Light for IBM" charset="0"/>
              </a:rPr>
              <a:t>Ephemeral CPACF protected-key stored in CP (not on disk somewhere)</a:t>
            </a:r>
          </a:p>
          <a:p>
            <a:pPr marL="90526" indent="-90526">
              <a:buFont typeface="Arial"/>
              <a:buChar char="•"/>
              <a:defRPr/>
            </a:pPr>
            <a:r>
              <a:rPr lang="en-US" sz="1200" dirty="0">
                <a:solidFill>
                  <a:schemeClr val="tx1"/>
                </a:solidFill>
                <a:latin typeface="HelvNeue Light for IBM" charset="0"/>
                <a:ea typeface="HelvNeue Light for IBM" charset="0"/>
                <a:cs typeface="HelvNeue Light for IBM" charset="0"/>
              </a:rPr>
              <a:t>AES encryption </a:t>
            </a:r>
          </a:p>
          <a:p>
            <a:pPr marL="90526" indent="-90526">
              <a:buFont typeface="Arial"/>
              <a:buChar char="•"/>
              <a:defRPr/>
            </a:pPr>
            <a:r>
              <a:rPr lang="en-US" sz="1200" dirty="0">
                <a:solidFill>
                  <a:schemeClr val="tx1"/>
                </a:solidFill>
                <a:latin typeface="HelvNeue Light for IBM" charset="0"/>
                <a:ea typeface="HelvNeue Light for IBM" charset="0"/>
                <a:cs typeface="HelvNeue Light for IBM" charset="0"/>
              </a:rPr>
              <a:t>Very low overhead via CPACF </a:t>
            </a:r>
          </a:p>
        </p:txBody>
      </p:sp>
      <p:grpSp>
        <p:nvGrpSpPr>
          <p:cNvPr id="69" name="Group 19"/>
          <p:cNvGrpSpPr>
            <a:grpSpLocks/>
          </p:cNvGrpSpPr>
          <p:nvPr/>
        </p:nvGrpSpPr>
        <p:grpSpPr bwMode="auto">
          <a:xfrm>
            <a:off x="6010514" y="781479"/>
            <a:ext cx="831533" cy="859631"/>
            <a:chOff x="8099793" y="2037683"/>
            <a:chExt cx="923777" cy="1145396"/>
          </a:xfrm>
        </p:grpSpPr>
        <p:sp>
          <p:nvSpPr>
            <p:cNvPr id="70" name="Can 69"/>
            <p:cNvSpPr/>
            <p:nvPr/>
          </p:nvSpPr>
          <p:spPr>
            <a:xfrm>
              <a:off x="8336292" y="2361313"/>
              <a:ext cx="603153" cy="675815"/>
            </a:xfrm>
            <a:prstGeom prst="can">
              <a:avLst/>
            </a:prstGeom>
            <a:solidFill>
              <a:schemeClr val="accent1"/>
            </a:solidFill>
            <a:ln w="9525">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20"/>
            </a:p>
          </p:txBody>
        </p:sp>
        <p:sp>
          <p:nvSpPr>
            <p:cNvPr id="71" name="Can 70"/>
            <p:cNvSpPr/>
            <p:nvPr/>
          </p:nvSpPr>
          <p:spPr>
            <a:xfrm>
              <a:off x="8183917" y="2209016"/>
              <a:ext cx="603153" cy="675815"/>
            </a:xfrm>
            <a:prstGeom prst="can">
              <a:avLst/>
            </a:prstGeom>
            <a:solidFill>
              <a:schemeClr val="accent1"/>
            </a:solidFill>
            <a:ln w="9525">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20"/>
            </a:p>
          </p:txBody>
        </p:sp>
        <p:sp>
          <p:nvSpPr>
            <p:cNvPr id="72" name="Rectangle 71"/>
            <p:cNvSpPr/>
            <p:nvPr/>
          </p:nvSpPr>
          <p:spPr>
            <a:xfrm>
              <a:off x="8099793" y="2037683"/>
              <a:ext cx="923777" cy="1145396"/>
            </a:xfrm>
            <a:prstGeom prst="rect">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20"/>
            </a:p>
          </p:txBody>
        </p:sp>
      </p:grpSp>
      <p:sp>
        <p:nvSpPr>
          <p:cNvPr id="48" name="Folded Corner 47"/>
          <p:cNvSpPr>
            <a:spLocks noChangeArrowheads="1"/>
          </p:cNvSpPr>
          <p:nvPr/>
        </p:nvSpPr>
        <p:spPr bwMode="auto">
          <a:xfrm>
            <a:off x="1925199" y="1097013"/>
            <a:ext cx="292894" cy="238125"/>
          </a:xfrm>
          <a:prstGeom prst="foldedCorner">
            <a:avLst>
              <a:gd name="adj" fmla="val 16667"/>
            </a:avLst>
          </a:prstGeom>
          <a:solidFill>
            <a:schemeClr val="accent4"/>
          </a:solidFill>
          <a:ln w="6350">
            <a:solidFill>
              <a:srgbClr val="404040"/>
            </a:solidFill>
            <a:miter lim="800000"/>
            <a:headEnd/>
            <a:tailEnd/>
          </a:ln>
          <a:effectLst>
            <a:outerShdw blurRad="50800" dist="38100" dir="2700000" algn="tl" rotWithShape="0">
              <a:srgbClr val="808080">
                <a:alpha val="42999"/>
              </a:srgbClr>
            </a:outerShdw>
          </a:effectLst>
        </p:spPr>
        <p:txBody>
          <a:bodyPr lIns="0" tIns="0" rIns="0" bIns="0" anchor="ctr"/>
          <a:lstStyle/>
          <a:p>
            <a:pPr algn="ctr">
              <a:defRPr/>
            </a:pPr>
            <a:r>
              <a:rPr lang="en-US" sz="1080" dirty="0">
                <a:solidFill>
                  <a:schemeClr val="bg1"/>
                </a:solidFill>
                <a:latin typeface="Cambria" charset="0"/>
                <a:ea typeface="Cambria" charset="0"/>
                <a:cs typeface="Cambria" charset="0"/>
              </a:rPr>
              <a:t>***</a:t>
            </a:r>
            <a:endParaRPr lang="en-US" sz="1620" dirty="0">
              <a:solidFill>
                <a:schemeClr val="bg1"/>
              </a:solidFill>
              <a:latin typeface="Cambria" charset="0"/>
              <a:ea typeface="Cambria" charset="0"/>
              <a:cs typeface="Cambria" charset="0"/>
            </a:endParaRPr>
          </a:p>
        </p:txBody>
      </p:sp>
      <p:sp>
        <p:nvSpPr>
          <p:cNvPr id="49" name="Folded Corner 48"/>
          <p:cNvSpPr>
            <a:spLocks noChangeArrowheads="1"/>
          </p:cNvSpPr>
          <p:nvPr/>
        </p:nvSpPr>
        <p:spPr bwMode="auto">
          <a:xfrm>
            <a:off x="1911843" y="3259914"/>
            <a:ext cx="292894" cy="238125"/>
          </a:xfrm>
          <a:prstGeom prst="foldedCorner">
            <a:avLst>
              <a:gd name="adj" fmla="val 16667"/>
            </a:avLst>
          </a:prstGeom>
          <a:solidFill>
            <a:schemeClr val="accent2"/>
          </a:solidFill>
          <a:ln w="6350">
            <a:solidFill>
              <a:srgbClr val="404040"/>
            </a:solidFill>
            <a:miter lim="800000"/>
            <a:headEnd/>
            <a:tailEnd/>
          </a:ln>
          <a:effectLst>
            <a:outerShdw blurRad="50800" dist="38100" dir="2700000" algn="tl" rotWithShape="0">
              <a:srgbClr val="808080">
                <a:alpha val="42999"/>
              </a:srgbClr>
            </a:outerShdw>
          </a:effectLst>
        </p:spPr>
        <p:txBody>
          <a:bodyPr lIns="0" tIns="0" rIns="0" bIns="0" anchor="ctr"/>
          <a:lstStyle/>
          <a:p>
            <a:pPr algn="ctr">
              <a:defRPr/>
            </a:pPr>
            <a:r>
              <a:rPr lang="en-US" sz="1080" dirty="0">
                <a:solidFill>
                  <a:schemeClr val="bg1"/>
                </a:solidFill>
                <a:latin typeface="Cambria" charset="0"/>
                <a:ea typeface="Cambria" charset="0"/>
                <a:cs typeface="Cambria" charset="0"/>
              </a:rPr>
              <a:t>***</a:t>
            </a:r>
            <a:endParaRPr lang="en-US" sz="1620" dirty="0">
              <a:solidFill>
                <a:schemeClr val="bg1"/>
              </a:solidFill>
              <a:latin typeface="Cambria" charset="0"/>
              <a:ea typeface="Cambria" charset="0"/>
              <a:cs typeface="Cambria" charset="0"/>
            </a:endParaRPr>
          </a:p>
        </p:txBody>
      </p:sp>
      <p:sp>
        <p:nvSpPr>
          <p:cNvPr id="50" name="Folded Corner 49"/>
          <p:cNvSpPr>
            <a:spLocks noChangeArrowheads="1"/>
          </p:cNvSpPr>
          <p:nvPr/>
        </p:nvSpPr>
        <p:spPr bwMode="auto">
          <a:xfrm>
            <a:off x="6211253" y="1088546"/>
            <a:ext cx="292894" cy="238125"/>
          </a:xfrm>
          <a:prstGeom prst="foldedCorner">
            <a:avLst>
              <a:gd name="adj" fmla="val 16667"/>
            </a:avLst>
          </a:prstGeom>
          <a:solidFill>
            <a:schemeClr val="accent1"/>
          </a:solidFill>
          <a:ln w="6350">
            <a:solidFill>
              <a:srgbClr val="404040"/>
            </a:solidFill>
            <a:miter lim="800000"/>
            <a:headEnd/>
            <a:tailEnd/>
          </a:ln>
          <a:effectLst>
            <a:outerShdw blurRad="50800" dist="38100" dir="2700000" algn="tl" rotWithShape="0">
              <a:srgbClr val="808080">
                <a:alpha val="42999"/>
              </a:srgbClr>
            </a:outerShdw>
          </a:effectLst>
        </p:spPr>
        <p:txBody>
          <a:bodyPr lIns="0" tIns="0" rIns="0" bIns="0" anchor="ctr"/>
          <a:lstStyle/>
          <a:p>
            <a:pPr algn="ctr">
              <a:defRPr/>
            </a:pPr>
            <a:r>
              <a:rPr lang="en-US" sz="1080" dirty="0">
                <a:solidFill>
                  <a:schemeClr val="bg1"/>
                </a:solidFill>
                <a:latin typeface="Cambria" charset="0"/>
                <a:ea typeface="Cambria" charset="0"/>
                <a:cs typeface="Cambria" charset="0"/>
              </a:rPr>
              <a:t>***</a:t>
            </a:r>
            <a:endParaRPr lang="en-US" sz="1620" dirty="0">
              <a:solidFill>
                <a:schemeClr val="bg1"/>
              </a:solidFill>
              <a:latin typeface="Cambria" charset="0"/>
              <a:ea typeface="Cambria" charset="0"/>
              <a:cs typeface="Cambria" charset="0"/>
            </a:endParaRPr>
          </a:p>
        </p:txBody>
      </p:sp>
      <p:sp>
        <p:nvSpPr>
          <p:cNvPr id="52" name="Shape 302"/>
          <p:cNvSpPr/>
          <p:nvPr/>
        </p:nvSpPr>
        <p:spPr>
          <a:xfrm>
            <a:off x="65960" y="3898754"/>
            <a:ext cx="4149201" cy="600798"/>
          </a:xfrm>
          <a:prstGeom prst="rect">
            <a:avLst/>
          </a:prstGeom>
          <a:noFill/>
          <a:ln w="12700">
            <a:miter lim="400000"/>
          </a:ln>
          <a:effectLst/>
          <a:extLst>
            <a:ext uri="{C572A759-6A51-4108-AA02-DFA0A04FC94B}">
              <ma14:wrappingTextBoxFlag xmlns="" xmlns:ma14="http://schemas.microsoft.com/office/mac/drawingml/2011/main" val="1"/>
            </a:ext>
          </a:extLst>
        </p:spPr>
        <p:txBody>
          <a:bodyPr lIns="45720" tIns="45720" rIns="45720" bIns="45720">
            <a:noAutofit/>
          </a:bodyPr>
          <a:lstStyle/>
          <a:p>
            <a:pPr defTabSz="456371">
              <a:lnSpc>
                <a:spcPct val="90000"/>
              </a:lnSpc>
              <a:defRPr sz="3200" b="1" i="1">
                <a:solidFill>
                  <a:srgbClr val="F38F1A"/>
                </a:solidFill>
                <a:latin typeface="Times New Roman"/>
                <a:ea typeface="Times New Roman"/>
                <a:cs typeface="Times New Roman"/>
                <a:sym typeface="Times New Roman"/>
              </a:defRPr>
            </a:pPr>
            <a:r>
              <a:rPr lang="en-US" sz="1400" b="1" i="1" dirty="0">
                <a:solidFill>
                  <a:srgbClr val="F38F1A"/>
                </a:solidFill>
                <a:latin typeface="HelvNeue Bold for IBM" charset="0"/>
                <a:ea typeface="HelvNeue Bold for IBM" charset="0"/>
                <a:cs typeface="HelvNeue Bold for IBM" charset="0"/>
                <a:sym typeface="Times New Roman"/>
              </a:rPr>
              <a:t>Client </a:t>
            </a:r>
            <a:r>
              <a:rPr sz="1400" b="1" i="1" dirty="0">
                <a:solidFill>
                  <a:srgbClr val="F38F1A"/>
                </a:solidFill>
                <a:latin typeface="HelvNeue Bold for IBM" charset="0"/>
                <a:ea typeface="HelvNeue Bold for IBM" charset="0"/>
                <a:cs typeface="HelvNeue Bold for IBM" charset="0"/>
                <a:sym typeface="Times New Roman"/>
              </a:rPr>
              <a:t>Value Proposition:</a:t>
            </a:r>
            <a:endParaRPr sz="1600" b="1" i="1" dirty="0">
              <a:solidFill>
                <a:srgbClr val="F38F1A"/>
              </a:solidFill>
              <a:latin typeface="HelvNeue Bold for IBM" charset="0"/>
              <a:ea typeface="HelvNeue Bold for IBM" charset="0"/>
              <a:cs typeface="HelvNeue Bold for IBM" charset="0"/>
              <a:sym typeface="Arial"/>
            </a:endParaRPr>
          </a:p>
          <a:p>
            <a:pPr defTabSz="456371">
              <a:lnSpc>
                <a:spcPct val="90000"/>
              </a:lnSpc>
              <a:defRPr sz="3200" i="1">
                <a:solidFill>
                  <a:srgbClr val="F38F1A"/>
                </a:solidFill>
                <a:latin typeface="Times New Roman"/>
                <a:ea typeface="Times New Roman"/>
                <a:cs typeface="Times New Roman"/>
                <a:sym typeface="Times New Roman"/>
              </a:defRPr>
            </a:pPr>
            <a:r>
              <a:rPr lang="en-US" sz="1400" i="1" dirty="0">
                <a:solidFill>
                  <a:srgbClr val="F38F1A"/>
                </a:solidFill>
                <a:latin typeface="HelvNeue Light for IBM" charset="0"/>
                <a:ea typeface="HelvNeue Light for IBM" charset="0"/>
                <a:cs typeface="HelvNeue Light for IBM" charset="0"/>
                <a:sym typeface="Times New Roman"/>
              </a:rPr>
              <a:t>Protect guest paging data from administrators  and/or users with access to volumes </a:t>
            </a:r>
            <a:endParaRPr sz="1400" i="1" dirty="0">
              <a:solidFill>
                <a:srgbClr val="F38F1A"/>
              </a:solidFill>
              <a:latin typeface="HelvNeue Light for IBM" charset="0"/>
              <a:ea typeface="HelvNeue Light for IBM" charset="0"/>
              <a:cs typeface="HelvNeue Light for IBM" charset="0"/>
              <a:sym typeface="Times New Roman"/>
            </a:endParaRPr>
          </a:p>
        </p:txBody>
      </p:sp>
      <p:sp>
        <p:nvSpPr>
          <p:cNvPr id="45" name="Rectangle 44"/>
          <p:cNvSpPr>
            <a:spLocks noChangeArrowheads="1"/>
          </p:cNvSpPr>
          <p:nvPr/>
        </p:nvSpPr>
        <p:spPr bwMode="auto">
          <a:xfrm>
            <a:off x="2747491" y="1340354"/>
            <a:ext cx="917258" cy="614363"/>
          </a:xfrm>
          <a:prstGeom prst="rect">
            <a:avLst/>
          </a:prstGeom>
          <a:noFill/>
          <a:ln w="12700">
            <a:solidFill>
              <a:schemeClr val="tx1"/>
            </a:solidFill>
            <a:miter lim="800000"/>
            <a:headEnd/>
            <a:tailEnd/>
          </a:ln>
          <a:effectLst/>
          <a:scene3d>
            <a:camera prst="orthographicFront">
              <a:rot lat="0" lon="0" rev="0"/>
            </a:camera>
            <a:lightRig rig="contrasting" dir="t">
              <a:rot lat="0" lon="0" rev="1500000"/>
            </a:lightRig>
          </a:scene3d>
          <a:sp3d prstMaterial="metal">
            <a:bevelT w="88900" h="88900"/>
          </a:sp3d>
          <a:extLst/>
        </p:spPr>
        <p:txBody>
          <a:bodyPr anchor="ctr"/>
          <a:lstStyle/>
          <a:p>
            <a:pPr algn="ctr">
              <a:defRPr/>
            </a:pPr>
            <a:r>
              <a:rPr lang="en-US" sz="1620" dirty="0">
                <a:latin typeface="Cambria" charset="0"/>
                <a:ea typeface="Cambria" charset="0"/>
                <a:cs typeface="Cambria" charset="0"/>
              </a:rPr>
              <a:t>z/VM</a:t>
            </a:r>
          </a:p>
        </p:txBody>
      </p:sp>
      <p:sp>
        <p:nvSpPr>
          <p:cNvPr id="42" name="Rectangle 41"/>
          <p:cNvSpPr>
            <a:spLocks noChangeArrowheads="1"/>
          </p:cNvSpPr>
          <p:nvPr/>
        </p:nvSpPr>
        <p:spPr bwMode="auto">
          <a:xfrm>
            <a:off x="4919717" y="1303204"/>
            <a:ext cx="917258" cy="615553"/>
          </a:xfrm>
          <a:prstGeom prst="rect">
            <a:avLst/>
          </a:prstGeom>
          <a:noFill/>
          <a:ln w="12700">
            <a:solidFill>
              <a:schemeClr val="tx1"/>
            </a:solidFill>
            <a:miter lim="800000"/>
            <a:headEnd/>
            <a:tailEnd/>
          </a:ln>
          <a:effectLst/>
          <a:scene3d>
            <a:camera prst="orthographicFront">
              <a:rot lat="0" lon="0" rev="0"/>
            </a:camera>
            <a:lightRig rig="contrasting" dir="t">
              <a:rot lat="0" lon="0" rev="1500000"/>
            </a:lightRig>
          </a:scene3d>
          <a:sp3d prstMaterial="metal">
            <a:bevelT w="88900" h="88900"/>
          </a:sp3d>
          <a:extLst/>
        </p:spPr>
        <p:txBody>
          <a:bodyPr anchor="ctr"/>
          <a:lstStyle/>
          <a:p>
            <a:pPr algn="ctr">
              <a:defRPr/>
            </a:pPr>
            <a:r>
              <a:rPr lang="en-US" sz="1620" dirty="0">
                <a:latin typeface="Cambria" charset="0"/>
                <a:ea typeface="Cambria" charset="0"/>
                <a:cs typeface="Cambria" charset="0"/>
              </a:rPr>
              <a:t>z/VM</a:t>
            </a:r>
          </a:p>
        </p:txBody>
      </p:sp>
      <p:sp>
        <p:nvSpPr>
          <p:cNvPr id="43" name="Rectangle 42"/>
          <p:cNvSpPr>
            <a:spLocks noChangeArrowheads="1"/>
          </p:cNvSpPr>
          <p:nvPr/>
        </p:nvSpPr>
        <p:spPr bwMode="auto">
          <a:xfrm>
            <a:off x="2729443" y="2687902"/>
            <a:ext cx="917258" cy="614363"/>
          </a:xfrm>
          <a:prstGeom prst="rect">
            <a:avLst/>
          </a:prstGeom>
          <a:noFill/>
          <a:ln w="12700">
            <a:solidFill>
              <a:schemeClr val="tx1"/>
            </a:solidFill>
            <a:miter lim="800000"/>
            <a:headEnd/>
            <a:tailEnd/>
          </a:ln>
          <a:effectLst/>
          <a:scene3d>
            <a:camera prst="orthographicFront">
              <a:rot lat="0" lon="0" rev="0"/>
            </a:camera>
            <a:lightRig rig="contrasting" dir="t">
              <a:rot lat="0" lon="0" rev="1500000"/>
            </a:lightRig>
          </a:scene3d>
          <a:sp3d prstMaterial="metal">
            <a:bevelT w="88900" h="88900"/>
          </a:sp3d>
          <a:extLst/>
        </p:spPr>
        <p:txBody>
          <a:bodyPr anchor="ctr"/>
          <a:lstStyle/>
          <a:p>
            <a:pPr algn="ctr">
              <a:defRPr/>
            </a:pPr>
            <a:r>
              <a:rPr lang="en-US" sz="1620" dirty="0">
                <a:latin typeface="Cambria" charset="0"/>
                <a:ea typeface="Cambria" charset="0"/>
                <a:cs typeface="Cambria" charset="0"/>
              </a:rPr>
              <a:t>z/VM</a:t>
            </a:r>
          </a:p>
        </p:txBody>
      </p:sp>
      <p:sp>
        <p:nvSpPr>
          <p:cNvPr id="73" name="Folded Corner 72"/>
          <p:cNvSpPr>
            <a:spLocks noChangeArrowheads="1"/>
          </p:cNvSpPr>
          <p:nvPr/>
        </p:nvSpPr>
        <p:spPr bwMode="auto">
          <a:xfrm>
            <a:off x="2738000" y="1791282"/>
            <a:ext cx="292894" cy="238125"/>
          </a:xfrm>
          <a:prstGeom prst="foldedCorner">
            <a:avLst>
              <a:gd name="adj" fmla="val 16667"/>
            </a:avLst>
          </a:prstGeom>
          <a:solidFill>
            <a:schemeClr val="accent6">
              <a:lumMod val="20000"/>
              <a:lumOff val="80000"/>
            </a:schemeClr>
          </a:solidFill>
          <a:ln w="6350">
            <a:solidFill>
              <a:schemeClr val="accent6">
                <a:lumMod val="75000"/>
              </a:schemeClr>
            </a:solidFill>
            <a:miter lim="800000"/>
            <a:headEnd/>
            <a:tailEnd/>
          </a:ln>
          <a:effectLst>
            <a:outerShdw blurRad="50800" dist="38100" dir="2700000" algn="tl" rotWithShape="0">
              <a:srgbClr val="808080">
                <a:alpha val="42999"/>
              </a:srgbClr>
            </a:outerShdw>
          </a:effectLst>
        </p:spPr>
        <p:txBody>
          <a:bodyPr lIns="0" tIns="0" rIns="0" bIns="0" anchor="ctr"/>
          <a:lstStyle/>
          <a:p>
            <a:pPr algn="ctr">
              <a:defRPr/>
            </a:pPr>
            <a:r>
              <a:rPr lang="en-US" sz="1080" dirty="0">
                <a:solidFill>
                  <a:schemeClr val="tx2"/>
                </a:solidFill>
                <a:latin typeface="Cambria" charset="0"/>
                <a:ea typeface="Cambria" charset="0"/>
                <a:cs typeface="Cambria" charset="0"/>
              </a:rPr>
              <a:t>xyz</a:t>
            </a:r>
            <a:endParaRPr lang="en-US" sz="1620" dirty="0">
              <a:solidFill>
                <a:schemeClr val="tx2"/>
              </a:solidFill>
              <a:latin typeface="Cambria" charset="0"/>
              <a:ea typeface="Cambria" charset="0"/>
              <a:cs typeface="Cambria" charset="0"/>
            </a:endParaRPr>
          </a:p>
        </p:txBody>
      </p:sp>
      <p:sp>
        <p:nvSpPr>
          <p:cNvPr id="75" name="Folded Corner 74"/>
          <p:cNvSpPr>
            <a:spLocks noChangeArrowheads="1"/>
          </p:cNvSpPr>
          <p:nvPr/>
        </p:nvSpPr>
        <p:spPr bwMode="auto">
          <a:xfrm>
            <a:off x="2717086" y="3138388"/>
            <a:ext cx="292894" cy="238125"/>
          </a:xfrm>
          <a:prstGeom prst="foldedCorner">
            <a:avLst>
              <a:gd name="adj" fmla="val 16667"/>
            </a:avLst>
          </a:prstGeom>
          <a:solidFill>
            <a:schemeClr val="accent6">
              <a:lumMod val="20000"/>
              <a:lumOff val="80000"/>
            </a:schemeClr>
          </a:solidFill>
          <a:ln w="6350">
            <a:solidFill>
              <a:schemeClr val="accent6">
                <a:lumMod val="75000"/>
              </a:schemeClr>
            </a:solidFill>
            <a:miter lim="800000"/>
            <a:headEnd/>
            <a:tailEnd/>
          </a:ln>
          <a:effectLst>
            <a:outerShdw blurRad="50800" dist="38100" dir="2700000" algn="tl" rotWithShape="0">
              <a:srgbClr val="808080">
                <a:alpha val="42999"/>
              </a:srgbClr>
            </a:outerShdw>
          </a:effectLst>
        </p:spPr>
        <p:txBody>
          <a:bodyPr lIns="0" tIns="0" rIns="0" bIns="0" anchor="ctr"/>
          <a:lstStyle/>
          <a:p>
            <a:pPr algn="ctr">
              <a:defRPr/>
            </a:pPr>
            <a:r>
              <a:rPr lang="en-US" sz="1080" dirty="0" err="1">
                <a:solidFill>
                  <a:schemeClr val="tx2"/>
                </a:solidFill>
                <a:latin typeface="Cambria" charset="0"/>
                <a:ea typeface="Cambria" charset="0"/>
                <a:cs typeface="Cambria" charset="0"/>
              </a:rPr>
              <a:t>abc</a:t>
            </a:r>
            <a:endParaRPr lang="en-US" sz="1620" dirty="0">
              <a:solidFill>
                <a:schemeClr val="tx2"/>
              </a:solidFill>
              <a:latin typeface="Cambria" charset="0"/>
              <a:ea typeface="Cambria" charset="0"/>
              <a:cs typeface="Cambria" charset="0"/>
            </a:endParaRPr>
          </a:p>
        </p:txBody>
      </p:sp>
      <p:sp>
        <p:nvSpPr>
          <p:cNvPr id="77" name="Folded Corner 76"/>
          <p:cNvSpPr>
            <a:spLocks noChangeArrowheads="1"/>
          </p:cNvSpPr>
          <p:nvPr/>
        </p:nvSpPr>
        <p:spPr bwMode="auto">
          <a:xfrm>
            <a:off x="4900519" y="1779033"/>
            <a:ext cx="292894" cy="238125"/>
          </a:xfrm>
          <a:prstGeom prst="foldedCorner">
            <a:avLst>
              <a:gd name="adj" fmla="val 16667"/>
            </a:avLst>
          </a:prstGeom>
          <a:solidFill>
            <a:schemeClr val="accent6">
              <a:lumMod val="20000"/>
              <a:lumOff val="80000"/>
            </a:schemeClr>
          </a:solidFill>
          <a:ln w="6350">
            <a:solidFill>
              <a:schemeClr val="accent6">
                <a:lumMod val="75000"/>
              </a:schemeClr>
            </a:solidFill>
            <a:miter lim="800000"/>
            <a:headEnd/>
            <a:tailEnd/>
          </a:ln>
          <a:effectLst>
            <a:outerShdw blurRad="50800" dist="38100" dir="2700000" algn="tl" rotWithShape="0">
              <a:srgbClr val="808080">
                <a:alpha val="42999"/>
              </a:srgbClr>
            </a:outerShdw>
          </a:effectLst>
        </p:spPr>
        <p:txBody>
          <a:bodyPr lIns="0" tIns="0" rIns="0" bIns="0" anchor="ctr"/>
          <a:lstStyle/>
          <a:p>
            <a:pPr algn="ctr">
              <a:defRPr/>
            </a:pPr>
            <a:r>
              <a:rPr lang="en-US" sz="1080" dirty="0">
                <a:solidFill>
                  <a:schemeClr val="tx2"/>
                </a:solidFill>
                <a:latin typeface="Cambria" charset="0"/>
                <a:ea typeface="Cambria" charset="0"/>
                <a:cs typeface="Cambria" charset="0"/>
              </a:rPr>
              <a:t>def</a:t>
            </a:r>
            <a:endParaRPr lang="en-US" sz="1620" dirty="0">
              <a:solidFill>
                <a:schemeClr val="tx2"/>
              </a:solidFill>
              <a:latin typeface="Cambria" charset="0"/>
              <a:ea typeface="Cambria" charset="0"/>
              <a:cs typeface="Cambria" charset="0"/>
            </a:endParaRPr>
          </a:p>
        </p:txBody>
      </p:sp>
      <p:sp>
        <p:nvSpPr>
          <p:cNvPr id="74" name="TextBox 73"/>
          <p:cNvSpPr txBox="1">
            <a:spLocks noChangeArrowheads="1"/>
          </p:cNvSpPr>
          <p:nvPr/>
        </p:nvSpPr>
        <p:spPr bwMode="auto">
          <a:xfrm>
            <a:off x="3168325" y="1804136"/>
            <a:ext cx="490062" cy="145424"/>
          </a:xfrm>
          <a:prstGeom prst="rect">
            <a:avLst/>
          </a:prstGeom>
          <a:solidFill>
            <a:schemeClr val="accent4"/>
          </a:solidFill>
          <a:ln w="9525">
            <a:solidFill>
              <a:schemeClr val="accent4"/>
            </a:solidFill>
            <a:miter lim="800000"/>
            <a:headEnd/>
            <a:tailEnd/>
          </a:ln>
          <a:effectLst>
            <a:outerShdw blurRad="50800" dist="38100" dir="2700000" algn="tl" rotWithShape="0">
              <a:srgbClr val="808080">
                <a:alpha val="42999"/>
              </a:srgbClr>
            </a:outerShdw>
          </a:effectLst>
        </p:spPr>
        <p:txBody>
          <a:bodyPr lIns="0" tIns="0" rIns="0" bIns="0" anchor="ctr">
            <a:spAutoFit/>
          </a:bodyPr>
          <a:lstStyle/>
          <a:p>
            <a:pPr algn="ctr">
              <a:defRPr/>
            </a:pPr>
            <a:r>
              <a:rPr lang="en-US" sz="945" dirty="0">
                <a:solidFill>
                  <a:schemeClr val="bg1"/>
                </a:solidFill>
                <a:latin typeface="Times New Roman"/>
                <a:ea typeface="MS PGothic" charset="0"/>
                <a:cs typeface="Times New Roman"/>
              </a:rPr>
              <a:t>CPACF</a:t>
            </a:r>
          </a:p>
        </p:txBody>
      </p:sp>
      <p:sp>
        <p:nvSpPr>
          <p:cNvPr id="38" name="Rounded Rectangle 37"/>
          <p:cNvSpPr/>
          <p:nvPr/>
        </p:nvSpPr>
        <p:spPr>
          <a:xfrm>
            <a:off x="7474857" y="114493"/>
            <a:ext cx="1567543" cy="25400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z/VM 6.4</a:t>
            </a:r>
          </a:p>
        </p:txBody>
      </p:sp>
    </p:spTree>
    <p:extLst>
      <p:ext uri="{BB962C8B-B14F-4D97-AF65-F5344CB8AC3E}">
        <p14:creationId xmlns:p14="http://schemas.microsoft.com/office/powerpoint/2010/main" val="155090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hape 217"/>
          <p:cNvSpPr txBox="1">
            <a:spLocks/>
          </p:cNvSpPr>
          <p:nvPr/>
        </p:nvSpPr>
        <p:spPr>
          <a:xfrm>
            <a:off x="465667" y="877927"/>
            <a:ext cx="3793066" cy="3589015"/>
          </a:xfrm>
          <a:prstGeom prst="rect">
            <a:avLst/>
          </a:prstGeom>
          <a:ln w="12700">
            <a:miter lim="400000"/>
          </a:ln>
          <a:extLst>
            <a:ext uri="{C572A759-6A51-4108-AA02-DFA0A04FC94B}">
              <ma14:wrappingTextBoxFlag xmlns="" xmlns:ma14="http://schemas.microsoft.com/office/mac/drawingml/2011/main" val="1"/>
            </a:ext>
          </a:extLst>
        </p:spPr>
        <p:txBody>
          <a:bodyPr lIns="19050" tIns="19050" rIns="19050" bIns="19050" anchor="ctr">
            <a:normAutofit/>
          </a:bodyPr>
          <a:lstStyle>
            <a:lvl1pPr marL="63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a:lstStyle>
          <a:p>
            <a:pPr marL="0" indent="0" defTabSz="207402">
              <a:spcBef>
                <a:spcPts val="0"/>
              </a:spcBef>
              <a:buNone/>
              <a:defRPr sz="3618" b="1">
                <a:latin typeface="Helvetica Neue"/>
                <a:ea typeface="Helvetica Neue"/>
                <a:cs typeface="Helvetica Neue"/>
                <a:sym typeface="Helvetica Neue"/>
              </a:defRPr>
            </a:pPr>
            <a:r>
              <a:rPr lang="en-US" sz="1400" b="1" kern="0" dirty="0">
                <a:solidFill>
                  <a:schemeClr val="tx1"/>
                </a:solidFill>
                <a:latin typeface="HelvNeue Bold for IBM" charset="0"/>
                <a:ea typeface="HelvNeue Bold for IBM" charset="0"/>
                <a:cs typeface="HelvNeue Bold for IBM" charset="0"/>
                <a:sym typeface="Helvetica Neue"/>
              </a:rPr>
              <a:t>z/TPF at-rest Data Encryption</a:t>
            </a:r>
          </a:p>
          <a:p>
            <a:pPr marL="0" indent="0" defTabSz="207402">
              <a:spcBef>
                <a:spcPts val="0"/>
              </a:spcBef>
              <a:buNone/>
              <a:defRPr sz="3618" b="1">
                <a:latin typeface="Helvetica Neue"/>
                <a:ea typeface="Helvetica Neue"/>
                <a:cs typeface="Helvetica Neue"/>
                <a:sym typeface="Helvetica Neue"/>
              </a:defRPr>
            </a:pPr>
            <a:endParaRPr lang="en-US" sz="1400" b="1" kern="0" dirty="0">
              <a:solidFill>
                <a:schemeClr val="tx1"/>
              </a:solidFill>
              <a:latin typeface="HelvNeue Bold for IBM" charset="0"/>
              <a:ea typeface="HelvNeue Bold for IBM" charset="0"/>
              <a:cs typeface="HelvNeue Bold for IBM" charset="0"/>
              <a:sym typeface="Arial"/>
            </a:endParaRPr>
          </a:p>
          <a:p>
            <a:pPr marL="309752" lvl="1" indent="-150212" defTabSz="207402">
              <a:spcBef>
                <a:spcPts val="300"/>
              </a:spcBef>
              <a:buSzPct val="90000"/>
              <a:buFont typeface="Wingdings"/>
              <a:buChar char="▪"/>
              <a:defRPr sz="3618">
                <a:latin typeface="HelvNeue Light for IBM"/>
                <a:ea typeface="HelvNeue Light for IBM"/>
                <a:cs typeface="HelvNeue Light for IBM"/>
                <a:sym typeface="HelvNeue Light for IBM"/>
              </a:defRPr>
            </a:pPr>
            <a:r>
              <a:rPr lang="en-US" sz="1400" dirty="0">
                <a:solidFill>
                  <a:schemeClr val="tx1"/>
                </a:solidFill>
                <a:latin typeface="HelvNeue Light for IBM" charset="0"/>
                <a:ea typeface="HelvNeue Light for IBM" charset="0"/>
                <a:cs typeface="HelvNeue Light for IBM" charset="0"/>
                <a:sym typeface="HelvNeue Light for IBM"/>
              </a:rPr>
              <a:t>Automatic encryption of at-rest data</a:t>
            </a:r>
          </a:p>
          <a:p>
            <a:pPr marL="309752" lvl="1" indent="-150212" defTabSz="207402">
              <a:spcBef>
                <a:spcPts val="300"/>
              </a:spcBef>
              <a:buSzPct val="90000"/>
              <a:buFont typeface="Wingdings"/>
              <a:buChar char="▪"/>
              <a:defRPr sz="3618">
                <a:latin typeface="HelvNeue Light for IBM"/>
                <a:ea typeface="HelvNeue Light for IBM"/>
                <a:cs typeface="HelvNeue Light for IBM"/>
                <a:sym typeface="HelvNeue Light for IBM"/>
              </a:defRPr>
            </a:pPr>
            <a:r>
              <a:rPr lang="en-US" sz="1400" dirty="0">
                <a:solidFill>
                  <a:schemeClr val="tx1"/>
                </a:solidFill>
                <a:latin typeface="HelvNeue Light for IBM" charset="0"/>
                <a:ea typeface="HelvNeue Light for IBM" charset="0"/>
                <a:cs typeface="HelvNeue Light for IBM" charset="0"/>
                <a:sym typeface="HelvNeue Light for IBM"/>
              </a:rPr>
              <a:t>No application changes required</a:t>
            </a:r>
          </a:p>
          <a:p>
            <a:pPr marL="309752" lvl="1" indent="-150212" defTabSz="207402">
              <a:spcBef>
                <a:spcPts val="300"/>
              </a:spcBef>
              <a:buSzPct val="90000"/>
              <a:buFont typeface="Wingdings"/>
              <a:buChar char="▪"/>
              <a:defRPr sz="3618">
                <a:latin typeface="HelvNeue Light for IBM"/>
                <a:ea typeface="HelvNeue Light for IBM"/>
                <a:cs typeface="HelvNeue Light for IBM"/>
                <a:sym typeface="HelvNeue Light for IBM"/>
              </a:defRPr>
            </a:pPr>
            <a:r>
              <a:rPr lang="en-US" sz="1400" dirty="0">
                <a:solidFill>
                  <a:schemeClr val="tx1"/>
                </a:solidFill>
                <a:latin typeface="HelvNeue Light for IBM" charset="0"/>
                <a:ea typeface="HelvNeue Light for IBM" charset="0"/>
                <a:cs typeface="HelvNeue Light for IBM" charset="0"/>
                <a:sym typeface="HelvNeue Light for IBM"/>
              </a:rPr>
              <a:t>Database level encryption using highly efficient CPACF HW crypto </a:t>
            </a:r>
          </a:p>
          <a:p>
            <a:pPr marL="309752" lvl="1" indent="-150212" defTabSz="207402">
              <a:spcBef>
                <a:spcPts val="300"/>
              </a:spcBef>
              <a:buSzPct val="90000"/>
              <a:buFont typeface="Wingdings"/>
              <a:buChar char="▪"/>
              <a:defRPr sz="3618">
                <a:latin typeface="HelvNeue Light for IBM"/>
                <a:ea typeface="HelvNeue Light for IBM"/>
                <a:cs typeface="HelvNeue Light for IBM"/>
                <a:sym typeface="HelvNeue Light for IBM"/>
              </a:defRPr>
            </a:pPr>
            <a:r>
              <a:rPr lang="en-US" sz="1400" dirty="0">
                <a:solidFill>
                  <a:schemeClr val="tx1"/>
                </a:solidFill>
                <a:latin typeface="HelvNeue Light for IBM" charset="0"/>
                <a:ea typeface="HelvNeue Light for IBM" charset="0"/>
                <a:cs typeface="HelvNeue Light for IBM" charset="0"/>
                <a:sym typeface="HelvNeue Light for IBM"/>
              </a:rPr>
              <a:t>Includes data on disk and cached in memory</a:t>
            </a:r>
          </a:p>
          <a:p>
            <a:pPr marL="309752" lvl="1" indent="-150212" defTabSz="207402">
              <a:spcBef>
                <a:spcPts val="300"/>
              </a:spcBef>
              <a:buSzPct val="90000"/>
              <a:buFont typeface="Wingdings"/>
              <a:buChar char="▪"/>
              <a:defRPr sz="3618">
                <a:latin typeface="HelvNeue Light for IBM"/>
                <a:ea typeface="HelvNeue Light for IBM"/>
                <a:cs typeface="HelvNeue Light for IBM"/>
                <a:sym typeface="HelvNeue Light for IBM"/>
              </a:defRPr>
            </a:pPr>
            <a:r>
              <a:rPr lang="en-US" sz="1400" dirty="0">
                <a:solidFill>
                  <a:schemeClr val="tx1"/>
                </a:solidFill>
                <a:latin typeface="HelvNeue Light for IBM" charset="0"/>
                <a:ea typeface="HelvNeue Light for IBM" charset="0"/>
                <a:cs typeface="HelvNeue Light for IBM" charset="0"/>
                <a:sym typeface="HelvNeue Light for IBM"/>
              </a:rPr>
              <a:t>Optionally can include data integrity checking to detect accidental or malicious data corruption</a:t>
            </a:r>
          </a:p>
          <a:p>
            <a:pPr marL="309752" lvl="1" indent="-150212" defTabSz="207402">
              <a:spcBef>
                <a:spcPts val="300"/>
              </a:spcBef>
              <a:buSzPct val="90000"/>
              <a:buFont typeface="Wingdings"/>
              <a:buChar char="▪"/>
              <a:defRPr sz="3618">
                <a:latin typeface="HelvNeue Light for IBM"/>
                <a:ea typeface="HelvNeue Light for IBM"/>
                <a:cs typeface="HelvNeue Light for IBM"/>
                <a:sym typeface="HelvNeue Light for IBM"/>
              </a:defRPr>
            </a:pPr>
            <a:endParaRPr lang="en-US" sz="1400" dirty="0">
              <a:solidFill>
                <a:schemeClr val="tx1"/>
              </a:solidFill>
              <a:latin typeface="HelvNeue Light for IBM" charset="0"/>
              <a:ea typeface="HelvNeue Light for IBM" charset="0"/>
              <a:cs typeface="HelvNeue Light for IBM" charset="0"/>
              <a:sym typeface="HelvNeue Light for IBM"/>
            </a:endParaRPr>
          </a:p>
          <a:p>
            <a:pPr marL="309752" lvl="1" indent="-150212" defTabSz="207402">
              <a:spcBef>
                <a:spcPts val="300"/>
              </a:spcBef>
              <a:buSzPct val="90000"/>
              <a:buFont typeface="Wingdings"/>
              <a:buChar char="▪"/>
              <a:defRPr sz="3618">
                <a:latin typeface="HelvNeue Light for IBM"/>
                <a:ea typeface="HelvNeue Light for IBM"/>
                <a:cs typeface="HelvNeue Light for IBM"/>
                <a:sym typeface="HelvNeue Light for IBM"/>
              </a:defRPr>
            </a:pPr>
            <a:endParaRPr lang="en-US" sz="1400" dirty="0">
              <a:solidFill>
                <a:schemeClr val="tx1"/>
              </a:solidFill>
              <a:latin typeface="HelvNeue Light for IBM" charset="0"/>
              <a:ea typeface="HelvNeue Light for IBM" charset="0"/>
              <a:cs typeface="HelvNeue Light for IBM" charset="0"/>
              <a:sym typeface="HelvNeue Light for IBM"/>
            </a:endParaRPr>
          </a:p>
        </p:txBody>
      </p:sp>
      <p:sp>
        <p:nvSpPr>
          <p:cNvPr id="2" name="Title 1"/>
          <p:cNvSpPr>
            <a:spLocks noGrp="1"/>
          </p:cNvSpPr>
          <p:nvPr>
            <p:ph type="title"/>
          </p:nvPr>
        </p:nvSpPr>
        <p:spPr/>
        <p:txBody>
          <a:bodyPr>
            <a:normAutofit fontScale="90000"/>
          </a:bodyPr>
          <a:lstStyle/>
          <a:p>
            <a:r>
              <a:rPr lang="en-US" dirty="0"/>
              <a:t>Data Protection </a:t>
            </a:r>
            <a:r>
              <a:rPr lang="en-US" dirty="0">
                <a:solidFill>
                  <a:srgbClr val="F48F19"/>
                </a:solidFill>
              </a:rPr>
              <a:t>// z/TPF Transparent Database Encryption </a:t>
            </a:r>
            <a:endParaRPr lang="en-US" dirty="0"/>
          </a:p>
        </p:txBody>
      </p:sp>
      <p:sp>
        <p:nvSpPr>
          <p:cNvPr id="195" name="Shape 195"/>
          <p:cNvSpPr/>
          <p:nvPr/>
        </p:nvSpPr>
        <p:spPr>
          <a:xfrm>
            <a:off x="966952" y="925879"/>
            <a:ext cx="4709735" cy="415441"/>
          </a:xfrm>
          <a:prstGeom prst="rect">
            <a:avLst/>
          </a:prstGeom>
          <a:ln w="12700">
            <a:miter lim="400000"/>
          </a:ln>
          <a:extLst>
            <a:ext uri="{C572A759-6A51-4108-AA02-DFA0A04FC94B}">
              <ma14:wrappingTextBoxFlag xmlns="" xmlns:ma14="http://schemas.microsoft.com/office/mac/drawingml/2011/main" val="1"/>
            </a:ext>
          </a:extLst>
        </p:spPr>
        <p:txBody>
          <a:bodyPr lIns="19050" tIns="19050" rIns="19050" bIns="19050">
            <a:normAutofit/>
          </a:bodyPr>
          <a:lstStyle>
            <a:lvl1pPr algn="l">
              <a:defRPr sz="4200">
                <a:solidFill>
                  <a:srgbClr val="395567"/>
                </a:solidFill>
                <a:latin typeface="HelvNeue Bold for IBM"/>
                <a:ea typeface="HelvNeue Bold for IBM"/>
                <a:cs typeface="HelvNeue Bold for IBM"/>
                <a:sym typeface="HelvNeue Bold for IBM"/>
              </a:defRPr>
            </a:lvl1pPr>
          </a:lstStyle>
          <a:p>
            <a:endParaRPr sz="1575" dirty="0"/>
          </a:p>
        </p:txBody>
      </p:sp>
      <p:sp>
        <p:nvSpPr>
          <p:cNvPr id="11" name="Shape 195"/>
          <p:cNvSpPr/>
          <p:nvPr/>
        </p:nvSpPr>
        <p:spPr>
          <a:xfrm>
            <a:off x="508888" y="450995"/>
            <a:ext cx="4709735" cy="284873"/>
          </a:xfrm>
          <a:prstGeom prst="rect">
            <a:avLst/>
          </a:prstGeom>
          <a:ln w="12700">
            <a:miter lim="400000"/>
          </a:ln>
          <a:extLst>
            <a:ext uri="{C572A759-6A51-4108-AA02-DFA0A04FC94B}">
              <ma14:wrappingTextBoxFlag xmlns="" xmlns:ma14="http://schemas.microsoft.com/office/mac/drawingml/2011/main" val="1"/>
            </a:ext>
          </a:extLst>
        </p:spPr>
        <p:txBody>
          <a:bodyPr lIns="19050" tIns="19050" rIns="19050" bIns="19050">
            <a:normAutofit/>
          </a:bodyPr>
          <a:lstStyle>
            <a:lvl1pPr algn="l">
              <a:defRPr sz="4200">
                <a:solidFill>
                  <a:srgbClr val="395567"/>
                </a:solidFill>
                <a:latin typeface="HelvNeue Bold for IBM"/>
                <a:ea typeface="HelvNeue Bold for IBM"/>
                <a:cs typeface="HelvNeue Bold for IBM"/>
                <a:sym typeface="HelvNeue Bold for IBM"/>
              </a:defRPr>
            </a:lvl1pPr>
          </a:lstStyle>
          <a:p>
            <a:pPr defTabSz="309563" hangingPunct="0"/>
            <a:r>
              <a:rPr lang="en-US" sz="1575" i="1" kern="0" dirty="0">
                <a:solidFill>
                  <a:schemeClr val="tx1"/>
                </a:solidFill>
                <a:latin typeface="HelvNeue Light for IBM" charset="0"/>
                <a:ea typeface="HelvNeue Light for IBM" charset="0"/>
                <a:cs typeface="HelvNeue Light for IBM" charset="0"/>
              </a:rPr>
              <a:t>Technical Foundation</a:t>
            </a:r>
            <a:endParaRPr sz="1575" i="1" kern="0" dirty="0">
              <a:solidFill>
                <a:schemeClr val="tx1"/>
              </a:solidFill>
              <a:latin typeface="HelvNeue Light for IBM" charset="0"/>
              <a:ea typeface="HelvNeue Light for IBM" charset="0"/>
              <a:cs typeface="HelvNeue Light for IBM" charset="0"/>
            </a:endParaRPr>
          </a:p>
        </p:txBody>
      </p:sp>
      <p:sp>
        <p:nvSpPr>
          <p:cNvPr id="8" name="Shape 217"/>
          <p:cNvSpPr txBox="1">
            <a:spLocks/>
          </p:cNvSpPr>
          <p:nvPr/>
        </p:nvSpPr>
        <p:spPr>
          <a:xfrm>
            <a:off x="4487345" y="877921"/>
            <a:ext cx="3793066" cy="3589015"/>
          </a:xfrm>
          <a:prstGeom prst="rect">
            <a:avLst/>
          </a:prstGeom>
          <a:ln w="12700">
            <a:miter lim="400000"/>
          </a:ln>
          <a:extLst>
            <a:ext uri="{C572A759-6A51-4108-AA02-DFA0A04FC94B}">
              <ma14:wrappingTextBoxFlag xmlns="" xmlns:ma14="http://schemas.microsoft.com/office/mac/drawingml/2011/main" val="1"/>
            </a:ext>
          </a:extLst>
        </p:spPr>
        <p:txBody>
          <a:bodyPr lIns="19050" tIns="19050" rIns="19050" bIns="19050" anchor="ctr">
            <a:normAutofit/>
          </a:bodyPr>
          <a:lstStyle>
            <a:lvl1pPr marL="63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a:lstStyle>
          <a:p>
            <a:pPr marL="0" indent="0" defTabSz="207402">
              <a:spcBef>
                <a:spcPts val="0"/>
              </a:spcBef>
              <a:buNone/>
              <a:defRPr sz="3618" b="1">
                <a:latin typeface="Helvetica Neue"/>
                <a:ea typeface="Helvetica Neue"/>
                <a:cs typeface="Helvetica Neue"/>
                <a:sym typeface="Helvetica Neue"/>
              </a:defRPr>
            </a:pPr>
            <a:r>
              <a:rPr lang="en-US" sz="1400" b="1" kern="0" dirty="0">
                <a:solidFill>
                  <a:schemeClr val="tx1"/>
                </a:solidFill>
                <a:latin typeface="HelvNeue Bold for IBM" charset="0"/>
                <a:ea typeface="HelvNeue Bold for IBM" charset="0"/>
                <a:cs typeface="HelvNeue Bold for IBM" charset="0"/>
                <a:sym typeface="Helvetica Neue"/>
              </a:rPr>
              <a:t>Additional Information</a:t>
            </a:r>
          </a:p>
          <a:p>
            <a:pPr marL="0" indent="0" defTabSz="207402">
              <a:spcBef>
                <a:spcPts val="0"/>
              </a:spcBef>
              <a:buNone/>
              <a:defRPr sz="3618" b="1">
                <a:latin typeface="Helvetica Neue"/>
                <a:ea typeface="Helvetica Neue"/>
                <a:cs typeface="Helvetica Neue"/>
                <a:sym typeface="Helvetica Neue"/>
              </a:defRPr>
            </a:pPr>
            <a:endParaRPr lang="en-US" sz="1400" b="1" kern="0" dirty="0">
              <a:solidFill>
                <a:schemeClr val="tx1"/>
              </a:solidFill>
              <a:latin typeface="HelvNeue Bold for IBM" charset="0"/>
              <a:ea typeface="HelvNeue Bold for IBM" charset="0"/>
              <a:cs typeface="HelvNeue Bold for IBM" charset="0"/>
              <a:sym typeface="Arial"/>
            </a:endParaRPr>
          </a:p>
          <a:p>
            <a:pPr marL="309752" lvl="1" indent="-150212" defTabSz="207402">
              <a:spcBef>
                <a:spcPts val="300"/>
              </a:spcBef>
              <a:buSzPct val="90000"/>
              <a:buFont typeface="Wingdings"/>
              <a:buChar char="▪"/>
              <a:defRPr sz="3618">
                <a:latin typeface="HelvNeue Light for IBM"/>
                <a:ea typeface="HelvNeue Light for IBM"/>
                <a:cs typeface="HelvNeue Light for IBM"/>
                <a:sym typeface="HelvNeue Light for IBM"/>
              </a:defRPr>
            </a:pPr>
            <a:r>
              <a:rPr lang="en-US" sz="1400" dirty="0">
                <a:solidFill>
                  <a:schemeClr val="tx1"/>
                </a:solidFill>
                <a:latin typeface="HelvNeue Light for IBM" charset="0"/>
                <a:ea typeface="HelvNeue Light for IBM" charset="0"/>
                <a:cs typeface="HelvNeue Light for IBM" charset="0"/>
                <a:sym typeface="HelvNeue Light for IBM"/>
              </a:rPr>
              <a:t>Data encrypted using AES CBC (128 or 256)</a:t>
            </a:r>
          </a:p>
          <a:p>
            <a:pPr marL="309752" lvl="1" indent="-150212" defTabSz="207402">
              <a:spcBef>
                <a:spcPts val="300"/>
              </a:spcBef>
              <a:buSzPct val="90000"/>
              <a:buFont typeface="Wingdings"/>
              <a:buChar char="▪"/>
              <a:defRPr sz="3618">
                <a:latin typeface="HelvNeue Light for IBM"/>
                <a:ea typeface="HelvNeue Light for IBM"/>
                <a:cs typeface="HelvNeue Light for IBM"/>
                <a:sym typeface="HelvNeue Light for IBM"/>
              </a:defRPr>
            </a:pPr>
            <a:r>
              <a:rPr lang="en-US" sz="1400" dirty="0">
                <a:solidFill>
                  <a:schemeClr val="tx1"/>
                </a:solidFill>
                <a:latin typeface="HelvNeue Light for IBM" charset="0"/>
                <a:ea typeface="HelvNeue Light for IBM" charset="0"/>
                <a:cs typeface="HelvNeue Light for IBM" charset="0"/>
                <a:sym typeface="HelvNeue Light for IBM"/>
              </a:rPr>
              <a:t>Optional integrity checking uses SHA-256</a:t>
            </a:r>
          </a:p>
          <a:p>
            <a:pPr marL="309752" lvl="1" indent="-150212" defTabSz="207402">
              <a:spcBef>
                <a:spcPts val="300"/>
              </a:spcBef>
              <a:buSzPct val="90000"/>
              <a:buFont typeface="Wingdings"/>
              <a:buChar char="▪"/>
              <a:defRPr sz="3618">
                <a:latin typeface="HelvNeue Light for IBM"/>
                <a:ea typeface="HelvNeue Light for IBM"/>
                <a:cs typeface="HelvNeue Light for IBM"/>
                <a:sym typeface="HelvNeue Light for IBM"/>
              </a:defRPr>
            </a:pPr>
            <a:r>
              <a:rPr lang="en-US" sz="1400" dirty="0">
                <a:solidFill>
                  <a:schemeClr val="tx1"/>
                </a:solidFill>
                <a:latin typeface="HelvNeue Light for IBM" charset="0"/>
                <a:ea typeface="HelvNeue Light for IBM" charset="0"/>
                <a:cs typeface="HelvNeue Light for IBM" charset="0"/>
                <a:sym typeface="HelvNeue Light for IBM"/>
              </a:rPr>
              <a:t>Includes tools to migrate an existing DB from unencrypted to encrypted state or change the encryption key/algorithm for a given DB while transactions are flowing (no DB downtime) </a:t>
            </a:r>
          </a:p>
          <a:p>
            <a:pPr marL="309752" lvl="1" indent="-150212" defTabSz="207402">
              <a:spcBef>
                <a:spcPts val="300"/>
              </a:spcBef>
              <a:buSzPct val="90000"/>
              <a:buFont typeface="Wingdings"/>
              <a:buChar char="▪"/>
              <a:defRPr sz="3618">
                <a:latin typeface="HelvNeue Light for IBM"/>
                <a:ea typeface="HelvNeue Light for IBM"/>
                <a:cs typeface="HelvNeue Light for IBM"/>
                <a:sym typeface="HelvNeue Light for IBM"/>
              </a:defRPr>
            </a:pPr>
            <a:endParaRPr lang="en-US" sz="1400" dirty="0">
              <a:solidFill>
                <a:schemeClr val="tx1"/>
              </a:solidFill>
              <a:latin typeface="HelvNeue Light for IBM" charset="0"/>
              <a:ea typeface="HelvNeue Light for IBM" charset="0"/>
              <a:cs typeface="HelvNeue Light for IBM" charset="0"/>
              <a:sym typeface="HelvNeue Light for IBM"/>
            </a:endParaRPr>
          </a:p>
          <a:p>
            <a:pPr marL="309752" lvl="1" indent="-150212" defTabSz="207402">
              <a:spcBef>
                <a:spcPts val="300"/>
              </a:spcBef>
              <a:buSzPct val="90000"/>
              <a:buFont typeface="Wingdings"/>
              <a:buChar char="▪"/>
              <a:defRPr sz="3618">
                <a:latin typeface="HelvNeue Light for IBM"/>
                <a:ea typeface="HelvNeue Light for IBM"/>
                <a:cs typeface="HelvNeue Light for IBM"/>
                <a:sym typeface="HelvNeue Light for IBM"/>
              </a:defRPr>
            </a:pPr>
            <a:endParaRPr lang="en-US" sz="1400" dirty="0">
              <a:solidFill>
                <a:schemeClr val="tx1"/>
              </a:solidFill>
              <a:latin typeface="HelvNeue Light for IBM" charset="0"/>
              <a:ea typeface="HelvNeue Light for IBM" charset="0"/>
              <a:cs typeface="HelvNeue Light for IBM" charset="0"/>
              <a:sym typeface="HelvNeue Light for IBM"/>
            </a:endParaRPr>
          </a:p>
          <a:p>
            <a:pPr marL="0" indent="-475460" algn="ctr" defTabSz="207402">
              <a:spcBef>
                <a:spcPts val="300"/>
              </a:spcBef>
              <a:buSzPct val="90000"/>
              <a:buNone/>
              <a:defRPr sz="3618">
                <a:latin typeface="HelvNeue Light for IBM"/>
                <a:ea typeface="HelvNeue Light for IBM"/>
                <a:cs typeface="HelvNeue Light for IBM"/>
                <a:sym typeface="HelvNeue Light for IBM"/>
              </a:defRPr>
            </a:pPr>
            <a:r>
              <a:rPr lang="en-US" sz="1600" b="1" i="1" dirty="0">
                <a:solidFill>
                  <a:schemeClr val="accent2"/>
                </a:solidFill>
                <a:latin typeface="HelvNeue Medium for IBM" charset="0"/>
                <a:ea typeface="HelvNeue Medium for IBM" charset="0"/>
                <a:cs typeface="HelvNeue Medium for IBM" charset="0"/>
                <a:sym typeface="HelvNeue Light for IBM"/>
              </a:rPr>
              <a:t>Support shipped August 2016</a:t>
            </a:r>
          </a:p>
          <a:p>
            <a:pPr marL="0" indent="-475460" algn="ctr" defTabSz="207402">
              <a:spcBef>
                <a:spcPts val="300"/>
              </a:spcBef>
              <a:buSzPct val="90000"/>
              <a:buNone/>
              <a:defRPr sz="3618">
                <a:latin typeface="HelvNeue Light for IBM"/>
                <a:ea typeface="HelvNeue Light for IBM"/>
                <a:cs typeface="HelvNeue Light for IBM"/>
                <a:sym typeface="HelvNeue Light for IBM"/>
              </a:defRPr>
            </a:pPr>
            <a:r>
              <a:rPr lang="sk-SK" sz="1600" i="1" dirty="0">
                <a:solidFill>
                  <a:schemeClr val="accent2"/>
                </a:solidFill>
                <a:latin typeface="HelvNeue Light for IBM" charset="0"/>
                <a:ea typeface="HelvNeue Light for IBM" charset="0"/>
                <a:cs typeface="HelvNeue Light for IBM" charset="0"/>
                <a:sym typeface="HelvNeue Light for IBM"/>
              </a:rPr>
              <a:t>(APAR PI56476)</a:t>
            </a:r>
            <a:endParaRPr lang="en-US" sz="1600" i="1" dirty="0">
              <a:solidFill>
                <a:schemeClr val="accent2"/>
              </a:solidFill>
              <a:latin typeface="HelvNeue Light for IBM" charset="0"/>
              <a:ea typeface="HelvNeue Light for IBM" charset="0"/>
              <a:cs typeface="HelvNeue Light for IBM" charset="0"/>
              <a:sym typeface="HelvNeue Light for IBM"/>
            </a:endParaRPr>
          </a:p>
        </p:txBody>
      </p:sp>
      <p:sp>
        <p:nvSpPr>
          <p:cNvPr id="9" name="Shape 302"/>
          <p:cNvSpPr/>
          <p:nvPr/>
        </p:nvSpPr>
        <p:spPr>
          <a:xfrm>
            <a:off x="577271" y="3657597"/>
            <a:ext cx="3613728" cy="858223"/>
          </a:xfrm>
          <a:prstGeom prst="rect">
            <a:avLst/>
          </a:prstGeom>
          <a:noFill/>
          <a:ln w="12700">
            <a:miter lim="400000"/>
          </a:ln>
          <a:effectLst/>
          <a:extLst>
            <a:ext uri="{C572A759-6A51-4108-AA02-DFA0A04FC94B}">
              <ma14:wrappingTextBoxFlag xmlns="" xmlns:ma14="http://schemas.microsoft.com/office/mac/drawingml/2011/main" val="1"/>
            </a:ext>
          </a:extLst>
        </p:spPr>
        <p:txBody>
          <a:bodyPr lIns="45720" tIns="45720" rIns="45720" bIns="45720">
            <a:normAutofit fontScale="92500"/>
          </a:bodyPr>
          <a:lstStyle/>
          <a:p>
            <a:pPr algn="ctr" defTabSz="456371">
              <a:lnSpc>
                <a:spcPct val="90000"/>
              </a:lnSpc>
              <a:defRPr sz="3200" b="1" i="1">
                <a:solidFill>
                  <a:srgbClr val="F38F1A"/>
                </a:solidFill>
                <a:latin typeface="Times New Roman"/>
                <a:ea typeface="Times New Roman"/>
                <a:cs typeface="Times New Roman"/>
                <a:sym typeface="Times New Roman"/>
              </a:defRPr>
            </a:pPr>
            <a:r>
              <a:rPr lang="en-US" sz="1400" b="1" i="1" dirty="0">
                <a:solidFill>
                  <a:srgbClr val="F38F1A"/>
                </a:solidFill>
                <a:latin typeface="HelvNeue Bold for IBM" charset="0"/>
                <a:ea typeface="HelvNeue Bold for IBM" charset="0"/>
                <a:cs typeface="HelvNeue Bold for IBM" charset="0"/>
                <a:sym typeface="Times New Roman"/>
              </a:rPr>
              <a:t>Client </a:t>
            </a:r>
            <a:r>
              <a:rPr sz="1400" b="1" i="1" dirty="0">
                <a:solidFill>
                  <a:srgbClr val="F38F1A"/>
                </a:solidFill>
                <a:latin typeface="HelvNeue Bold for IBM" charset="0"/>
                <a:ea typeface="HelvNeue Bold for IBM" charset="0"/>
                <a:cs typeface="HelvNeue Bold for IBM" charset="0"/>
                <a:sym typeface="Times New Roman"/>
              </a:rPr>
              <a:t>Value Proposition:</a:t>
            </a:r>
            <a:endParaRPr sz="1600" b="1" i="1" dirty="0">
              <a:solidFill>
                <a:srgbClr val="F38F1A"/>
              </a:solidFill>
              <a:latin typeface="HelvNeue Bold for IBM" charset="0"/>
              <a:ea typeface="HelvNeue Bold for IBM" charset="0"/>
              <a:cs typeface="HelvNeue Bold for IBM" charset="0"/>
              <a:sym typeface="Arial"/>
            </a:endParaRPr>
          </a:p>
          <a:p>
            <a:pPr algn="ctr" defTabSz="456371">
              <a:lnSpc>
                <a:spcPct val="90000"/>
              </a:lnSpc>
              <a:defRPr sz="3200" i="1">
                <a:solidFill>
                  <a:srgbClr val="F38F1A"/>
                </a:solidFill>
                <a:latin typeface="Times New Roman"/>
                <a:ea typeface="Times New Roman"/>
                <a:cs typeface="Times New Roman"/>
                <a:sym typeface="Times New Roman"/>
              </a:defRPr>
            </a:pPr>
            <a:r>
              <a:rPr lang="en-US" sz="1400" i="1" dirty="0">
                <a:solidFill>
                  <a:srgbClr val="F38F1A"/>
                </a:solidFill>
                <a:latin typeface="HelvNeue Light for IBM" charset="0"/>
                <a:ea typeface="HelvNeue Light for IBM" charset="0"/>
                <a:cs typeface="HelvNeue Light for IBM" charset="0"/>
                <a:sym typeface="Times New Roman"/>
              </a:rPr>
              <a:t>Transparent encryption of TPF database data plus reduced cost of encryption allows clients to enable extensive encryption of TPF data.  </a:t>
            </a:r>
            <a:endParaRPr sz="1400" i="1" dirty="0">
              <a:solidFill>
                <a:srgbClr val="F38F1A"/>
              </a:solidFill>
              <a:latin typeface="HelvNeue Light for IBM" charset="0"/>
              <a:ea typeface="HelvNeue Light for IBM" charset="0"/>
              <a:cs typeface="HelvNeue Light for IBM" charset="0"/>
              <a:sym typeface="Times New Roman"/>
            </a:endParaRPr>
          </a:p>
        </p:txBody>
      </p:sp>
      <p:sp>
        <p:nvSpPr>
          <p:cNvPr id="10" name="Rounded Rectangle 9"/>
          <p:cNvSpPr/>
          <p:nvPr/>
        </p:nvSpPr>
        <p:spPr>
          <a:xfrm>
            <a:off x="7474857" y="114493"/>
            <a:ext cx="1567543" cy="25400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z/TPF 1.1.0.13</a:t>
            </a:r>
          </a:p>
        </p:txBody>
      </p:sp>
    </p:spTree>
    <p:extLst>
      <p:ext uri="{BB962C8B-B14F-4D97-AF65-F5344CB8AC3E}">
        <p14:creationId xmlns:p14="http://schemas.microsoft.com/office/powerpoint/2010/main" val="1200699125"/>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atin typeface="HelvNeue Medium for IBM" charset="0"/>
                <a:ea typeface="HelvNeue Medium for IBM" charset="0"/>
                <a:cs typeface="HelvNeue Medium for IBM" charset="0"/>
              </a:rPr>
              <a:t>z14 CPACF - Dramatic advance in bulk encryption performance </a:t>
            </a:r>
            <a:endParaRPr lang="en-US" dirty="0">
              <a:latin typeface="HelvNeue Medium for IBM" charset="0"/>
              <a:ea typeface="HelvNeue Medium for IBM" charset="0"/>
              <a:cs typeface="HelvNeue Medium for IBM" charset="0"/>
            </a:endParaRPr>
          </a:p>
        </p:txBody>
      </p:sp>
      <p:sp>
        <p:nvSpPr>
          <p:cNvPr id="3" name="Text Placeholder 2"/>
          <p:cNvSpPr>
            <a:spLocks noGrp="1"/>
          </p:cNvSpPr>
          <p:nvPr>
            <p:ph idx="10"/>
          </p:nvPr>
        </p:nvSpPr>
        <p:spPr>
          <a:xfrm>
            <a:off x="457201" y="681905"/>
            <a:ext cx="8156959" cy="3811718"/>
          </a:xfrm>
        </p:spPr>
        <p:txBody>
          <a:bodyPr>
            <a:normAutofit fontScale="92500" lnSpcReduction="10000"/>
          </a:bodyPr>
          <a:lstStyle/>
          <a:p>
            <a:pPr marL="285750" indent="-285750">
              <a:buFont typeface="Arial" charset="0"/>
              <a:buChar char="•"/>
            </a:pPr>
            <a:r>
              <a:rPr lang="en-US" dirty="0"/>
              <a:t>Reduced overhead on short data (hashing and encryption)</a:t>
            </a:r>
          </a:p>
          <a:p>
            <a:pPr marL="285750" indent="-285750">
              <a:buFont typeface="Arial" charset="0"/>
              <a:buChar char="•"/>
            </a:pPr>
            <a:r>
              <a:rPr lang="en-US" dirty="0"/>
              <a:t>4-6x improvement for select AES encryption modes </a:t>
            </a:r>
          </a:p>
          <a:p>
            <a:pPr marL="628650" lvl="1" indent="-285750">
              <a:buFont typeface="Arial" charset="0"/>
              <a:buChar char="•"/>
            </a:pPr>
            <a:r>
              <a:rPr lang="en-US" dirty="0">
                <a:solidFill>
                  <a:schemeClr val="accent2"/>
                </a:solidFill>
              </a:rPr>
              <a:t>GCM </a:t>
            </a:r>
            <a:r>
              <a:rPr lang="mr-IN" dirty="0">
                <a:solidFill>
                  <a:schemeClr val="accent2"/>
                </a:solidFill>
              </a:rPr>
              <a:t>–</a:t>
            </a:r>
            <a:r>
              <a:rPr lang="en-US" dirty="0">
                <a:solidFill>
                  <a:schemeClr val="accent2"/>
                </a:solidFill>
              </a:rPr>
              <a:t> </a:t>
            </a:r>
            <a:r>
              <a:rPr lang="en-US" i="1" dirty="0">
                <a:solidFill>
                  <a:schemeClr val="accent2"/>
                </a:solidFill>
              </a:rPr>
              <a:t>encryption of data in-flight (e.g. TLS, IPsec)</a:t>
            </a:r>
            <a:endParaRPr lang="en-US" dirty="0">
              <a:solidFill>
                <a:schemeClr val="accent2"/>
              </a:solidFill>
            </a:endParaRPr>
          </a:p>
          <a:p>
            <a:pPr marL="628650" lvl="1" indent="-285750">
              <a:buFont typeface="Arial" charset="0"/>
              <a:buChar char="•"/>
            </a:pPr>
            <a:r>
              <a:rPr lang="en-US" dirty="0">
                <a:solidFill>
                  <a:schemeClr val="accent2"/>
                </a:solidFill>
              </a:rPr>
              <a:t>XTS </a:t>
            </a:r>
            <a:r>
              <a:rPr lang="mr-IN" dirty="0">
                <a:solidFill>
                  <a:schemeClr val="accent2"/>
                </a:solidFill>
              </a:rPr>
              <a:t>–</a:t>
            </a:r>
            <a:r>
              <a:rPr lang="en-US" i="1" dirty="0">
                <a:solidFill>
                  <a:schemeClr val="accent2"/>
                </a:solidFill>
              </a:rPr>
              <a:t> </a:t>
            </a:r>
            <a:r>
              <a:rPr lang="en-US" i="1" dirty="0" err="1">
                <a:solidFill>
                  <a:schemeClr val="accent2"/>
                </a:solidFill>
              </a:rPr>
              <a:t>LoZ</a:t>
            </a:r>
            <a:r>
              <a:rPr lang="en-US" i="1" dirty="0">
                <a:solidFill>
                  <a:schemeClr val="accent2"/>
                </a:solidFill>
              </a:rPr>
              <a:t> file and data set encryption</a:t>
            </a:r>
            <a:endParaRPr lang="en-US" dirty="0">
              <a:solidFill>
                <a:schemeClr val="accent2"/>
              </a:solidFill>
            </a:endParaRPr>
          </a:p>
          <a:p>
            <a:pPr marL="628650" lvl="1" indent="-285750">
              <a:buFont typeface="Arial" charset="0"/>
              <a:buChar char="•"/>
            </a:pPr>
            <a:r>
              <a:rPr lang="en-US" dirty="0">
                <a:solidFill>
                  <a:schemeClr val="accent2"/>
                </a:solidFill>
              </a:rPr>
              <a:t>CBC decrypt </a:t>
            </a:r>
            <a:r>
              <a:rPr lang="mr-IN" dirty="0">
                <a:solidFill>
                  <a:schemeClr val="accent2"/>
                </a:solidFill>
              </a:rPr>
              <a:t>–</a:t>
            </a:r>
            <a:r>
              <a:rPr lang="en-US" dirty="0">
                <a:solidFill>
                  <a:schemeClr val="accent2"/>
                </a:solidFill>
              </a:rPr>
              <a:t> </a:t>
            </a:r>
            <a:r>
              <a:rPr lang="en-US" i="1" dirty="0">
                <a:solidFill>
                  <a:schemeClr val="accent2"/>
                </a:solidFill>
              </a:rPr>
              <a:t>CF data encryption, </a:t>
            </a:r>
            <a:r>
              <a:rPr lang="en-US" i="1" dirty="0" err="1">
                <a:solidFill>
                  <a:schemeClr val="accent2"/>
                </a:solidFill>
              </a:rPr>
              <a:t>Guardium</a:t>
            </a:r>
            <a:r>
              <a:rPr lang="en-US" i="1" dirty="0">
                <a:solidFill>
                  <a:schemeClr val="accent2"/>
                </a:solidFill>
              </a:rPr>
              <a:t>, z/TPF </a:t>
            </a:r>
          </a:p>
          <a:p>
            <a:pPr marL="114313" indent="-285750">
              <a:buFont typeface="Arial" charset="0"/>
              <a:buChar char="•"/>
            </a:pPr>
            <a:r>
              <a:rPr lang="en-US" dirty="0"/>
              <a:t>~ 2x improvement for other encryption modes</a:t>
            </a:r>
          </a:p>
          <a:p>
            <a:r>
              <a:rPr lang="en-US" dirty="0"/>
              <a:t>--------------------------------------------------------------------------------------</a:t>
            </a:r>
          </a:p>
          <a:p>
            <a:pPr marL="285750" indent="-285750">
              <a:buFont typeface="Arial" charset="0"/>
              <a:buChar char="•"/>
            </a:pPr>
            <a:r>
              <a:rPr lang="en-US" dirty="0"/>
              <a:t>MSA-6: SHA3 hashing algorithm</a:t>
            </a:r>
          </a:p>
          <a:p>
            <a:pPr marL="628650" lvl="1" indent="-285750">
              <a:buFont typeface="Arial" charset="0"/>
              <a:buChar char="•"/>
            </a:pPr>
            <a:r>
              <a:rPr lang="en-US" dirty="0">
                <a:solidFill>
                  <a:schemeClr val="accent2"/>
                </a:solidFill>
              </a:rPr>
              <a:t>KIMD-SHA3, KLMD-SHA3, KIMD-SHAKE, KLMD-SHAK3</a:t>
            </a:r>
          </a:p>
          <a:p>
            <a:pPr marL="285750" indent="-285750">
              <a:buFont typeface="Arial" charset="0"/>
              <a:buChar char="•"/>
            </a:pPr>
            <a:r>
              <a:rPr lang="en-US" dirty="0"/>
              <a:t>MSA-7: True Random Number Generator for fast generation of session keys</a:t>
            </a:r>
          </a:p>
          <a:p>
            <a:pPr marL="628650" lvl="1" indent="-285750">
              <a:buFont typeface="Arial" charset="0"/>
              <a:buChar char="•"/>
            </a:pPr>
            <a:r>
              <a:rPr lang="en-US" dirty="0">
                <a:solidFill>
                  <a:schemeClr val="accent2"/>
                </a:solidFill>
              </a:rPr>
              <a:t>PRNO-TRNG</a:t>
            </a:r>
          </a:p>
          <a:p>
            <a:pPr marL="285750" indent="-285750">
              <a:buFont typeface="Arial" charset="0"/>
              <a:buChar char="•"/>
            </a:pPr>
            <a:r>
              <a:rPr lang="en-US" dirty="0"/>
              <a:t>MSA-8: Authenticated encryption (e.g. AES-GCM) using single instruction combining encryption and hashing </a:t>
            </a:r>
          </a:p>
          <a:p>
            <a:pPr marL="628650" lvl="1" indent="-285750">
              <a:buFont typeface="Arial" charset="0"/>
              <a:buChar char="•"/>
            </a:pPr>
            <a:r>
              <a:rPr lang="en-US" dirty="0">
                <a:solidFill>
                  <a:schemeClr val="accent2"/>
                </a:solidFill>
              </a:rPr>
              <a:t>KMGCM</a:t>
            </a:r>
            <a:endParaRPr lang="en-US" dirty="0"/>
          </a:p>
        </p:txBody>
      </p:sp>
      <p:pic>
        <p:nvPicPr>
          <p:cNvPr id="6" name="Picture 5"/>
          <p:cNvPicPr>
            <a:picLocks noChangeAspect="1"/>
          </p:cNvPicPr>
          <p:nvPr/>
        </p:nvPicPr>
        <p:blipFill>
          <a:blip r:embed="rId2"/>
          <a:stretch>
            <a:fillRect/>
          </a:stretch>
        </p:blipFill>
        <p:spPr>
          <a:xfrm>
            <a:off x="6479179" y="608543"/>
            <a:ext cx="2134979" cy="2235278"/>
          </a:xfrm>
          <a:prstGeom prst="rect">
            <a:avLst/>
          </a:prstGeom>
        </p:spPr>
      </p:pic>
    </p:spTree>
    <p:extLst>
      <p:ext uri="{BB962C8B-B14F-4D97-AF65-F5344CB8AC3E}">
        <p14:creationId xmlns:p14="http://schemas.microsoft.com/office/powerpoint/2010/main" val="961697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z14 CPACF - Performance Measurement Considerations</a:t>
            </a:r>
          </a:p>
        </p:txBody>
      </p:sp>
      <p:sp>
        <p:nvSpPr>
          <p:cNvPr id="3" name="Content Placeholder 2"/>
          <p:cNvSpPr>
            <a:spLocks noGrp="1"/>
          </p:cNvSpPr>
          <p:nvPr>
            <p:ph idx="10"/>
          </p:nvPr>
        </p:nvSpPr>
        <p:spPr>
          <a:xfrm>
            <a:off x="457201" y="681904"/>
            <a:ext cx="8156959" cy="3794301"/>
          </a:xfrm>
        </p:spPr>
        <p:txBody>
          <a:bodyPr>
            <a:normAutofit lnSpcReduction="10000"/>
          </a:bodyPr>
          <a:lstStyle/>
          <a:p>
            <a:r>
              <a:rPr lang="en-US" sz="1800" dirty="0"/>
              <a:t>CPACF on chip encryption/decryption support has been greatly optimized on the z14 machine.</a:t>
            </a:r>
          </a:p>
          <a:p>
            <a:pPr lvl="1"/>
            <a:r>
              <a:rPr lang="en-US" sz="1600" dirty="0">
                <a:solidFill>
                  <a:schemeClr val="accent2"/>
                </a:solidFill>
              </a:rPr>
              <a:t>Early primitive testing validates up to 6X faster</a:t>
            </a:r>
          </a:p>
          <a:p>
            <a:r>
              <a:rPr lang="en-US" sz="1800" dirty="0"/>
              <a:t>Performance benefits for z14 are better when working with large blocks of data.</a:t>
            </a:r>
          </a:p>
          <a:p>
            <a:pPr lvl="1"/>
            <a:r>
              <a:rPr lang="en-US" sz="1600" dirty="0">
                <a:solidFill>
                  <a:schemeClr val="accent2"/>
                </a:solidFill>
              </a:rPr>
              <a:t>Data set encryption will benefit from large block sizes</a:t>
            </a:r>
          </a:p>
          <a:p>
            <a:r>
              <a:rPr lang="en-US" sz="1800" dirty="0"/>
              <a:t>Encryption overhead is expected to be low for most OLTP workloads.</a:t>
            </a:r>
          </a:p>
          <a:p>
            <a:pPr lvl="1"/>
            <a:r>
              <a:rPr lang="en-US" sz="1600" dirty="0">
                <a:solidFill>
                  <a:schemeClr val="accent2"/>
                </a:solidFill>
              </a:rPr>
              <a:t>I/O generally avoided where possible (buffer pools, caching)</a:t>
            </a:r>
          </a:p>
          <a:p>
            <a:pPr lvl="1"/>
            <a:r>
              <a:rPr lang="en-US" sz="1600" dirty="0">
                <a:solidFill>
                  <a:schemeClr val="accent2"/>
                </a:solidFill>
              </a:rPr>
              <a:t>Encryption overhead very small relative to the total workload CPU</a:t>
            </a:r>
          </a:p>
          <a:p>
            <a:r>
              <a:rPr lang="en-US" sz="1800" dirty="0"/>
              <a:t>Encryption cost will be higher for extremely I/O Intensive workloads</a:t>
            </a:r>
          </a:p>
          <a:p>
            <a:pPr lvl="1"/>
            <a:r>
              <a:rPr lang="en-US" sz="1600" dirty="0">
                <a:solidFill>
                  <a:schemeClr val="accent2"/>
                </a:solidFill>
              </a:rPr>
              <a:t>Lots of I/O (lots of data to encrypt/decrypt)</a:t>
            </a:r>
          </a:p>
          <a:p>
            <a:pPr lvl="1"/>
            <a:r>
              <a:rPr lang="en-US" sz="1600" dirty="0">
                <a:solidFill>
                  <a:schemeClr val="accent2"/>
                </a:solidFill>
              </a:rPr>
              <a:t>Encryption overhead higher relative to total workload CPU</a:t>
            </a:r>
          </a:p>
        </p:txBody>
      </p:sp>
    </p:spTree>
    <p:extLst>
      <p:ext uri="{BB962C8B-B14F-4D97-AF65-F5344CB8AC3E}">
        <p14:creationId xmlns:p14="http://schemas.microsoft.com/office/powerpoint/2010/main" val="992563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en-US"/>
              <a:t>z14 Crypto Express6S Cryptographic Coprocessor</a:t>
            </a:r>
            <a:endParaRPr lang="en-US" altLang="en-US" dirty="0"/>
          </a:p>
        </p:txBody>
      </p:sp>
      <p:sp>
        <p:nvSpPr>
          <p:cNvPr id="26628" name="Content Placeholder 2"/>
          <p:cNvSpPr>
            <a:spLocks noGrp="1"/>
          </p:cNvSpPr>
          <p:nvPr>
            <p:ph idx="10"/>
          </p:nvPr>
        </p:nvSpPr>
        <p:spPr>
          <a:xfrm>
            <a:off x="457201" y="681905"/>
            <a:ext cx="5689599" cy="3847762"/>
          </a:xfrm>
        </p:spPr>
        <p:txBody>
          <a:bodyPr>
            <a:normAutofit lnSpcReduction="10000"/>
          </a:bodyPr>
          <a:lstStyle/>
          <a:p>
            <a:pPr>
              <a:lnSpc>
                <a:spcPct val="80000"/>
              </a:lnSpc>
            </a:pPr>
            <a:r>
              <a:rPr lang="en-US" altLang="en-US" sz="1400" dirty="0"/>
              <a:t>General Availability in z14</a:t>
            </a:r>
          </a:p>
          <a:p>
            <a:pPr marL="285750" indent="-285750">
              <a:lnSpc>
                <a:spcPct val="80000"/>
              </a:lnSpc>
              <a:buFont typeface="Arial" charset="0"/>
              <a:buChar char="•"/>
            </a:pPr>
            <a:r>
              <a:rPr lang="en-US" altLang="en-US" sz="1400" dirty="0"/>
              <a:t>Available as machine type model 4768 beyond 2017</a:t>
            </a:r>
          </a:p>
          <a:p>
            <a:pPr lvl="1">
              <a:lnSpc>
                <a:spcPct val="80000"/>
              </a:lnSpc>
            </a:pPr>
            <a:endParaRPr lang="en-US" altLang="en-US" sz="1200" dirty="0"/>
          </a:p>
          <a:p>
            <a:pPr>
              <a:lnSpc>
                <a:spcPct val="80000"/>
              </a:lnSpc>
            </a:pPr>
            <a:r>
              <a:rPr lang="en-US" altLang="en-US" sz="1400" dirty="0"/>
              <a:t>Enhanced Card Performance : </a:t>
            </a:r>
          </a:p>
          <a:p>
            <a:pPr marL="285750" indent="-285750">
              <a:lnSpc>
                <a:spcPct val="80000"/>
              </a:lnSpc>
              <a:buFont typeface="Arial" charset="0"/>
              <a:buChar char="•"/>
            </a:pPr>
            <a:r>
              <a:rPr lang="en-GB" altLang="en-US" sz="1400" dirty="0"/>
              <a:t>Main PPC 476 (</a:t>
            </a:r>
            <a:r>
              <a:rPr lang="en-GB" altLang="en-US" sz="1400" dirty="0" err="1"/>
              <a:t>Qty</a:t>
            </a:r>
            <a:r>
              <a:rPr lang="en-GB" altLang="en-US" sz="1400" dirty="0"/>
              <a:t> 2 in lock-step) @ 1.2Ghz</a:t>
            </a:r>
          </a:p>
          <a:p>
            <a:pPr marL="285750" indent="-285750">
              <a:lnSpc>
                <a:spcPct val="80000"/>
              </a:lnSpc>
              <a:buFont typeface="Arial" charset="0"/>
              <a:buChar char="•"/>
            </a:pPr>
            <a:r>
              <a:rPr lang="en-GB" altLang="en-US" sz="1400" dirty="0"/>
              <a:t>PCI Express Gen 2</a:t>
            </a:r>
          </a:p>
          <a:p>
            <a:pPr marL="285750" indent="-285750">
              <a:lnSpc>
                <a:spcPct val="80000"/>
              </a:lnSpc>
              <a:buFont typeface="Arial" charset="0"/>
              <a:buChar char="•"/>
            </a:pPr>
            <a:r>
              <a:rPr lang="en-GB" altLang="en-US" sz="1400" dirty="0"/>
              <a:t>DDR3 1600</a:t>
            </a:r>
          </a:p>
          <a:p>
            <a:pPr marL="285750" indent="-285750">
              <a:lnSpc>
                <a:spcPct val="80000"/>
              </a:lnSpc>
              <a:buFont typeface="Arial" charset="0"/>
              <a:buChar char="•"/>
            </a:pPr>
            <a:r>
              <a:rPr lang="en-GB" altLang="en-US" sz="1400" dirty="0"/>
              <a:t>Persistent Memory Management for faster boot time (FPGA)</a:t>
            </a:r>
          </a:p>
          <a:p>
            <a:pPr marL="285750" indent="-285750">
              <a:lnSpc>
                <a:spcPct val="80000"/>
              </a:lnSpc>
              <a:buFont typeface="Arial" charset="0"/>
              <a:buChar char="•"/>
            </a:pPr>
            <a:r>
              <a:rPr lang="en-GB" altLang="en-US" sz="1400" dirty="0"/>
              <a:t>New </a:t>
            </a:r>
            <a:r>
              <a:rPr lang="en-GB" altLang="en-US" sz="1400" dirty="0" err="1"/>
              <a:t>Miniboot</a:t>
            </a:r>
            <a:r>
              <a:rPr lang="en-GB" altLang="en-US" sz="1400" dirty="0"/>
              <a:t> Implementation for certification compliance</a:t>
            </a:r>
          </a:p>
          <a:p>
            <a:pPr lvl="1">
              <a:lnSpc>
                <a:spcPct val="80000"/>
              </a:lnSpc>
            </a:pPr>
            <a:r>
              <a:rPr lang="en-GB" altLang="en-US" sz="1200" dirty="0"/>
              <a:t>Allows easier transition of algorithms when certification requirements change</a:t>
            </a:r>
          </a:p>
          <a:p>
            <a:pPr lvl="1">
              <a:lnSpc>
                <a:spcPct val="80000"/>
              </a:lnSpc>
            </a:pPr>
            <a:endParaRPr lang="en-US" altLang="en-US" sz="1200" dirty="0"/>
          </a:p>
          <a:p>
            <a:pPr>
              <a:lnSpc>
                <a:spcPct val="80000"/>
              </a:lnSpc>
            </a:pPr>
            <a:r>
              <a:rPr lang="en-US" altLang="en-US" sz="1400" dirty="0"/>
              <a:t>Upgraded secure module tamper detection technology :</a:t>
            </a:r>
          </a:p>
          <a:p>
            <a:pPr marL="285750" indent="-285750">
              <a:lnSpc>
                <a:spcPct val="80000"/>
              </a:lnSpc>
              <a:buFont typeface="Arial" charset="0"/>
              <a:buChar char="•"/>
            </a:pPr>
            <a:r>
              <a:rPr lang="en-US" altLang="en-US" sz="1400" dirty="0"/>
              <a:t>Improved thermal capabilities for increased performance</a:t>
            </a:r>
          </a:p>
          <a:p>
            <a:pPr marL="285750" indent="-285750">
              <a:lnSpc>
                <a:spcPct val="80000"/>
              </a:lnSpc>
              <a:buFont typeface="Arial" charset="0"/>
              <a:buChar char="•"/>
            </a:pPr>
            <a:r>
              <a:rPr lang="en-US" altLang="en-US" sz="1400" dirty="0"/>
              <a:t>Continued support for temperature and voltage detection</a:t>
            </a:r>
          </a:p>
          <a:p>
            <a:pPr>
              <a:lnSpc>
                <a:spcPct val="80000"/>
              </a:lnSpc>
            </a:pPr>
            <a:endParaRPr lang="en-US" altLang="en-US" sz="1400" dirty="0"/>
          </a:p>
          <a:p>
            <a:pPr>
              <a:lnSpc>
                <a:spcPct val="80000"/>
              </a:lnSpc>
            </a:pPr>
            <a:r>
              <a:rPr lang="en-US" altLang="en-US" sz="1400" dirty="0"/>
              <a:t>Enhanced Public Key Cryptography Algorithms performance (2x)</a:t>
            </a:r>
          </a:p>
        </p:txBody>
      </p:sp>
      <p:pic>
        <p:nvPicPr>
          <p:cNvPr id="22532" name="Picture 17"/>
          <p:cNvPicPr>
            <a:picLocks noChangeAspect="1"/>
          </p:cNvPicPr>
          <p:nvPr/>
        </p:nvPicPr>
        <p:blipFill>
          <a:blip r:embed="rId2">
            <a:extLst>
              <a:ext uri="{28A0092B-C50C-407E-A947-70E740481C1C}">
                <a14:useLocalDpi xmlns:a14="http://schemas.microsoft.com/office/drawing/2010/main" val="0"/>
              </a:ext>
            </a:extLst>
          </a:blip>
          <a:srcRect l="4073" t="16667" r="4076" b="12222"/>
          <a:stretch>
            <a:fillRect/>
          </a:stretch>
        </p:blipFill>
        <p:spPr bwMode="auto">
          <a:xfrm>
            <a:off x="6223000" y="626988"/>
            <a:ext cx="2457168" cy="2538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5748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en-US" dirty="0"/>
              <a:t>z14 Crypto Express6S - Security Certifications</a:t>
            </a:r>
          </a:p>
        </p:txBody>
      </p:sp>
      <p:sp>
        <p:nvSpPr>
          <p:cNvPr id="20483" name="Content Placeholder 2"/>
          <p:cNvSpPr>
            <a:spLocks noGrp="1"/>
          </p:cNvSpPr>
          <p:nvPr>
            <p:ph idx="10"/>
          </p:nvPr>
        </p:nvSpPr>
        <p:spPr>
          <a:xfrm>
            <a:off x="397933" y="681905"/>
            <a:ext cx="4080932" cy="3731420"/>
          </a:xfrm>
          <a:extLst/>
        </p:spPr>
        <p:txBody>
          <a:bodyPr/>
          <a:lstStyle/>
          <a:p>
            <a:pPr eaLnBrk="1" hangingPunct="1">
              <a:lnSpc>
                <a:spcPct val="90000"/>
              </a:lnSpc>
              <a:buClr>
                <a:schemeClr val="hlink"/>
              </a:buClr>
              <a:defRPr/>
            </a:pPr>
            <a:r>
              <a:rPr lang="en-US" altLang="en-US" sz="1400" dirty="0"/>
              <a:t>Physical Security Standards in Progress/planned:</a:t>
            </a:r>
          </a:p>
          <a:p>
            <a:pPr lvl="1" eaLnBrk="1" hangingPunct="1">
              <a:lnSpc>
                <a:spcPct val="90000"/>
              </a:lnSpc>
              <a:buClr>
                <a:schemeClr val="hlink"/>
              </a:buClr>
              <a:buFont typeface="Wingdings" panose="05000000000000000000" pitchFamily="2" charset="2"/>
              <a:buChar char="ü"/>
              <a:defRPr/>
            </a:pPr>
            <a:r>
              <a:rPr lang="en-US" altLang="en-US" dirty="0"/>
              <a:t>FIPS 140-2 level 4</a:t>
            </a:r>
          </a:p>
          <a:p>
            <a:pPr lvl="1" eaLnBrk="1" hangingPunct="1">
              <a:lnSpc>
                <a:spcPct val="90000"/>
              </a:lnSpc>
              <a:buClr>
                <a:schemeClr val="hlink"/>
              </a:buClr>
              <a:buFont typeface="Wingdings" panose="05000000000000000000" pitchFamily="2" charset="2"/>
              <a:buChar char="ü"/>
              <a:defRPr/>
            </a:pPr>
            <a:endParaRPr lang="en-US" altLang="en-US" dirty="0"/>
          </a:p>
          <a:p>
            <a:pPr lvl="1" eaLnBrk="1" hangingPunct="1">
              <a:lnSpc>
                <a:spcPct val="90000"/>
              </a:lnSpc>
              <a:buClr>
                <a:schemeClr val="hlink"/>
              </a:buClr>
              <a:buFont typeface="Wingdings" panose="05000000000000000000" pitchFamily="2" charset="2"/>
              <a:buChar char="ü"/>
              <a:defRPr/>
            </a:pPr>
            <a:r>
              <a:rPr lang="en-US" altLang="en-US" dirty="0"/>
              <a:t>Common Criteria EP11 EAL4 </a:t>
            </a:r>
          </a:p>
          <a:p>
            <a:pPr lvl="1" eaLnBrk="1" hangingPunct="1">
              <a:lnSpc>
                <a:spcPct val="90000"/>
              </a:lnSpc>
              <a:buClr>
                <a:schemeClr val="hlink"/>
              </a:buClr>
              <a:buFont typeface="Wingdings" panose="05000000000000000000" pitchFamily="2" charset="2"/>
              <a:buChar char="ü"/>
              <a:defRPr/>
            </a:pPr>
            <a:endParaRPr lang="en-US" altLang="en-US" dirty="0"/>
          </a:p>
          <a:p>
            <a:pPr lvl="1" eaLnBrk="1" hangingPunct="1">
              <a:lnSpc>
                <a:spcPct val="90000"/>
              </a:lnSpc>
              <a:buClr>
                <a:schemeClr val="hlink"/>
              </a:buClr>
              <a:buFont typeface="Wingdings" panose="05000000000000000000" pitchFamily="2" charset="2"/>
              <a:buChar char="ü"/>
              <a:defRPr/>
            </a:pPr>
            <a:r>
              <a:rPr lang="en-US" kern="0" dirty="0"/>
              <a:t>Payment Card Industry (PCI) HSM</a:t>
            </a:r>
          </a:p>
          <a:p>
            <a:pPr lvl="1" eaLnBrk="1" hangingPunct="1">
              <a:lnSpc>
                <a:spcPct val="90000"/>
              </a:lnSpc>
              <a:buClr>
                <a:schemeClr val="hlink"/>
              </a:buClr>
              <a:buFont typeface="Wingdings" panose="05000000000000000000" pitchFamily="2" charset="2"/>
              <a:buChar char="ü"/>
              <a:defRPr/>
            </a:pPr>
            <a:endParaRPr lang="en-US" kern="0" dirty="0"/>
          </a:p>
          <a:p>
            <a:pPr lvl="1" eaLnBrk="1" hangingPunct="1">
              <a:lnSpc>
                <a:spcPct val="90000"/>
              </a:lnSpc>
              <a:buClr>
                <a:schemeClr val="hlink"/>
              </a:buClr>
              <a:buFont typeface="Wingdings" panose="05000000000000000000" pitchFamily="2" charset="2"/>
              <a:buChar char="ü"/>
              <a:defRPr/>
            </a:pPr>
            <a:r>
              <a:rPr lang="en-US" kern="0" dirty="0"/>
              <a:t>German Banking Industry Commission </a:t>
            </a:r>
            <a:br>
              <a:rPr lang="en-US" kern="0" dirty="0"/>
            </a:br>
            <a:r>
              <a:rPr lang="en-US" kern="0" dirty="0"/>
              <a:t>(GBIC, formerly DK)</a:t>
            </a:r>
          </a:p>
          <a:p>
            <a:pPr lvl="1" eaLnBrk="1" hangingPunct="1">
              <a:lnSpc>
                <a:spcPct val="90000"/>
              </a:lnSpc>
              <a:buClr>
                <a:schemeClr val="hlink"/>
              </a:buClr>
              <a:buFont typeface="Wingdings" panose="05000000000000000000" pitchFamily="2" charset="2"/>
              <a:buChar char="ü"/>
              <a:defRPr/>
            </a:pPr>
            <a:endParaRPr lang="en-US" kern="0" dirty="0"/>
          </a:p>
          <a:p>
            <a:pPr lvl="1">
              <a:lnSpc>
                <a:spcPct val="90000"/>
              </a:lnSpc>
              <a:buClr>
                <a:schemeClr val="hlink"/>
              </a:buClr>
              <a:buFont typeface="Wingdings" panose="05000000000000000000" pitchFamily="2" charset="2"/>
              <a:buChar char="ü"/>
              <a:defRPr/>
            </a:pPr>
            <a:r>
              <a:rPr lang="en-US" kern="0" dirty="0"/>
              <a:t>French MEPS (French GIE CB)</a:t>
            </a:r>
          </a:p>
          <a:p>
            <a:pPr lvl="1" eaLnBrk="1" hangingPunct="1">
              <a:lnSpc>
                <a:spcPct val="90000"/>
              </a:lnSpc>
              <a:buClr>
                <a:schemeClr val="hlink"/>
              </a:buClr>
              <a:buFont typeface="Wingdings" panose="05000000000000000000" pitchFamily="2" charset="2"/>
              <a:buChar char="ü"/>
              <a:defRPr/>
            </a:pPr>
            <a:endParaRPr lang="en-US" altLang="en-US" dirty="0"/>
          </a:p>
          <a:p>
            <a:pPr lvl="1" eaLnBrk="1" hangingPunct="1">
              <a:lnSpc>
                <a:spcPct val="90000"/>
              </a:lnSpc>
              <a:buClr>
                <a:schemeClr val="hlink"/>
              </a:buClr>
              <a:buFont typeface="Wingdings" panose="05000000000000000000" pitchFamily="2" charset="2"/>
              <a:buChar char="ü"/>
              <a:defRPr/>
            </a:pPr>
            <a:endParaRPr lang="en-US" altLang="en-US" dirty="0"/>
          </a:p>
          <a:p>
            <a:pPr>
              <a:buFont typeface="Wingdings" pitchFamily="2" charset="2"/>
              <a:buChar char="§"/>
              <a:defRPr/>
            </a:pPr>
            <a:endParaRPr lang="en-US" altLang="en-US" dirty="0"/>
          </a:p>
        </p:txBody>
      </p:sp>
      <p:pic>
        <p:nvPicPr>
          <p:cNvPr id="19460" name="Picture 5" descr="https://www.pcisecuritystandards.org/images/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5057" y="3731420"/>
            <a:ext cx="1464469" cy="435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11" descr="https://columbitech.com/wp-content/uploads/2013/09/fip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7723" y="3381376"/>
            <a:ext cx="1428750" cy="1135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13" descr="http://www-01.ibm.com/software/integration/images/ccra_log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83090" y="3483770"/>
            <a:ext cx="931069" cy="931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Picture 2" desc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029" y="3663554"/>
            <a:ext cx="1414463"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6"/>
          <a:stretch>
            <a:fillRect/>
          </a:stretch>
        </p:blipFill>
        <p:spPr>
          <a:xfrm>
            <a:off x="7490038" y="3619104"/>
            <a:ext cx="939800" cy="660400"/>
          </a:xfrm>
          <a:prstGeom prst="rect">
            <a:avLst/>
          </a:prstGeom>
        </p:spPr>
      </p:pic>
      <p:sp>
        <p:nvSpPr>
          <p:cNvPr id="10" name="Content Placeholder 2"/>
          <p:cNvSpPr txBox="1">
            <a:spLocks/>
          </p:cNvSpPr>
          <p:nvPr/>
        </p:nvSpPr>
        <p:spPr>
          <a:xfrm>
            <a:off x="4538133" y="681903"/>
            <a:ext cx="4445000" cy="2699473"/>
          </a:xfrm>
          <a:prstGeom prst="rect">
            <a:avLst/>
          </a:prstGeom>
          <a:extLst/>
        </p:spPr>
        <p:txBody>
          <a:bodyPr lIns="91438" tIns="45719" rIns="91438" bIns="45719"/>
          <a:lstStyle>
            <a:lvl1pPr marL="0" indent="0" algn="l" defTabSz="914378" rtl="0" eaLnBrk="1" latinLnBrk="0" hangingPunct="1">
              <a:lnSpc>
                <a:spcPct val="100000"/>
              </a:lnSpc>
              <a:spcBef>
                <a:spcPts val="0"/>
              </a:spcBef>
              <a:spcAft>
                <a:spcPts val="600"/>
              </a:spcAft>
              <a:buClr>
                <a:schemeClr val="accent2"/>
              </a:buClr>
              <a:buSzPct val="85000"/>
              <a:buFont typeface="Arial" panose="020B0604020202020204" pitchFamily="34" charset="0"/>
              <a:buNone/>
              <a:tabLst>
                <a:tab pos="571486" algn="l"/>
              </a:tabLst>
              <a:defRPr sz="1600" kern="1200">
                <a:solidFill>
                  <a:schemeClr val="tx1"/>
                </a:solidFill>
                <a:latin typeface="Arial" panose="020B0604020202020204" pitchFamily="34" charset="0"/>
                <a:ea typeface="+mn-ea"/>
                <a:cs typeface="Arial" panose="020B0604020202020204" pitchFamily="34" charset="0"/>
              </a:defRPr>
            </a:lvl1pPr>
            <a:lvl2pPr marL="514337" indent="-285743" algn="l" defTabSz="914378" rtl="0" eaLnBrk="1" latinLnBrk="0" hangingPunct="1">
              <a:lnSpc>
                <a:spcPct val="100000"/>
              </a:lnSpc>
              <a:spcBef>
                <a:spcPts val="0"/>
              </a:spcBef>
              <a:spcAft>
                <a:spcPts val="500"/>
              </a:spcAft>
              <a:buClr>
                <a:schemeClr val="accent2"/>
              </a:buClr>
              <a:buSzPct val="85000"/>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971526" indent="-285743" algn="l" defTabSz="914378" rtl="0" eaLnBrk="1" latinLnBrk="0" hangingPunct="1">
              <a:lnSpc>
                <a:spcPct val="100000"/>
              </a:lnSpc>
              <a:spcBef>
                <a:spcPts val="0"/>
              </a:spcBef>
              <a:spcAft>
                <a:spcPts val="500"/>
              </a:spcAft>
              <a:buClr>
                <a:schemeClr val="accent2"/>
              </a:buClr>
              <a:buSzPct val="85000"/>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160" indent="-228594" algn="l" defTabSz="914378" rtl="0" eaLnBrk="1" latinLnBrk="0" hangingPunct="1">
              <a:lnSpc>
                <a:spcPct val="90000"/>
              </a:lnSpc>
              <a:spcBef>
                <a:spcPts val="500"/>
              </a:spcBef>
              <a:buSzPct val="75000"/>
              <a:buFont typeface="Wingdings" panose="05000000000000000000" pitchFamily="2" charset="2"/>
              <a:buChar char="§"/>
              <a:defRPr sz="1200" kern="1200">
                <a:solidFill>
                  <a:schemeClr val="tx1"/>
                </a:solidFill>
                <a:latin typeface="Arial" panose="020B0604020202020204" pitchFamily="34" charset="0"/>
                <a:ea typeface="+mn-ea"/>
                <a:cs typeface="Arial" panose="020B0604020202020204" pitchFamily="34" charset="0"/>
              </a:defRPr>
            </a:lvl4pPr>
            <a:lvl5pPr marL="2057348" indent="-228594" algn="l" defTabSz="914378" rtl="0" eaLnBrk="1" latinLnBrk="0" hangingPunct="1">
              <a:lnSpc>
                <a:spcPct val="90000"/>
              </a:lnSpc>
              <a:spcBef>
                <a:spcPts val="500"/>
              </a:spcBef>
              <a:buSzPct val="75000"/>
              <a:buFont typeface="Wingdings" panose="05000000000000000000" pitchFamily="2" charset="2"/>
              <a:buChar char="§"/>
              <a:defRPr sz="1200" kern="1200">
                <a:solidFill>
                  <a:schemeClr val="tx1"/>
                </a:solidFill>
                <a:latin typeface="Arial" panose="020B0604020202020204" pitchFamily="34" charset="0"/>
                <a:ea typeface="+mn-ea"/>
                <a:cs typeface="Arial" panose="020B0604020202020204" pitchFamily="34" charset="0"/>
              </a:defRPr>
            </a:lvl5pPr>
            <a:lvl6pPr marL="2514537"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5"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Clr>
                <a:schemeClr val="hlink"/>
              </a:buClr>
              <a:defRPr/>
            </a:pPr>
            <a:r>
              <a:rPr lang="en-US" altLang="en-US" sz="1400" dirty="0"/>
              <a:t>CCA 6.0 - Main focus PCI-HSM enforcement</a:t>
            </a:r>
          </a:p>
          <a:p>
            <a:pPr marL="274320" indent="-274320">
              <a:lnSpc>
                <a:spcPct val="90000"/>
              </a:lnSpc>
              <a:buClr>
                <a:schemeClr val="hlink"/>
              </a:buClr>
              <a:buFont typeface="Arial" charset="0"/>
              <a:buChar char="•"/>
              <a:defRPr/>
            </a:pPr>
            <a:r>
              <a:rPr lang="en-US" altLang="en-US" sz="1400" dirty="0"/>
              <a:t>Secure version reporting</a:t>
            </a:r>
          </a:p>
          <a:p>
            <a:pPr marL="274320" indent="-274320">
              <a:lnSpc>
                <a:spcPct val="90000"/>
              </a:lnSpc>
              <a:buClr>
                <a:schemeClr val="hlink"/>
              </a:buClr>
              <a:buFont typeface="Arial" charset="0"/>
              <a:buChar char="•"/>
              <a:defRPr/>
            </a:pPr>
            <a:endParaRPr lang="en-US" altLang="en-US" sz="1400" dirty="0"/>
          </a:p>
          <a:p>
            <a:pPr marL="274320" indent="-274320">
              <a:lnSpc>
                <a:spcPct val="90000"/>
              </a:lnSpc>
              <a:buClr>
                <a:schemeClr val="hlink"/>
              </a:buClr>
              <a:buFont typeface="Arial" charset="0"/>
              <a:buChar char="•"/>
              <a:defRPr/>
            </a:pPr>
            <a:r>
              <a:rPr lang="en-US" altLang="en-US" sz="1400" dirty="0"/>
              <a:t>Domain scope compliance configuration: </a:t>
            </a:r>
            <a:br>
              <a:rPr lang="en-US" altLang="en-US" sz="1400" dirty="0"/>
            </a:br>
            <a:r>
              <a:rPr lang="en-US" altLang="en-US" sz="1400" dirty="0"/>
              <a:t>1 domain = normal OR </a:t>
            </a:r>
            <a:r>
              <a:rPr lang="en-US" altLang="en-US" sz="1400" dirty="0" err="1"/>
              <a:t>normal+compliant</a:t>
            </a:r>
            <a:endParaRPr lang="en-US" altLang="en-US" sz="1400" dirty="0"/>
          </a:p>
          <a:p>
            <a:pPr marL="274320" indent="-274320">
              <a:lnSpc>
                <a:spcPct val="90000"/>
              </a:lnSpc>
              <a:buClr>
                <a:schemeClr val="hlink"/>
              </a:buClr>
              <a:buFont typeface="Arial" charset="0"/>
              <a:buChar char="•"/>
              <a:defRPr/>
            </a:pPr>
            <a:endParaRPr lang="en-US" altLang="en-US" sz="1400" dirty="0"/>
          </a:p>
          <a:p>
            <a:pPr marL="274320" indent="-274320">
              <a:lnSpc>
                <a:spcPct val="90000"/>
              </a:lnSpc>
              <a:buClr>
                <a:schemeClr val="hlink"/>
              </a:buClr>
              <a:buFont typeface="Arial" charset="0"/>
              <a:buChar char="•"/>
              <a:defRPr/>
            </a:pPr>
            <a:r>
              <a:rPr lang="en-US" altLang="en-US" sz="1400" dirty="0"/>
              <a:t>GA1 / GA2: multi-stage support rollout (TDES first)</a:t>
            </a:r>
          </a:p>
          <a:p>
            <a:pPr marL="274320" indent="-274320">
              <a:lnSpc>
                <a:spcPct val="90000"/>
              </a:lnSpc>
              <a:buClr>
                <a:schemeClr val="hlink"/>
              </a:buClr>
              <a:buFont typeface="Arial" charset="0"/>
              <a:buChar char="•"/>
              <a:defRPr/>
            </a:pPr>
            <a:endParaRPr lang="en-US" altLang="en-US" sz="1400" dirty="0"/>
          </a:p>
          <a:p>
            <a:pPr marL="274320" indent="-274320">
              <a:lnSpc>
                <a:spcPct val="90000"/>
              </a:lnSpc>
              <a:buClr>
                <a:schemeClr val="hlink"/>
              </a:buClr>
              <a:buFont typeface="Arial" charset="0"/>
              <a:buChar char="•"/>
              <a:defRPr/>
            </a:pPr>
            <a:r>
              <a:rPr lang="en-US" altLang="en-US" sz="1400" dirty="0"/>
              <a:t>Compliance-tagged (“comp-tag”) key support in 2nd key hierarchy:</a:t>
            </a:r>
          </a:p>
          <a:p>
            <a:pPr lvl="1">
              <a:lnSpc>
                <a:spcPct val="90000"/>
              </a:lnSpc>
              <a:buClr>
                <a:schemeClr val="hlink"/>
              </a:buClr>
              <a:buFont typeface="Wingdings" panose="05000000000000000000" pitchFamily="2" charset="2"/>
              <a:buChar char="ü"/>
              <a:defRPr/>
            </a:pPr>
            <a:endParaRPr lang="en-US" altLang="en-US" dirty="0"/>
          </a:p>
          <a:p>
            <a:pPr>
              <a:buFont typeface="Wingdings" pitchFamily="2" charset="2"/>
              <a:buChar char="§"/>
              <a:defRPr/>
            </a:pPr>
            <a:endParaRPr lang="en-US" altLang="en-US" dirty="0"/>
          </a:p>
        </p:txBody>
      </p:sp>
    </p:spTree>
    <p:extLst>
      <p:ext uri="{BB962C8B-B14F-4D97-AF65-F5344CB8AC3E}">
        <p14:creationId xmlns:p14="http://schemas.microsoft.com/office/powerpoint/2010/main" val="1902208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lvl="0"/>
            <a:r>
              <a:rPr lang="en-US" altLang="en-US" dirty="0"/>
              <a:t>TKE 9.0 at a Glance</a:t>
            </a:r>
          </a:p>
        </p:txBody>
      </p:sp>
      <p:sp>
        <p:nvSpPr>
          <p:cNvPr id="56" name="Content Placeholder 2"/>
          <p:cNvSpPr txBox="1">
            <a:spLocks/>
          </p:cNvSpPr>
          <p:nvPr/>
        </p:nvSpPr>
        <p:spPr>
          <a:xfrm>
            <a:off x="499534" y="647208"/>
            <a:ext cx="3852332" cy="3662325"/>
          </a:xfrm>
          <a:prstGeom prst="rect">
            <a:avLst/>
          </a:prstGeom>
        </p:spPr>
        <p:txBody>
          <a:bodyPr/>
          <a:lstStyle>
            <a:lvl1pPr marL="173038" indent="-173038" algn="l" rtl="0" eaLnBrk="0" fontAlgn="base" hangingPunct="0">
              <a:spcBef>
                <a:spcPct val="50000"/>
              </a:spcBef>
              <a:spcAft>
                <a:spcPct val="0"/>
              </a:spcAft>
              <a:buClr>
                <a:schemeClr val="tx1"/>
              </a:buClr>
              <a:buFont typeface="Wingdings" panose="05000000000000000000" pitchFamily="2" charset="2"/>
              <a:buChar char="§"/>
              <a:defRPr sz="1600" kern="1200">
                <a:solidFill>
                  <a:schemeClr val="tx1"/>
                </a:solidFill>
                <a:latin typeface="+mn-lt"/>
                <a:ea typeface="+mn-ea"/>
                <a:cs typeface="+mn-cs"/>
              </a:defRPr>
            </a:lvl1pPr>
            <a:lvl2pPr marL="509588" indent="-163513" algn="l" rtl="0" eaLnBrk="0" fontAlgn="base" hangingPunct="0">
              <a:spcBef>
                <a:spcPct val="0"/>
              </a:spcBef>
              <a:spcAft>
                <a:spcPct val="0"/>
              </a:spcAft>
              <a:buClr>
                <a:schemeClr val="tx1"/>
              </a:buClr>
              <a:buFont typeface="Arial" panose="020B0604020202020204" pitchFamily="34" charset="0"/>
              <a:buChar char="–"/>
              <a:defRPr sz="1600" kern="1200">
                <a:solidFill>
                  <a:schemeClr val="tx1"/>
                </a:solidFill>
                <a:latin typeface="+mn-lt"/>
                <a:ea typeface="+mn-ea"/>
                <a:cs typeface="+mn-cs"/>
              </a:defRPr>
            </a:lvl2pPr>
            <a:lvl3pPr marL="855663" indent="-173038" algn="l" rtl="0" eaLnBrk="0" fontAlgn="base" hangingPunct="0">
              <a:spcBef>
                <a:spcPct val="0"/>
              </a:spcBef>
              <a:spcAft>
                <a:spcPct val="0"/>
              </a:spcAft>
              <a:buClr>
                <a:schemeClr val="tx1"/>
              </a:buClr>
              <a:buChar char="•"/>
              <a:defRPr sz="1600" kern="1200">
                <a:solidFill>
                  <a:schemeClr val="tx1"/>
                </a:solidFill>
                <a:latin typeface="+mn-lt"/>
                <a:ea typeface="+mn-ea"/>
                <a:cs typeface="+mn-cs"/>
              </a:defRPr>
            </a:lvl3pPr>
            <a:lvl4pPr marL="1203325" indent="-173038" algn="l" rtl="0" eaLnBrk="0" fontAlgn="base" hangingPunct="0">
              <a:spcBef>
                <a:spcPct val="20000"/>
              </a:spcBef>
              <a:spcAft>
                <a:spcPct val="0"/>
              </a:spcAft>
              <a:buClr>
                <a:schemeClr val="bg1"/>
              </a:buClr>
              <a:buChar char="–"/>
              <a:defRPr sz="1600" kern="1200">
                <a:solidFill>
                  <a:schemeClr val="bg1"/>
                </a:solidFill>
                <a:latin typeface="+mn-lt"/>
                <a:ea typeface="+mn-ea"/>
                <a:cs typeface="+mn-cs"/>
              </a:defRPr>
            </a:lvl4pPr>
            <a:lvl5pPr marL="1539875" indent="-163513" algn="l" rtl="0" eaLnBrk="0" fontAlgn="base" hangingPunct="0">
              <a:spcBef>
                <a:spcPct val="20000"/>
              </a:spcBef>
              <a:spcAft>
                <a:spcPct val="0"/>
              </a:spcAft>
              <a:buClr>
                <a:schemeClr val="bg1"/>
              </a:buClr>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450"/>
              </a:spcBef>
              <a:buClr>
                <a:prstClr val="black"/>
              </a:buClr>
              <a:buNone/>
            </a:pPr>
            <a:r>
              <a:rPr lang="en-US" b="1" dirty="0">
                <a:solidFill>
                  <a:prstClr val="black"/>
                </a:solidFill>
              </a:rPr>
              <a:t>Hardware</a:t>
            </a:r>
          </a:p>
          <a:p>
            <a:pPr defTabSz="685800">
              <a:spcBef>
                <a:spcPts val="450"/>
              </a:spcBef>
              <a:buClr>
                <a:prstClr val="black"/>
              </a:buClr>
            </a:pPr>
            <a:r>
              <a:rPr lang="en-US" sz="1200" b="1" dirty="0">
                <a:solidFill>
                  <a:prstClr val="black"/>
                </a:solidFill>
              </a:rPr>
              <a:t>Ships with z14 </a:t>
            </a:r>
          </a:p>
          <a:p>
            <a:pPr defTabSz="685800">
              <a:spcBef>
                <a:spcPts val="450"/>
              </a:spcBef>
              <a:buClr>
                <a:prstClr val="black"/>
              </a:buClr>
            </a:pPr>
            <a:r>
              <a:rPr lang="en-US" sz="1200" b="1" dirty="0">
                <a:solidFill>
                  <a:prstClr val="black"/>
                </a:solidFill>
              </a:rPr>
              <a:t>TKE 9.0 LIC requires the </a:t>
            </a:r>
            <a:r>
              <a:rPr lang="en-US" sz="1200" b="1" u="sng" dirty="0">
                <a:solidFill>
                  <a:prstClr val="black"/>
                </a:solidFill>
              </a:rPr>
              <a:t>new</a:t>
            </a:r>
            <a:r>
              <a:rPr lang="en-US" sz="1200" b="1" dirty="0">
                <a:solidFill>
                  <a:prstClr val="black"/>
                </a:solidFill>
              </a:rPr>
              <a:t> 4768 crypto adapter</a:t>
            </a:r>
          </a:p>
          <a:p>
            <a:pPr defTabSz="685800">
              <a:spcBef>
                <a:spcPts val="450"/>
              </a:spcBef>
              <a:buClr>
                <a:prstClr val="black"/>
              </a:buClr>
            </a:pPr>
            <a:r>
              <a:rPr lang="en-US" sz="1200" b="1" dirty="0">
                <a:solidFill>
                  <a:prstClr val="black"/>
                </a:solidFill>
              </a:rPr>
              <a:t>TKE 9.0 required to manage Crypto Express6 on z14 </a:t>
            </a:r>
          </a:p>
          <a:p>
            <a:pPr defTabSz="685800">
              <a:spcBef>
                <a:spcPts val="450"/>
              </a:spcBef>
              <a:buClr>
                <a:prstClr val="black"/>
              </a:buClr>
            </a:pPr>
            <a:r>
              <a:rPr lang="en-US" sz="1200" b="1" dirty="0">
                <a:solidFill>
                  <a:prstClr val="black"/>
                </a:solidFill>
              </a:rPr>
              <a:t>MES</a:t>
            </a:r>
          </a:p>
          <a:p>
            <a:pPr marL="326708" lvl="1" indent="-146304" defTabSz="685800">
              <a:buClr>
                <a:prstClr val="black"/>
              </a:buClr>
            </a:pPr>
            <a:r>
              <a:rPr lang="en-US" sz="1200" dirty="0">
                <a:solidFill>
                  <a:prstClr val="black"/>
                </a:solidFill>
              </a:rPr>
              <a:t>TKE 8.0 &amp; 7.3 (feature 0842 only) workstations can be upgraded to TKE 9.0 </a:t>
            </a:r>
            <a:r>
              <a:rPr lang="en-US" sz="1200" i="1" u="sng" dirty="0">
                <a:solidFill>
                  <a:prstClr val="black"/>
                </a:solidFill>
              </a:rPr>
              <a:t>with purchase of a 4768</a:t>
            </a:r>
          </a:p>
          <a:p>
            <a:pPr marL="326708" lvl="1" indent="-146304" defTabSz="685800">
              <a:buClr>
                <a:prstClr val="black"/>
              </a:buClr>
            </a:pPr>
            <a:r>
              <a:rPr lang="en-US" sz="1200" dirty="0" err="1">
                <a:solidFill>
                  <a:prstClr val="black"/>
                </a:solidFill>
              </a:rPr>
              <a:t>Omnikey</a:t>
            </a:r>
            <a:r>
              <a:rPr lang="en-US" sz="1200" dirty="0">
                <a:solidFill>
                  <a:prstClr val="black"/>
                </a:solidFill>
              </a:rPr>
              <a:t> </a:t>
            </a:r>
            <a:r>
              <a:rPr lang="en-US" sz="1200" dirty="0" err="1">
                <a:solidFill>
                  <a:prstClr val="black"/>
                </a:solidFill>
              </a:rPr>
              <a:t>Cardman</a:t>
            </a:r>
            <a:r>
              <a:rPr lang="en-US" sz="1200" dirty="0">
                <a:solidFill>
                  <a:prstClr val="black"/>
                </a:solidFill>
              </a:rPr>
              <a:t> 3821 smart card readers can be carried forward to any TKE 9.0 workstation</a:t>
            </a:r>
            <a:r>
              <a:rPr lang="en-US" sz="1200" baseline="30000" dirty="0">
                <a:solidFill>
                  <a:prstClr val="black"/>
                </a:solidFill>
              </a:rPr>
              <a:t>1</a:t>
            </a:r>
          </a:p>
          <a:p>
            <a:pPr marL="326708" lvl="1" indent="-146304" defTabSz="685800">
              <a:spcBef>
                <a:spcPts val="0"/>
              </a:spcBef>
              <a:buClr>
                <a:prstClr val="black"/>
              </a:buClr>
            </a:pPr>
            <a:r>
              <a:rPr lang="en-US" sz="1200" dirty="0">
                <a:solidFill>
                  <a:prstClr val="black"/>
                </a:solidFill>
              </a:rPr>
              <a:t>Previously initialized and personalized smart cards can be carried forward and used on any TKE 9.0 workstation</a:t>
            </a:r>
            <a:r>
              <a:rPr lang="en-US" sz="1200" baseline="30000" dirty="0">
                <a:solidFill>
                  <a:prstClr val="black"/>
                </a:solidFill>
              </a:rPr>
              <a:t>1</a:t>
            </a:r>
          </a:p>
          <a:p>
            <a:pPr defTabSz="685800">
              <a:spcBef>
                <a:spcPts val="450"/>
              </a:spcBef>
              <a:buClr>
                <a:prstClr val="black"/>
              </a:buClr>
            </a:pPr>
            <a:r>
              <a:rPr lang="en-US" sz="1200" b="1" dirty="0">
                <a:solidFill>
                  <a:prstClr val="black"/>
                </a:solidFill>
              </a:rPr>
              <a:t>New TKE 9.0 Purchase:</a:t>
            </a:r>
            <a:endParaRPr lang="en-US" sz="1350" b="1" dirty="0">
              <a:solidFill>
                <a:prstClr val="black"/>
              </a:solidFill>
            </a:endParaRPr>
          </a:p>
          <a:p>
            <a:pPr marL="326708" lvl="1" indent="-146304" defTabSz="685800">
              <a:buClr>
                <a:prstClr val="black"/>
              </a:buClr>
            </a:pPr>
            <a:r>
              <a:rPr lang="en-US" sz="1200" dirty="0">
                <a:solidFill>
                  <a:prstClr val="black"/>
                </a:solidFill>
              </a:rPr>
              <a:t>TKE 9.0 tower workstation: feature code 0086</a:t>
            </a:r>
          </a:p>
          <a:p>
            <a:pPr marL="326708" lvl="1" indent="-146304" defTabSz="685800">
              <a:buClr>
                <a:prstClr val="black"/>
              </a:buClr>
            </a:pPr>
            <a:r>
              <a:rPr lang="en-US" sz="1200" dirty="0">
                <a:solidFill>
                  <a:prstClr val="black"/>
                </a:solidFill>
              </a:rPr>
              <a:t>TKE 9.0 rack-mounted workstation: feature code 0085</a:t>
            </a:r>
          </a:p>
          <a:p>
            <a:pPr marL="326708" lvl="1" indent="-146304" defTabSz="685800">
              <a:buClr>
                <a:prstClr val="black"/>
              </a:buClr>
            </a:pPr>
            <a:r>
              <a:rPr lang="en-US" sz="1200" dirty="0">
                <a:solidFill>
                  <a:srgbClr val="002060"/>
                </a:solidFill>
              </a:rPr>
              <a:t>New Smart Card Readers, </a:t>
            </a:r>
            <a:r>
              <a:rPr lang="en-US" sz="1200" dirty="0" err="1">
                <a:solidFill>
                  <a:srgbClr val="002060"/>
                </a:solidFill>
              </a:rPr>
              <a:t>Gemalto</a:t>
            </a:r>
            <a:r>
              <a:rPr lang="en-US" sz="1200" dirty="0">
                <a:solidFill>
                  <a:srgbClr val="002060"/>
                </a:solidFill>
              </a:rPr>
              <a:t> CT700, ship with TKE 9.0  </a:t>
            </a:r>
          </a:p>
        </p:txBody>
      </p:sp>
      <p:sp>
        <p:nvSpPr>
          <p:cNvPr id="5" name="TextBox 4"/>
          <p:cNvSpPr txBox="1"/>
          <p:nvPr/>
        </p:nvSpPr>
        <p:spPr>
          <a:xfrm>
            <a:off x="622976" y="4226072"/>
            <a:ext cx="3728890" cy="374506"/>
          </a:xfrm>
          <a:prstGeom prst="rect">
            <a:avLst/>
          </a:prstGeom>
          <a:noFill/>
        </p:spPr>
        <p:txBody>
          <a:bodyPr wrap="square" rtlCol="0">
            <a:normAutofit fontScale="55000" lnSpcReduction="20000"/>
          </a:bodyPr>
          <a:lstStyle/>
          <a:p>
            <a:pPr marL="0" lvl="2"/>
            <a:r>
              <a:rPr lang="en-US" sz="1200" baseline="30000" dirty="0">
                <a:solidFill>
                  <a:srgbClr val="0000FF"/>
                </a:solidFill>
              </a:rPr>
              <a:t>1</a:t>
            </a:r>
            <a:r>
              <a:rPr lang="en-US" sz="1200" dirty="0">
                <a:solidFill>
                  <a:srgbClr val="0000FF"/>
                </a:solidFill>
              </a:rPr>
              <a:t> - </a:t>
            </a:r>
            <a:r>
              <a:rPr lang="en-US" sz="1200" dirty="0" err="1">
                <a:solidFill>
                  <a:srgbClr val="0000FF"/>
                </a:solidFill>
              </a:rPr>
              <a:t>Gemalto</a:t>
            </a:r>
            <a:r>
              <a:rPr lang="en-US" sz="1200" dirty="0">
                <a:solidFill>
                  <a:srgbClr val="0000FF"/>
                </a:solidFill>
              </a:rPr>
              <a:t> CT700 readers will only work with smart cards that have applets loaded from TKE 8.1 or later.  Therefore, </a:t>
            </a:r>
            <a:r>
              <a:rPr lang="en-US" sz="1200" b="1" i="1" dirty="0">
                <a:solidFill>
                  <a:srgbClr val="0000FF"/>
                </a:solidFill>
              </a:rPr>
              <a:t>must</a:t>
            </a:r>
            <a:r>
              <a:rPr lang="en-US" sz="1200" i="1" dirty="0">
                <a:solidFill>
                  <a:srgbClr val="0000FF"/>
                </a:solidFill>
              </a:rPr>
              <a:t> carry </a:t>
            </a:r>
            <a:r>
              <a:rPr lang="en-US" sz="1200" i="1" dirty="0" err="1">
                <a:solidFill>
                  <a:srgbClr val="0000FF"/>
                </a:solidFill>
              </a:rPr>
              <a:t>Omnikey</a:t>
            </a:r>
            <a:r>
              <a:rPr lang="en-US" sz="1200" i="1" dirty="0">
                <a:solidFill>
                  <a:srgbClr val="0000FF"/>
                </a:solidFill>
              </a:rPr>
              <a:t> </a:t>
            </a:r>
            <a:r>
              <a:rPr lang="en-US" sz="1200" i="1" dirty="0" err="1">
                <a:solidFill>
                  <a:srgbClr val="0000FF"/>
                </a:solidFill>
              </a:rPr>
              <a:t>Cardman</a:t>
            </a:r>
            <a:r>
              <a:rPr lang="en-US" sz="1200" i="1" dirty="0">
                <a:solidFill>
                  <a:srgbClr val="0000FF"/>
                </a:solidFill>
              </a:rPr>
              <a:t> 3821 smart card readers forward to use smart cards with pre-TKE 8.1 applets on TKE 9.0</a:t>
            </a:r>
          </a:p>
        </p:txBody>
      </p:sp>
      <p:sp>
        <p:nvSpPr>
          <p:cNvPr id="9" name="Content Placeholder 2"/>
          <p:cNvSpPr txBox="1">
            <a:spLocks/>
          </p:cNvSpPr>
          <p:nvPr/>
        </p:nvSpPr>
        <p:spPr>
          <a:xfrm>
            <a:off x="4495812" y="647208"/>
            <a:ext cx="3852332" cy="3662325"/>
          </a:xfrm>
          <a:prstGeom prst="rect">
            <a:avLst/>
          </a:prstGeom>
        </p:spPr>
        <p:txBody>
          <a:bodyPr/>
          <a:lstStyle>
            <a:lvl1pPr marL="173038" indent="-173038" algn="l" rtl="0" eaLnBrk="0" fontAlgn="base" hangingPunct="0">
              <a:spcBef>
                <a:spcPct val="50000"/>
              </a:spcBef>
              <a:spcAft>
                <a:spcPct val="0"/>
              </a:spcAft>
              <a:buClr>
                <a:schemeClr val="tx1"/>
              </a:buClr>
              <a:buFont typeface="Wingdings" panose="05000000000000000000" pitchFamily="2" charset="2"/>
              <a:buChar char="§"/>
              <a:defRPr sz="1600" kern="1200">
                <a:solidFill>
                  <a:schemeClr val="tx1"/>
                </a:solidFill>
                <a:latin typeface="+mn-lt"/>
                <a:ea typeface="+mn-ea"/>
                <a:cs typeface="+mn-cs"/>
              </a:defRPr>
            </a:lvl1pPr>
            <a:lvl2pPr marL="509588" indent="-163513" algn="l" rtl="0" eaLnBrk="0" fontAlgn="base" hangingPunct="0">
              <a:spcBef>
                <a:spcPct val="0"/>
              </a:spcBef>
              <a:spcAft>
                <a:spcPct val="0"/>
              </a:spcAft>
              <a:buClr>
                <a:schemeClr val="tx1"/>
              </a:buClr>
              <a:buFont typeface="Arial" panose="020B0604020202020204" pitchFamily="34" charset="0"/>
              <a:buChar char="–"/>
              <a:defRPr sz="1600" kern="1200">
                <a:solidFill>
                  <a:schemeClr val="tx1"/>
                </a:solidFill>
                <a:latin typeface="+mn-lt"/>
                <a:ea typeface="+mn-ea"/>
                <a:cs typeface="+mn-cs"/>
              </a:defRPr>
            </a:lvl2pPr>
            <a:lvl3pPr marL="855663" indent="-173038" algn="l" rtl="0" eaLnBrk="0" fontAlgn="base" hangingPunct="0">
              <a:spcBef>
                <a:spcPct val="0"/>
              </a:spcBef>
              <a:spcAft>
                <a:spcPct val="0"/>
              </a:spcAft>
              <a:buClr>
                <a:schemeClr val="tx1"/>
              </a:buClr>
              <a:buChar char="•"/>
              <a:defRPr sz="1600" kern="1200">
                <a:solidFill>
                  <a:schemeClr val="tx1"/>
                </a:solidFill>
                <a:latin typeface="+mn-lt"/>
                <a:ea typeface="+mn-ea"/>
                <a:cs typeface="+mn-cs"/>
              </a:defRPr>
            </a:lvl3pPr>
            <a:lvl4pPr marL="1203325" indent="-173038" algn="l" rtl="0" eaLnBrk="0" fontAlgn="base" hangingPunct="0">
              <a:spcBef>
                <a:spcPct val="20000"/>
              </a:spcBef>
              <a:spcAft>
                <a:spcPct val="0"/>
              </a:spcAft>
              <a:buClr>
                <a:schemeClr val="bg1"/>
              </a:buClr>
              <a:buChar char="–"/>
              <a:defRPr sz="1600" kern="1200">
                <a:solidFill>
                  <a:schemeClr val="bg1"/>
                </a:solidFill>
                <a:latin typeface="+mn-lt"/>
                <a:ea typeface="+mn-ea"/>
                <a:cs typeface="+mn-cs"/>
              </a:defRPr>
            </a:lvl4pPr>
            <a:lvl5pPr marL="1539875" indent="-163513" algn="l" rtl="0" eaLnBrk="0" fontAlgn="base" hangingPunct="0">
              <a:spcBef>
                <a:spcPct val="20000"/>
              </a:spcBef>
              <a:spcAft>
                <a:spcPct val="0"/>
              </a:spcAft>
              <a:buClr>
                <a:schemeClr val="bg1"/>
              </a:buClr>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800">
              <a:spcBef>
                <a:spcPts val="450"/>
              </a:spcBef>
              <a:buClr>
                <a:prstClr val="black"/>
              </a:buClr>
            </a:pPr>
            <a:endParaRPr lang="en-US" sz="1200" dirty="0">
              <a:solidFill>
                <a:srgbClr val="0000FF"/>
              </a:solidFill>
            </a:endParaRPr>
          </a:p>
        </p:txBody>
      </p:sp>
      <p:sp>
        <p:nvSpPr>
          <p:cNvPr id="10" name="Content Placeholder 2"/>
          <p:cNvSpPr txBox="1">
            <a:spLocks/>
          </p:cNvSpPr>
          <p:nvPr/>
        </p:nvSpPr>
        <p:spPr>
          <a:xfrm>
            <a:off x="4622811" y="647208"/>
            <a:ext cx="4275656" cy="3662325"/>
          </a:xfrm>
          <a:prstGeom prst="rect">
            <a:avLst/>
          </a:prstGeom>
        </p:spPr>
        <p:txBody>
          <a:bodyPr/>
          <a:lstStyle>
            <a:lvl1pPr marL="173038" indent="-173038" algn="l" rtl="0" eaLnBrk="0" fontAlgn="base" hangingPunct="0">
              <a:spcBef>
                <a:spcPct val="50000"/>
              </a:spcBef>
              <a:spcAft>
                <a:spcPct val="0"/>
              </a:spcAft>
              <a:buClr>
                <a:schemeClr val="tx1"/>
              </a:buClr>
              <a:buFont typeface="Wingdings" panose="05000000000000000000" pitchFamily="2" charset="2"/>
              <a:buChar char="§"/>
              <a:defRPr sz="1600" kern="1200">
                <a:solidFill>
                  <a:schemeClr val="tx1"/>
                </a:solidFill>
                <a:latin typeface="+mn-lt"/>
                <a:ea typeface="+mn-ea"/>
                <a:cs typeface="+mn-cs"/>
              </a:defRPr>
            </a:lvl1pPr>
            <a:lvl2pPr marL="509588" indent="-163513" algn="l" rtl="0" eaLnBrk="0" fontAlgn="base" hangingPunct="0">
              <a:spcBef>
                <a:spcPct val="0"/>
              </a:spcBef>
              <a:spcAft>
                <a:spcPct val="0"/>
              </a:spcAft>
              <a:buClr>
                <a:schemeClr val="tx1"/>
              </a:buClr>
              <a:buFont typeface="Arial" panose="020B0604020202020204" pitchFamily="34" charset="0"/>
              <a:buChar char="–"/>
              <a:defRPr sz="1600" kern="1200">
                <a:solidFill>
                  <a:schemeClr val="tx1"/>
                </a:solidFill>
                <a:latin typeface="+mn-lt"/>
                <a:ea typeface="+mn-ea"/>
                <a:cs typeface="+mn-cs"/>
              </a:defRPr>
            </a:lvl2pPr>
            <a:lvl3pPr marL="855663" indent="-173038" algn="l" rtl="0" eaLnBrk="0" fontAlgn="base" hangingPunct="0">
              <a:spcBef>
                <a:spcPct val="0"/>
              </a:spcBef>
              <a:spcAft>
                <a:spcPct val="0"/>
              </a:spcAft>
              <a:buClr>
                <a:schemeClr val="tx1"/>
              </a:buClr>
              <a:buChar char="•"/>
              <a:defRPr sz="1600" kern="1200">
                <a:solidFill>
                  <a:schemeClr val="tx1"/>
                </a:solidFill>
                <a:latin typeface="+mn-lt"/>
                <a:ea typeface="+mn-ea"/>
                <a:cs typeface="+mn-cs"/>
              </a:defRPr>
            </a:lvl3pPr>
            <a:lvl4pPr marL="1203325" indent="-173038" algn="l" rtl="0" eaLnBrk="0" fontAlgn="base" hangingPunct="0">
              <a:spcBef>
                <a:spcPct val="20000"/>
              </a:spcBef>
              <a:spcAft>
                <a:spcPct val="0"/>
              </a:spcAft>
              <a:buClr>
                <a:schemeClr val="bg1"/>
              </a:buClr>
              <a:buChar char="–"/>
              <a:defRPr sz="1600" kern="1200">
                <a:solidFill>
                  <a:schemeClr val="bg1"/>
                </a:solidFill>
                <a:latin typeface="+mn-lt"/>
                <a:ea typeface="+mn-ea"/>
                <a:cs typeface="+mn-cs"/>
              </a:defRPr>
            </a:lvl4pPr>
            <a:lvl5pPr marL="1539875" indent="-163513" algn="l" rtl="0" eaLnBrk="0" fontAlgn="base" hangingPunct="0">
              <a:spcBef>
                <a:spcPct val="20000"/>
              </a:spcBef>
              <a:spcAft>
                <a:spcPct val="0"/>
              </a:spcAft>
              <a:buClr>
                <a:schemeClr val="bg1"/>
              </a:buClr>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450"/>
              </a:spcBef>
              <a:buClr>
                <a:prstClr val="black"/>
              </a:buClr>
              <a:buNone/>
            </a:pPr>
            <a:r>
              <a:rPr lang="en-US" b="1" dirty="0">
                <a:solidFill>
                  <a:prstClr val="black"/>
                </a:solidFill>
              </a:rPr>
              <a:t>Feature Overview</a:t>
            </a:r>
          </a:p>
          <a:p>
            <a:pPr defTabSz="685800">
              <a:spcBef>
                <a:spcPts val="450"/>
              </a:spcBef>
              <a:buClr>
                <a:prstClr val="black"/>
              </a:buClr>
            </a:pPr>
            <a:r>
              <a:rPr lang="en-US" sz="1200" b="1" dirty="0">
                <a:solidFill>
                  <a:prstClr val="black"/>
                </a:solidFill>
              </a:rPr>
              <a:t>Usability</a:t>
            </a:r>
          </a:p>
          <a:p>
            <a:pPr lvl="1" defTabSz="685800">
              <a:spcBef>
                <a:spcPts val="450"/>
              </a:spcBef>
              <a:buClr>
                <a:prstClr val="black"/>
              </a:buClr>
            </a:pPr>
            <a:r>
              <a:rPr lang="en-US" sz="1200" dirty="0">
                <a:solidFill>
                  <a:prstClr val="black"/>
                </a:solidFill>
              </a:rPr>
              <a:t>Zone to zone copy of key parts</a:t>
            </a:r>
          </a:p>
          <a:p>
            <a:pPr lvl="1" defTabSz="685800">
              <a:spcBef>
                <a:spcPts val="450"/>
              </a:spcBef>
              <a:buClr>
                <a:prstClr val="black"/>
              </a:buClr>
            </a:pPr>
            <a:r>
              <a:rPr lang="en-US" sz="1200" dirty="0">
                <a:solidFill>
                  <a:prstClr val="black"/>
                </a:solidFill>
              </a:rPr>
              <a:t>Save/Restore data using TKE directory structure</a:t>
            </a:r>
          </a:p>
          <a:p>
            <a:pPr lvl="1" defTabSz="685800">
              <a:spcBef>
                <a:spcPts val="450"/>
              </a:spcBef>
              <a:buClr>
                <a:prstClr val="black"/>
              </a:buClr>
            </a:pPr>
            <a:r>
              <a:rPr lang="en-US" sz="1200" dirty="0">
                <a:solidFill>
                  <a:prstClr val="black"/>
                </a:solidFill>
              </a:rPr>
              <a:t>Ability to generate key parts without opening host</a:t>
            </a:r>
          </a:p>
          <a:p>
            <a:pPr lvl="1" defTabSz="685800">
              <a:spcBef>
                <a:spcPts val="450"/>
              </a:spcBef>
              <a:buClr>
                <a:prstClr val="black"/>
              </a:buClr>
            </a:pPr>
            <a:r>
              <a:rPr lang="en-US" sz="1200" dirty="0">
                <a:solidFill>
                  <a:prstClr val="black"/>
                </a:solidFill>
              </a:rPr>
              <a:t>Reduce number of commands for domain group load, set, or clear (CCA 5.3 or later) </a:t>
            </a:r>
          </a:p>
          <a:p>
            <a:pPr defTabSz="685800">
              <a:spcBef>
                <a:spcPts val="450"/>
              </a:spcBef>
              <a:buClr>
                <a:prstClr val="black"/>
              </a:buClr>
            </a:pPr>
            <a:r>
              <a:rPr lang="en-US" sz="1200" b="1" dirty="0">
                <a:solidFill>
                  <a:prstClr val="black"/>
                </a:solidFill>
              </a:rPr>
              <a:t>Audit</a:t>
            </a:r>
          </a:p>
          <a:p>
            <a:pPr lvl="1" defTabSz="685800">
              <a:spcBef>
                <a:spcPts val="450"/>
              </a:spcBef>
              <a:buClr>
                <a:prstClr val="black"/>
              </a:buClr>
            </a:pPr>
            <a:r>
              <a:rPr lang="en-US" sz="1200" dirty="0">
                <a:solidFill>
                  <a:prstClr val="black"/>
                </a:solidFill>
              </a:rPr>
              <a:t>TKE Audit Log browse application</a:t>
            </a:r>
          </a:p>
          <a:p>
            <a:pPr lvl="1" defTabSz="685800">
              <a:spcBef>
                <a:spcPts val="450"/>
              </a:spcBef>
              <a:buClr>
                <a:prstClr val="black"/>
              </a:buClr>
            </a:pPr>
            <a:r>
              <a:rPr lang="en-US" sz="1200" dirty="0">
                <a:solidFill>
                  <a:prstClr val="black"/>
                </a:solidFill>
              </a:rPr>
              <a:t>TKE heartbeat audit record for periodic status monitoring</a:t>
            </a:r>
          </a:p>
          <a:p>
            <a:pPr defTabSz="685800">
              <a:spcBef>
                <a:spcPts val="450"/>
              </a:spcBef>
              <a:buClr>
                <a:prstClr val="black"/>
              </a:buClr>
            </a:pPr>
            <a:r>
              <a:rPr lang="en-US" sz="1200" b="1" dirty="0">
                <a:solidFill>
                  <a:prstClr val="black"/>
                </a:solidFill>
              </a:rPr>
              <a:t>PCI HSM</a:t>
            </a:r>
          </a:p>
          <a:p>
            <a:pPr lvl="1" defTabSz="685800">
              <a:spcBef>
                <a:spcPts val="450"/>
              </a:spcBef>
              <a:buClr>
                <a:prstClr val="black"/>
              </a:buClr>
            </a:pPr>
            <a:r>
              <a:rPr lang="en-US" sz="1200" dirty="0">
                <a:solidFill>
                  <a:prstClr val="black"/>
                </a:solidFill>
              </a:rPr>
              <a:t>Management PCI HSM settings and migration for CEX6S/CCA 6.0</a:t>
            </a:r>
            <a:endParaRPr lang="en-US" sz="1200" dirty="0">
              <a:solidFill>
                <a:srgbClr val="002060"/>
              </a:solidFill>
            </a:endParaRPr>
          </a:p>
        </p:txBody>
      </p:sp>
    </p:spTree>
    <p:extLst>
      <p:ext uri="{BB962C8B-B14F-4D97-AF65-F5344CB8AC3E}">
        <p14:creationId xmlns:p14="http://schemas.microsoft.com/office/powerpoint/2010/main" val="13660994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Arial" charset="0"/>
                <a:ea typeface="Arial" charset="0"/>
                <a:cs typeface="Arial" charset="0"/>
              </a:rPr>
              <a:t>EKMF Hardware &amp; Software Delivery Proposal</a:t>
            </a:r>
          </a:p>
        </p:txBody>
      </p:sp>
      <p:sp>
        <p:nvSpPr>
          <p:cNvPr id="4" name="Text Placeholder 3"/>
          <p:cNvSpPr>
            <a:spLocks noGrp="1"/>
          </p:cNvSpPr>
          <p:nvPr>
            <p:ph idx="10"/>
          </p:nvPr>
        </p:nvSpPr>
        <p:spPr>
          <a:xfrm>
            <a:off x="457201" y="681905"/>
            <a:ext cx="8156959" cy="3825440"/>
          </a:xfrm>
        </p:spPr>
        <p:txBody>
          <a:bodyPr>
            <a:normAutofit fontScale="92500" lnSpcReduction="20000"/>
          </a:bodyPr>
          <a:lstStyle/>
          <a:p>
            <a:r>
              <a:rPr lang="en-US" dirty="0">
                <a:latin typeface="Arial"/>
                <a:ea typeface="HelvNeue Light for IBM" charset="0"/>
                <a:cs typeface="Arial"/>
              </a:rPr>
              <a:t>Deliver EKMF Workstation + Crypto adapter </a:t>
            </a:r>
            <a:r>
              <a:rPr lang="en-US" dirty="0">
                <a:latin typeface="Arial"/>
                <a:ea typeface="HelvNeue Light for IBM" charset="0"/>
                <a:cs typeface="Arial"/>
                <a:sym typeface="Wingdings"/>
              </a:rPr>
              <a:t> New z Systems z14 feature</a:t>
            </a:r>
          </a:p>
          <a:p>
            <a:pPr marL="47162" indent="-202883">
              <a:buFont typeface="Arial"/>
              <a:buChar char="•"/>
            </a:pPr>
            <a:r>
              <a:rPr lang="en-US" sz="1460" dirty="0">
                <a:latin typeface="Arial"/>
                <a:ea typeface="HelvNeue Light for IBM" charset="0"/>
                <a:cs typeface="Arial"/>
                <a:sym typeface="Wingdings"/>
              </a:rPr>
              <a:t>Similar to the Trusted Key Entry Workstation of today</a:t>
            </a:r>
          </a:p>
          <a:p>
            <a:pPr marL="47162" indent="-202883">
              <a:buFont typeface="Arial"/>
              <a:buChar char="•"/>
            </a:pPr>
            <a:r>
              <a:rPr lang="en-US" sz="1460" dirty="0">
                <a:latin typeface="Arial"/>
                <a:ea typeface="HelvNeue Light for IBM" charset="0"/>
                <a:cs typeface="Arial"/>
              </a:rPr>
              <a:t>Feature Codes for </a:t>
            </a:r>
            <a:r>
              <a:rPr lang="en-US" sz="1400" dirty="0">
                <a:latin typeface="Arial"/>
                <a:ea typeface="HelvNeue Light for IBM" charset="0"/>
                <a:cs typeface="Arial"/>
              </a:rPr>
              <a:t>Rack and Tower configurations</a:t>
            </a:r>
          </a:p>
          <a:p>
            <a:pPr marL="47162" indent="-202883">
              <a:buFont typeface="Arial"/>
              <a:buChar char="•"/>
            </a:pPr>
            <a:r>
              <a:rPr lang="en-US" sz="1460" dirty="0">
                <a:latin typeface="Arial"/>
                <a:ea typeface="HelvNeue Light for IBM" charset="0"/>
                <a:cs typeface="Arial"/>
              </a:rPr>
              <a:t>Crypto Coprocessor pre-installed</a:t>
            </a:r>
          </a:p>
          <a:p>
            <a:pPr marL="47162" indent="-202883">
              <a:buFont typeface="Arial"/>
              <a:buChar char="•"/>
            </a:pPr>
            <a:r>
              <a:rPr lang="en-US" sz="1460" dirty="0">
                <a:latin typeface="Arial"/>
                <a:ea typeface="HelvNeue Light for IBM" charset="0"/>
                <a:cs typeface="Arial"/>
              </a:rPr>
              <a:t>Covered by the same service &amp; support as the CEC for HW issues </a:t>
            </a:r>
          </a:p>
          <a:p>
            <a:pPr marL="201168" indent="-202883">
              <a:buFont typeface="Arial"/>
              <a:buChar char="•"/>
            </a:pPr>
            <a:r>
              <a:rPr lang="en-US" sz="1460" i="1" dirty="0">
                <a:latin typeface="Arial"/>
                <a:ea typeface="HelvNeue Light for IBM" charset="0"/>
                <a:cs typeface="Arial"/>
              </a:rPr>
              <a:t>No workstation code installed as part of the EKMF feature</a:t>
            </a:r>
            <a:br>
              <a:rPr lang="en-US" sz="1460" i="1" dirty="0">
                <a:latin typeface="Arial"/>
                <a:ea typeface="HelvNeue Light for IBM" charset="0"/>
                <a:cs typeface="Arial"/>
              </a:rPr>
            </a:br>
            <a:endParaRPr lang="en-US" sz="1460" i="1" dirty="0">
              <a:latin typeface="Arial"/>
              <a:ea typeface="HelvNeue Light for IBM" charset="0"/>
              <a:cs typeface="Arial"/>
            </a:endParaRPr>
          </a:p>
          <a:p>
            <a:r>
              <a:rPr lang="en-US" dirty="0">
                <a:latin typeface="Arial"/>
                <a:ea typeface="HelvNeue Light for IBM" charset="0"/>
                <a:cs typeface="Arial"/>
              </a:rPr>
              <a:t>Deliver EKMF software -&gt; Software PID</a:t>
            </a:r>
          </a:p>
          <a:p>
            <a:pPr marL="201168" indent="-201168">
              <a:buFont typeface="Arial"/>
              <a:buChar char="•"/>
            </a:pPr>
            <a:r>
              <a:rPr lang="en-US" sz="1460" dirty="0">
                <a:latin typeface="Arial"/>
                <a:ea typeface="HelvNeue Light for IBM" charset="0"/>
                <a:cs typeface="Arial"/>
              </a:rPr>
              <a:t>Incudes </a:t>
            </a:r>
            <a:r>
              <a:rPr lang="en-US" sz="1460" i="1" dirty="0">
                <a:latin typeface="Arial"/>
                <a:ea typeface="HelvNeue Light for IBM" charset="0"/>
                <a:cs typeface="Arial"/>
              </a:rPr>
              <a:t>both</a:t>
            </a:r>
            <a:r>
              <a:rPr lang="en-US" sz="1460" dirty="0">
                <a:latin typeface="Arial"/>
                <a:ea typeface="HelvNeue Light for IBM" charset="0"/>
                <a:cs typeface="Arial"/>
              </a:rPr>
              <a:t> workstation and z Systems host components </a:t>
            </a:r>
          </a:p>
          <a:p>
            <a:pPr marL="201168" indent="-201168">
              <a:buFont typeface="Arial"/>
              <a:buChar char="•"/>
            </a:pPr>
            <a:r>
              <a:rPr lang="en-US" sz="1460" dirty="0">
                <a:latin typeface="Arial"/>
                <a:ea typeface="HelvNeue Light for IBM" charset="0"/>
                <a:cs typeface="Arial"/>
              </a:rPr>
              <a:t>During the install &amp; </a:t>
            </a:r>
            <a:r>
              <a:rPr lang="en-US" sz="1460" dirty="0" err="1">
                <a:latin typeface="Arial"/>
                <a:ea typeface="HelvNeue Light for IBM" charset="0"/>
                <a:cs typeface="Arial"/>
              </a:rPr>
              <a:t>config</a:t>
            </a:r>
            <a:r>
              <a:rPr lang="en-US" sz="1460" dirty="0">
                <a:latin typeface="Arial"/>
                <a:ea typeface="HelvNeue Light for IBM" charset="0"/>
                <a:cs typeface="Arial"/>
              </a:rPr>
              <a:t> process, the .</a:t>
            </a:r>
            <a:r>
              <a:rPr lang="en-US" sz="1460" dirty="0" err="1">
                <a:latin typeface="Arial"/>
                <a:ea typeface="HelvNeue Light for IBM" charset="0"/>
                <a:cs typeface="Arial"/>
              </a:rPr>
              <a:t>iso</a:t>
            </a:r>
            <a:r>
              <a:rPr lang="en-US" sz="1460" dirty="0">
                <a:latin typeface="Arial"/>
                <a:ea typeface="HelvNeue Light for IBM" charset="0"/>
                <a:cs typeface="Arial"/>
              </a:rPr>
              <a:t> image is downloaded </a:t>
            </a:r>
            <a:br>
              <a:rPr lang="en-US" sz="1460" dirty="0">
                <a:latin typeface="Arial"/>
                <a:ea typeface="HelvNeue Light for IBM" charset="0"/>
                <a:cs typeface="Arial"/>
              </a:rPr>
            </a:br>
            <a:r>
              <a:rPr lang="en-US" sz="1460" dirty="0">
                <a:latin typeface="Arial"/>
                <a:ea typeface="HelvNeue Light for IBM" charset="0"/>
                <a:cs typeface="Arial"/>
              </a:rPr>
              <a:t>from z/OS to a workstation and burned to the optical install media </a:t>
            </a:r>
            <a:br>
              <a:rPr lang="en-US" sz="1460" dirty="0">
                <a:latin typeface="Arial"/>
                <a:ea typeface="HelvNeue Light for IBM" charset="0"/>
                <a:cs typeface="Arial"/>
              </a:rPr>
            </a:br>
            <a:r>
              <a:rPr lang="en-US" sz="1460" dirty="0">
                <a:latin typeface="Arial"/>
                <a:ea typeface="HelvNeue Light for IBM" charset="0"/>
                <a:cs typeface="Arial"/>
              </a:rPr>
              <a:t>(DVD) is created</a:t>
            </a:r>
          </a:p>
          <a:p>
            <a:pPr marL="201168" indent="-201168">
              <a:buFont typeface="Arial"/>
              <a:buChar char="•"/>
            </a:pPr>
            <a:r>
              <a:rPr lang="en-US" sz="1460" dirty="0">
                <a:latin typeface="Arial"/>
                <a:ea typeface="HelvNeue Light for IBM" charset="0"/>
                <a:cs typeface="Arial"/>
              </a:rPr>
              <a:t>Installer boots the DVD – installer auto installs the OS, EKMF Application, </a:t>
            </a:r>
            <a:br>
              <a:rPr lang="en-US" sz="1460" dirty="0">
                <a:latin typeface="Arial"/>
                <a:ea typeface="HelvNeue Light for IBM" charset="0"/>
                <a:cs typeface="Arial"/>
              </a:rPr>
            </a:br>
            <a:r>
              <a:rPr lang="en-US" sz="1460" dirty="0">
                <a:latin typeface="Arial"/>
                <a:ea typeface="HelvNeue Light for IBM" charset="0"/>
                <a:cs typeface="Arial"/>
              </a:rPr>
              <a:t>plus Crypto Express firmware</a:t>
            </a:r>
            <a:br>
              <a:rPr lang="en-US" sz="1460" dirty="0">
                <a:latin typeface="Arial"/>
                <a:ea typeface="HelvNeue Light for IBM" charset="0"/>
                <a:cs typeface="Arial"/>
              </a:rPr>
            </a:br>
            <a:endParaRPr lang="en-US" sz="1260" dirty="0">
              <a:latin typeface="Arial"/>
              <a:ea typeface="HelvNeue Light for IBM" charset="0"/>
              <a:cs typeface="Arial"/>
            </a:endParaRPr>
          </a:p>
          <a:p>
            <a:r>
              <a:rPr lang="en-US" dirty="0">
                <a:latin typeface="Arial"/>
                <a:ea typeface="HelvNeue Light for IBM" charset="0"/>
                <a:cs typeface="Arial"/>
              </a:rPr>
              <a:t>Separating the workstation software from the hardware will help position the workstation software to allow more frequent updates than is typically done with firmware</a:t>
            </a:r>
          </a:p>
        </p:txBody>
      </p:sp>
      <p:grpSp>
        <p:nvGrpSpPr>
          <p:cNvPr id="36" name="Group 35"/>
          <p:cNvGrpSpPr/>
          <p:nvPr/>
        </p:nvGrpSpPr>
        <p:grpSpPr>
          <a:xfrm>
            <a:off x="5945855" y="1025792"/>
            <a:ext cx="3268134" cy="2870201"/>
            <a:chOff x="5945855" y="763315"/>
            <a:chExt cx="3268134" cy="2870201"/>
          </a:xfrm>
        </p:grpSpPr>
        <p:sp>
          <p:nvSpPr>
            <p:cNvPr id="3" name="Oval 2"/>
            <p:cNvSpPr/>
            <p:nvPr/>
          </p:nvSpPr>
          <p:spPr>
            <a:xfrm>
              <a:off x="5945855" y="763315"/>
              <a:ext cx="3268134" cy="2870201"/>
            </a:xfrm>
            <a:prstGeom prst="ellipse">
              <a:avLst/>
            </a:prstGeom>
            <a:solidFill>
              <a:schemeClr val="tx2">
                <a:lumMod val="10000"/>
                <a:lumOff val="9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60" descr="Transparent ang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27763" y="952500"/>
              <a:ext cx="844025" cy="9101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6" name="Group 8"/>
            <p:cNvGrpSpPr>
              <a:grpSpLocks/>
            </p:cNvGrpSpPr>
            <p:nvPr/>
          </p:nvGrpSpPr>
          <p:grpSpPr bwMode="auto">
            <a:xfrm>
              <a:off x="8028294" y="1855560"/>
              <a:ext cx="540689" cy="450492"/>
              <a:chOff x="5486" y="751"/>
              <a:chExt cx="427" cy="542"/>
            </a:xfrm>
          </p:grpSpPr>
          <p:grpSp>
            <p:nvGrpSpPr>
              <p:cNvPr id="7" name="Group 9"/>
              <p:cNvGrpSpPr>
                <a:grpSpLocks/>
              </p:cNvGrpSpPr>
              <p:nvPr/>
            </p:nvGrpSpPr>
            <p:grpSpPr bwMode="auto">
              <a:xfrm>
                <a:off x="5569" y="751"/>
                <a:ext cx="344" cy="508"/>
                <a:chOff x="5569" y="751"/>
                <a:chExt cx="344" cy="508"/>
              </a:xfrm>
            </p:grpSpPr>
            <p:sp>
              <p:nvSpPr>
                <p:cNvPr id="10" name="Freeform 10"/>
                <p:cNvSpPr>
                  <a:spLocks noChangeArrowheads="1"/>
                </p:cNvSpPr>
                <p:nvPr/>
              </p:nvSpPr>
              <p:spPr bwMode="auto">
                <a:xfrm>
                  <a:off x="5569" y="832"/>
                  <a:ext cx="344" cy="426"/>
                </a:xfrm>
                <a:custGeom>
                  <a:avLst/>
                  <a:gdLst>
                    <a:gd name="T0" fmla="*/ 0 w 266"/>
                    <a:gd name="T1" fmla="*/ 0 h 328"/>
                    <a:gd name="T2" fmla="*/ 0 w 266"/>
                    <a:gd name="T3" fmla="*/ 264 h 328"/>
                    <a:gd name="T4" fmla="*/ 2 w 266"/>
                    <a:gd name="T5" fmla="*/ 264 h 328"/>
                    <a:gd name="T6" fmla="*/ 10 w 266"/>
                    <a:gd name="T7" fmla="*/ 284 h 328"/>
                    <a:gd name="T8" fmla="*/ 28 w 266"/>
                    <a:gd name="T9" fmla="*/ 302 h 328"/>
                    <a:gd name="T10" fmla="*/ 58 w 266"/>
                    <a:gd name="T11" fmla="*/ 316 h 328"/>
                    <a:gd name="T12" fmla="*/ 92 w 266"/>
                    <a:gd name="T13" fmla="*/ 324 h 328"/>
                    <a:gd name="T14" fmla="*/ 134 w 266"/>
                    <a:gd name="T15" fmla="*/ 328 h 328"/>
                    <a:gd name="T16" fmla="*/ 174 w 266"/>
                    <a:gd name="T17" fmla="*/ 324 h 328"/>
                    <a:gd name="T18" fmla="*/ 210 w 266"/>
                    <a:gd name="T19" fmla="*/ 316 h 328"/>
                    <a:gd name="T20" fmla="*/ 238 w 266"/>
                    <a:gd name="T21" fmla="*/ 302 h 328"/>
                    <a:gd name="T22" fmla="*/ 256 w 266"/>
                    <a:gd name="T23" fmla="*/ 284 h 328"/>
                    <a:gd name="T24" fmla="*/ 266 w 266"/>
                    <a:gd name="T25" fmla="*/ 264 h 328"/>
                    <a:gd name="T26" fmla="*/ 266 w 266"/>
                    <a:gd name="T27" fmla="*/ 264 h 328"/>
                    <a:gd name="T28" fmla="*/ 266 w 266"/>
                    <a:gd name="T29" fmla="*/ 0 h 328"/>
                    <a:gd name="T30" fmla="*/ 0 w 266"/>
                    <a:gd name="T31" fmla="*/ 0 h 328"/>
                    <a:gd name="T32" fmla="*/ 0 w 266"/>
                    <a:gd name="T33" fmla="*/ 0 h 328"/>
                    <a:gd name="T34" fmla="*/ 266 w 266"/>
                    <a:gd name="T35"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T32" t="T33" r="T34" b="T35"/>
                  <a:pathLst>
                    <a:path w="266" h="328">
                      <a:moveTo>
                        <a:pt x="0" y="0"/>
                      </a:moveTo>
                      <a:lnTo>
                        <a:pt x="0" y="264"/>
                      </a:lnTo>
                      <a:lnTo>
                        <a:pt x="2" y="264"/>
                      </a:lnTo>
                      <a:lnTo>
                        <a:pt x="10" y="284"/>
                      </a:lnTo>
                      <a:lnTo>
                        <a:pt x="28" y="302"/>
                      </a:lnTo>
                      <a:lnTo>
                        <a:pt x="58" y="316"/>
                      </a:lnTo>
                      <a:lnTo>
                        <a:pt x="92" y="324"/>
                      </a:lnTo>
                      <a:lnTo>
                        <a:pt x="134" y="328"/>
                      </a:lnTo>
                      <a:lnTo>
                        <a:pt x="174" y="324"/>
                      </a:lnTo>
                      <a:lnTo>
                        <a:pt x="210" y="316"/>
                      </a:lnTo>
                      <a:lnTo>
                        <a:pt x="238" y="302"/>
                      </a:lnTo>
                      <a:lnTo>
                        <a:pt x="256" y="284"/>
                      </a:lnTo>
                      <a:lnTo>
                        <a:pt x="266" y="264"/>
                      </a:lnTo>
                      <a:lnTo>
                        <a:pt x="266" y="0"/>
                      </a:lnTo>
                      <a:lnTo>
                        <a:pt x="0" y="0"/>
                      </a:lnTo>
                      <a:close/>
                    </a:path>
                  </a:pathLst>
                </a:custGeom>
                <a:gradFill rotWithShape="0">
                  <a:gsLst>
                    <a:gs pos="0">
                      <a:srgbClr val="008000"/>
                    </a:gs>
                    <a:gs pos="50000">
                      <a:srgbClr val="CCFF99"/>
                    </a:gs>
                    <a:gs pos="100000">
                      <a:srgbClr val="008000"/>
                    </a:gs>
                  </a:gsLst>
                  <a:lin ang="10800000" scaled="1"/>
                </a:gra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620"/>
                </a:p>
              </p:txBody>
            </p:sp>
            <p:sp>
              <p:nvSpPr>
                <p:cNvPr id="11" name="Freeform 11"/>
                <p:cNvSpPr>
                  <a:spLocks noChangeArrowheads="1"/>
                </p:cNvSpPr>
                <p:nvPr/>
              </p:nvSpPr>
              <p:spPr bwMode="auto">
                <a:xfrm>
                  <a:off x="5569" y="751"/>
                  <a:ext cx="344" cy="172"/>
                </a:xfrm>
                <a:custGeom>
                  <a:avLst/>
                  <a:gdLst>
                    <a:gd name="T0" fmla="*/ 266 w 266"/>
                    <a:gd name="T1" fmla="*/ 68 h 134"/>
                    <a:gd name="T2" fmla="*/ 258 w 266"/>
                    <a:gd name="T3" fmla="*/ 88 h 134"/>
                    <a:gd name="T4" fmla="*/ 240 w 266"/>
                    <a:gd name="T5" fmla="*/ 106 h 134"/>
                    <a:gd name="T6" fmla="*/ 212 w 266"/>
                    <a:gd name="T7" fmla="*/ 120 h 134"/>
                    <a:gd name="T8" fmla="*/ 174 w 266"/>
                    <a:gd name="T9" fmla="*/ 130 h 134"/>
                    <a:gd name="T10" fmla="*/ 134 w 266"/>
                    <a:gd name="T11" fmla="*/ 134 h 134"/>
                    <a:gd name="T12" fmla="*/ 92 w 266"/>
                    <a:gd name="T13" fmla="*/ 130 h 134"/>
                    <a:gd name="T14" fmla="*/ 54 w 266"/>
                    <a:gd name="T15" fmla="*/ 120 h 134"/>
                    <a:gd name="T16" fmla="*/ 26 w 266"/>
                    <a:gd name="T17" fmla="*/ 106 h 134"/>
                    <a:gd name="T18" fmla="*/ 8 w 266"/>
                    <a:gd name="T19" fmla="*/ 88 h 134"/>
                    <a:gd name="T20" fmla="*/ 0 w 266"/>
                    <a:gd name="T21" fmla="*/ 68 h 134"/>
                    <a:gd name="T22" fmla="*/ 8 w 266"/>
                    <a:gd name="T23" fmla="*/ 46 h 134"/>
                    <a:gd name="T24" fmla="*/ 26 w 266"/>
                    <a:gd name="T25" fmla="*/ 28 h 134"/>
                    <a:gd name="T26" fmla="*/ 54 w 266"/>
                    <a:gd name="T27" fmla="*/ 14 h 134"/>
                    <a:gd name="T28" fmla="*/ 92 w 266"/>
                    <a:gd name="T29" fmla="*/ 4 h 134"/>
                    <a:gd name="T30" fmla="*/ 134 w 266"/>
                    <a:gd name="T31" fmla="*/ 0 h 134"/>
                    <a:gd name="T32" fmla="*/ 174 w 266"/>
                    <a:gd name="T33" fmla="*/ 4 h 134"/>
                    <a:gd name="T34" fmla="*/ 212 w 266"/>
                    <a:gd name="T35" fmla="*/ 14 h 134"/>
                    <a:gd name="T36" fmla="*/ 240 w 266"/>
                    <a:gd name="T37" fmla="*/ 28 h 134"/>
                    <a:gd name="T38" fmla="*/ 258 w 266"/>
                    <a:gd name="T39" fmla="*/ 46 h 134"/>
                    <a:gd name="T40" fmla="*/ 266 w 266"/>
                    <a:gd name="T41" fmla="*/ 68 h 134"/>
                    <a:gd name="T42" fmla="*/ 0 w 266"/>
                    <a:gd name="T43" fmla="*/ 0 h 134"/>
                    <a:gd name="T44" fmla="*/ 266 w 266"/>
                    <a:gd name="T45"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T42" t="T43" r="T44" b="T45"/>
                  <a:pathLst>
                    <a:path w="266" h="134">
                      <a:moveTo>
                        <a:pt x="266" y="68"/>
                      </a:moveTo>
                      <a:lnTo>
                        <a:pt x="258" y="88"/>
                      </a:lnTo>
                      <a:lnTo>
                        <a:pt x="240" y="106"/>
                      </a:lnTo>
                      <a:lnTo>
                        <a:pt x="212" y="120"/>
                      </a:lnTo>
                      <a:lnTo>
                        <a:pt x="174" y="130"/>
                      </a:lnTo>
                      <a:lnTo>
                        <a:pt x="134" y="134"/>
                      </a:lnTo>
                      <a:lnTo>
                        <a:pt x="92" y="130"/>
                      </a:lnTo>
                      <a:lnTo>
                        <a:pt x="54" y="120"/>
                      </a:lnTo>
                      <a:lnTo>
                        <a:pt x="26" y="106"/>
                      </a:lnTo>
                      <a:lnTo>
                        <a:pt x="8" y="88"/>
                      </a:lnTo>
                      <a:lnTo>
                        <a:pt x="0" y="68"/>
                      </a:lnTo>
                      <a:lnTo>
                        <a:pt x="8" y="46"/>
                      </a:lnTo>
                      <a:lnTo>
                        <a:pt x="26" y="28"/>
                      </a:lnTo>
                      <a:lnTo>
                        <a:pt x="54" y="14"/>
                      </a:lnTo>
                      <a:lnTo>
                        <a:pt x="92" y="4"/>
                      </a:lnTo>
                      <a:lnTo>
                        <a:pt x="134" y="0"/>
                      </a:lnTo>
                      <a:lnTo>
                        <a:pt x="174" y="4"/>
                      </a:lnTo>
                      <a:lnTo>
                        <a:pt x="212" y="14"/>
                      </a:lnTo>
                      <a:lnTo>
                        <a:pt x="240" y="28"/>
                      </a:lnTo>
                      <a:lnTo>
                        <a:pt x="258" y="46"/>
                      </a:lnTo>
                      <a:lnTo>
                        <a:pt x="266" y="68"/>
                      </a:lnTo>
                      <a:close/>
                    </a:path>
                  </a:pathLst>
                </a:custGeom>
                <a:solidFill>
                  <a:srgbClr val="008000"/>
                </a:soli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620"/>
                </a:p>
              </p:txBody>
            </p:sp>
          </p:grpSp>
          <p:sp>
            <p:nvSpPr>
              <p:cNvPr id="8" name="Freeform 12"/>
              <p:cNvSpPr>
                <a:spLocks noChangeArrowheads="1"/>
              </p:cNvSpPr>
              <p:nvPr/>
            </p:nvSpPr>
            <p:spPr bwMode="auto">
              <a:xfrm>
                <a:off x="5684" y="949"/>
                <a:ext cx="128" cy="267"/>
              </a:xfrm>
              <a:custGeom>
                <a:avLst/>
                <a:gdLst>
                  <a:gd name="T0" fmla="*/ 145 w 145"/>
                  <a:gd name="T1" fmla="*/ 72 h 291"/>
                  <a:gd name="T2" fmla="*/ 142 w 145"/>
                  <a:gd name="T3" fmla="*/ 53 h 291"/>
                  <a:gd name="T4" fmla="*/ 134 w 145"/>
                  <a:gd name="T5" fmla="*/ 36 h 291"/>
                  <a:gd name="T6" fmla="*/ 123 w 145"/>
                  <a:gd name="T7" fmla="*/ 22 h 291"/>
                  <a:gd name="T8" fmla="*/ 109 w 145"/>
                  <a:gd name="T9" fmla="*/ 10 h 291"/>
                  <a:gd name="T10" fmla="*/ 92 w 145"/>
                  <a:gd name="T11" fmla="*/ 3 h 291"/>
                  <a:gd name="T12" fmla="*/ 73 w 145"/>
                  <a:gd name="T13" fmla="*/ 0 h 291"/>
                  <a:gd name="T14" fmla="*/ 53 w 145"/>
                  <a:gd name="T15" fmla="*/ 3 h 291"/>
                  <a:gd name="T16" fmla="*/ 36 w 145"/>
                  <a:gd name="T17" fmla="*/ 10 h 291"/>
                  <a:gd name="T18" fmla="*/ 22 w 145"/>
                  <a:gd name="T19" fmla="*/ 22 h 291"/>
                  <a:gd name="T20" fmla="*/ 10 w 145"/>
                  <a:gd name="T21" fmla="*/ 36 h 291"/>
                  <a:gd name="T22" fmla="*/ 4 w 145"/>
                  <a:gd name="T23" fmla="*/ 53 h 291"/>
                  <a:gd name="T24" fmla="*/ 0 w 145"/>
                  <a:gd name="T25" fmla="*/ 72 h 291"/>
                  <a:gd name="T26" fmla="*/ 4 w 145"/>
                  <a:gd name="T27" fmla="*/ 90 h 291"/>
                  <a:gd name="T28" fmla="*/ 10 w 145"/>
                  <a:gd name="T29" fmla="*/ 107 h 291"/>
                  <a:gd name="T30" fmla="*/ 20 w 145"/>
                  <a:gd name="T31" fmla="*/ 121 h 291"/>
                  <a:gd name="T32" fmla="*/ 34 w 145"/>
                  <a:gd name="T33" fmla="*/ 132 h 291"/>
                  <a:gd name="T34" fmla="*/ 50 w 145"/>
                  <a:gd name="T35" fmla="*/ 140 h 291"/>
                  <a:gd name="T36" fmla="*/ 50 w 145"/>
                  <a:gd name="T37" fmla="*/ 277 h 291"/>
                  <a:gd name="T38" fmla="*/ 63 w 145"/>
                  <a:gd name="T39" fmla="*/ 291 h 291"/>
                  <a:gd name="T40" fmla="*/ 91 w 145"/>
                  <a:gd name="T41" fmla="*/ 262 h 291"/>
                  <a:gd name="T42" fmla="*/ 91 w 145"/>
                  <a:gd name="T43" fmla="*/ 258 h 291"/>
                  <a:gd name="T44" fmla="*/ 80 w 145"/>
                  <a:gd name="T45" fmla="*/ 248 h 291"/>
                  <a:gd name="T46" fmla="*/ 91 w 145"/>
                  <a:gd name="T47" fmla="*/ 236 h 291"/>
                  <a:gd name="T48" fmla="*/ 91 w 145"/>
                  <a:gd name="T49" fmla="*/ 232 h 291"/>
                  <a:gd name="T50" fmla="*/ 80 w 145"/>
                  <a:gd name="T51" fmla="*/ 221 h 291"/>
                  <a:gd name="T52" fmla="*/ 91 w 145"/>
                  <a:gd name="T53" fmla="*/ 210 h 291"/>
                  <a:gd name="T54" fmla="*/ 91 w 145"/>
                  <a:gd name="T55" fmla="*/ 206 h 291"/>
                  <a:gd name="T56" fmla="*/ 80 w 145"/>
                  <a:gd name="T57" fmla="*/ 195 h 291"/>
                  <a:gd name="T58" fmla="*/ 91 w 145"/>
                  <a:gd name="T59" fmla="*/ 184 h 291"/>
                  <a:gd name="T60" fmla="*/ 91 w 145"/>
                  <a:gd name="T61" fmla="*/ 180 h 291"/>
                  <a:gd name="T62" fmla="*/ 80 w 145"/>
                  <a:gd name="T63" fmla="*/ 168 h 291"/>
                  <a:gd name="T64" fmla="*/ 95 w 145"/>
                  <a:gd name="T65" fmla="*/ 153 h 291"/>
                  <a:gd name="T66" fmla="*/ 95 w 145"/>
                  <a:gd name="T67" fmla="*/ 140 h 291"/>
                  <a:gd name="T68" fmla="*/ 112 w 145"/>
                  <a:gd name="T69" fmla="*/ 132 h 291"/>
                  <a:gd name="T70" fmla="*/ 126 w 145"/>
                  <a:gd name="T71" fmla="*/ 121 h 291"/>
                  <a:gd name="T72" fmla="*/ 135 w 145"/>
                  <a:gd name="T73" fmla="*/ 107 h 291"/>
                  <a:gd name="T74" fmla="*/ 142 w 145"/>
                  <a:gd name="T75" fmla="*/ 90 h 291"/>
                  <a:gd name="T76" fmla="*/ 145 w 145"/>
                  <a:gd name="T77" fmla="*/ 72 h 291"/>
                  <a:gd name="T78" fmla="*/ 72 w 145"/>
                  <a:gd name="T79" fmla="*/ 15 h 291"/>
                  <a:gd name="T80" fmla="*/ 82 w 145"/>
                  <a:gd name="T81" fmla="*/ 18 h 291"/>
                  <a:gd name="T82" fmla="*/ 90 w 145"/>
                  <a:gd name="T83" fmla="*/ 26 h 291"/>
                  <a:gd name="T84" fmla="*/ 92 w 145"/>
                  <a:gd name="T85" fmla="*/ 36 h 291"/>
                  <a:gd name="T86" fmla="*/ 90 w 145"/>
                  <a:gd name="T87" fmla="*/ 46 h 291"/>
                  <a:gd name="T88" fmla="*/ 82 w 145"/>
                  <a:gd name="T89" fmla="*/ 54 h 291"/>
                  <a:gd name="T90" fmla="*/ 72 w 145"/>
                  <a:gd name="T91" fmla="*/ 56 h 291"/>
                  <a:gd name="T92" fmla="*/ 62 w 145"/>
                  <a:gd name="T93" fmla="*/ 54 h 291"/>
                  <a:gd name="T94" fmla="*/ 54 w 145"/>
                  <a:gd name="T95" fmla="*/ 46 h 291"/>
                  <a:gd name="T96" fmla="*/ 51 w 145"/>
                  <a:gd name="T97" fmla="*/ 36 h 291"/>
                  <a:gd name="T98" fmla="*/ 54 w 145"/>
                  <a:gd name="T99" fmla="*/ 26 h 291"/>
                  <a:gd name="T100" fmla="*/ 62 w 145"/>
                  <a:gd name="T101" fmla="*/ 18 h 291"/>
                  <a:gd name="T102" fmla="*/ 72 w 145"/>
                  <a:gd name="T103" fmla="*/ 15 h 291"/>
                  <a:gd name="T104" fmla="*/ 0 w 145"/>
                  <a:gd name="T105" fmla="*/ 0 h 291"/>
                  <a:gd name="T106" fmla="*/ 145 w 145"/>
                  <a:gd name="T107"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T104" t="T105" r="T106" b="T107"/>
                <a:pathLst>
                  <a:path w="145" h="291">
                    <a:moveTo>
                      <a:pt x="145" y="72"/>
                    </a:moveTo>
                    <a:lnTo>
                      <a:pt x="142" y="53"/>
                    </a:lnTo>
                    <a:lnTo>
                      <a:pt x="134" y="36"/>
                    </a:lnTo>
                    <a:lnTo>
                      <a:pt x="123" y="22"/>
                    </a:lnTo>
                    <a:lnTo>
                      <a:pt x="109" y="10"/>
                    </a:lnTo>
                    <a:lnTo>
                      <a:pt x="92" y="3"/>
                    </a:lnTo>
                    <a:lnTo>
                      <a:pt x="73" y="0"/>
                    </a:lnTo>
                    <a:lnTo>
                      <a:pt x="53" y="3"/>
                    </a:lnTo>
                    <a:lnTo>
                      <a:pt x="36" y="10"/>
                    </a:lnTo>
                    <a:lnTo>
                      <a:pt x="22" y="22"/>
                    </a:lnTo>
                    <a:lnTo>
                      <a:pt x="10" y="36"/>
                    </a:lnTo>
                    <a:lnTo>
                      <a:pt x="4" y="53"/>
                    </a:lnTo>
                    <a:lnTo>
                      <a:pt x="0" y="72"/>
                    </a:lnTo>
                    <a:lnTo>
                      <a:pt x="4" y="90"/>
                    </a:lnTo>
                    <a:lnTo>
                      <a:pt x="10" y="107"/>
                    </a:lnTo>
                    <a:lnTo>
                      <a:pt x="20" y="121"/>
                    </a:lnTo>
                    <a:lnTo>
                      <a:pt x="34" y="132"/>
                    </a:lnTo>
                    <a:lnTo>
                      <a:pt x="50" y="140"/>
                    </a:lnTo>
                    <a:lnTo>
                      <a:pt x="50" y="277"/>
                    </a:lnTo>
                    <a:lnTo>
                      <a:pt x="63" y="291"/>
                    </a:lnTo>
                    <a:lnTo>
                      <a:pt x="91" y="262"/>
                    </a:lnTo>
                    <a:lnTo>
                      <a:pt x="91" y="258"/>
                    </a:lnTo>
                    <a:lnTo>
                      <a:pt x="80" y="248"/>
                    </a:lnTo>
                    <a:lnTo>
                      <a:pt x="91" y="236"/>
                    </a:lnTo>
                    <a:lnTo>
                      <a:pt x="91" y="232"/>
                    </a:lnTo>
                    <a:lnTo>
                      <a:pt x="80" y="221"/>
                    </a:lnTo>
                    <a:lnTo>
                      <a:pt x="91" y="210"/>
                    </a:lnTo>
                    <a:lnTo>
                      <a:pt x="91" y="206"/>
                    </a:lnTo>
                    <a:lnTo>
                      <a:pt x="80" y="195"/>
                    </a:lnTo>
                    <a:lnTo>
                      <a:pt x="91" y="184"/>
                    </a:lnTo>
                    <a:lnTo>
                      <a:pt x="91" y="180"/>
                    </a:lnTo>
                    <a:lnTo>
                      <a:pt x="80" y="168"/>
                    </a:lnTo>
                    <a:lnTo>
                      <a:pt x="95" y="153"/>
                    </a:lnTo>
                    <a:lnTo>
                      <a:pt x="95" y="140"/>
                    </a:lnTo>
                    <a:lnTo>
                      <a:pt x="112" y="132"/>
                    </a:lnTo>
                    <a:lnTo>
                      <a:pt x="126" y="121"/>
                    </a:lnTo>
                    <a:lnTo>
                      <a:pt x="135" y="107"/>
                    </a:lnTo>
                    <a:lnTo>
                      <a:pt x="142" y="90"/>
                    </a:lnTo>
                    <a:lnTo>
                      <a:pt x="145" y="72"/>
                    </a:lnTo>
                    <a:close/>
                    <a:moveTo>
                      <a:pt x="72" y="15"/>
                    </a:moveTo>
                    <a:lnTo>
                      <a:pt x="82" y="18"/>
                    </a:lnTo>
                    <a:lnTo>
                      <a:pt x="90" y="26"/>
                    </a:lnTo>
                    <a:lnTo>
                      <a:pt x="92" y="36"/>
                    </a:lnTo>
                    <a:lnTo>
                      <a:pt x="90" y="46"/>
                    </a:lnTo>
                    <a:lnTo>
                      <a:pt x="82" y="54"/>
                    </a:lnTo>
                    <a:lnTo>
                      <a:pt x="72" y="56"/>
                    </a:lnTo>
                    <a:lnTo>
                      <a:pt x="62" y="54"/>
                    </a:lnTo>
                    <a:lnTo>
                      <a:pt x="54" y="46"/>
                    </a:lnTo>
                    <a:lnTo>
                      <a:pt x="51" y="36"/>
                    </a:lnTo>
                    <a:lnTo>
                      <a:pt x="54" y="26"/>
                    </a:lnTo>
                    <a:lnTo>
                      <a:pt x="62" y="18"/>
                    </a:lnTo>
                    <a:lnTo>
                      <a:pt x="72" y="15"/>
                    </a:lnTo>
                    <a:close/>
                  </a:path>
                </a:pathLst>
              </a:custGeom>
              <a:solidFill>
                <a:srgbClr val="000000"/>
              </a:soli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620"/>
              </a:p>
            </p:txBody>
          </p:sp>
          <p:sp>
            <p:nvSpPr>
              <p:cNvPr id="9" name="Freeform 13"/>
              <p:cNvSpPr>
                <a:spLocks noChangeArrowheads="1"/>
              </p:cNvSpPr>
              <p:nvPr/>
            </p:nvSpPr>
            <p:spPr bwMode="auto">
              <a:xfrm>
                <a:off x="5486" y="1034"/>
                <a:ext cx="183" cy="259"/>
              </a:xfrm>
              <a:custGeom>
                <a:avLst/>
                <a:gdLst>
                  <a:gd name="T0" fmla="*/ 112 w 186"/>
                  <a:gd name="T1" fmla="*/ 170 h 262"/>
                  <a:gd name="T2" fmla="*/ 110 w 186"/>
                  <a:gd name="T3" fmla="*/ 176 h 262"/>
                  <a:gd name="T4" fmla="*/ 108 w 186"/>
                  <a:gd name="T5" fmla="*/ 180 h 262"/>
                  <a:gd name="T6" fmla="*/ 104 w 186"/>
                  <a:gd name="T7" fmla="*/ 184 h 262"/>
                  <a:gd name="T8" fmla="*/ 100 w 186"/>
                  <a:gd name="T9" fmla="*/ 188 h 262"/>
                  <a:gd name="T10" fmla="*/ 104 w 186"/>
                  <a:gd name="T11" fmla="*/ 228 h 262"/>
                  <a:gd name="T12" fmla="*/ 78 w 186"/>
                  <a:gd name="T13" fmla="*/ 228 h 262"/>
                  <a:gd name="T14" fmla="*/ 84 w 186"/>
                  <a:gd name="T15" fmla="*/ 188 h 262"/>
                  <a:gd name="T16" fmla="*/ 80 w 186"/>
                  <a:gd name="T17" fmla="*/ 184 h 262"/>
                  <a:gd name="T18" fmla="*/ 76 w 186"/>
                  <a:gd name="T19" fmla="*/ 180 h 262"/>
                  <a:gd name="T20" fmla="*/ 74 w 186"/>
                  <a:gd name="T21" fmla="*/ 176 h 262"/>
                  <a:gd name="T22" fmla="*/ 72 w 186"/>
                  <a:gd name="T23" fmla="*/ 170 h 262"/>
                  <a:gd name="T24" fmla="*/ 74 w 186"/>
                  <a:gd name="T25" fmla="*/ 164 h 262"/>
                  <a:gd name="T26" fmla="*/ 76 w 186"/>
                  <a:gd name="T27" fmla="*/ 158 h 262"/>
                  <a:gd name="T28" fmla="*/ 80 w 186"/>
                  <a:gd name="T29" fmla="*/ 154 h 262"/>
                  <a:gd name="T30" fmla="*/ 86 w 186"/>
                  <a:gd name="T31" fmla="*/ 150 h 262"/>
                  <a:gd name="T32" fmla="*/ 92 w 186"/>
                  <a:gd name="T33" fmla="*/ 150 h 262"/>
                  <a:gd name="T34" fmla="*/ 98 w 186"/>
                  <a:gd name="T35" fmla="*/ 150 h 262"/>
                  <a:gd name="T36" fmla="*/ 104 w 186"/>
                  <a:gd name="T37" fmla="*/ 154 h 262"/>
                  <a:gd name="T38" fmla="*/ 108 w 186"/>
                  <a:gd name="T39" fmla="*/ 158 h 262"/>
                  <a:gd name="T40" fmla="*/ 110 w 186"/>
                  <a:gd name="T41" fmla="*/ 164 h 262"/>
                  <a:gd name="T42" fmla="*/ 112 w 186"/>
                  <a:gd name="T43" fmla="*/ 170 h 262"/>
                  <a:gd name="T44" fmla="*/ 160 w 186"/>
                  <a:gd name="T45" fmla="*/ 108 h 262"/>
                  <a:gd name="T46" fmla="*/ 160 w 186"/>
                  <a:gd name="T47" fmla="*/ 68 h 262"/>
                  <a:gd name="T48" fmla="*/ 154 w 186"/>
                  <a:gd name="T49" fmla="*/ 40 h 262"/>
                  <a:gd name="T50" fmla="*/ 140 w 186"/>
                  <a:gd name="T51" fmla="*/ 20 h 262"/>
                  <a:gd name="T52" fmla="*/ 118 w 186"/>
                  <a:gd name="T53" fmla="*/ 4 h 262"/>
                  <a:gd name="T54" fmla="*/ 92 w 186"/>
                  <a:gd name="T55" fmla="*/ 0 h 262"/>
                  <a:gd name="T56" fmla="*/ 66 w 186"/>
                  <a:gd name="T57" fmla="*/ 4 h 262"/>
                  <a:gd name="T58" fmla="*/ 44 w 186"/>
                  <a:gd name="T59" fmla="*/ 20 h 262"/>
                  <a:gd name="T60" fmla="*/ 30 w 186"/>
                  <a:gd name="T61" fmla="*/ 40 h 262"/>
                  <a:gd name="T62" fmla="*/ 24 w 186"/>
                  <a:gd name="T63" fmla="*/ 68 h 262"/>
                  <a:gd name="T64" fmla="*/ 24 w 186"/>
                  <a:gd name="T65" fmla="*/ 108 h 262"/>
                  <a:gd name="T66" fmla="*/ 48 w 186"/>
                  <a:gd name="T67" fmla="*/ 108 h 262"/>
                  <a:gd name="T68" fmla="*/ 48 w 186"/>
                  <a:gd name="T69" fmla="*/ 68 h 262"/>
                  <a:gd name="T70" fmla="*/ 52 w 186"/>
                  <a:gd name="T71" fmla="*/ 50 h 262"/>
                  <a:gd name="T72" fmla="*/ 60 w 186"/>
                  <a:gd name="T73" fmla="*/ 36 h 262"/>
                  <a:gd name="T74" fmla="*/ 74 w 186"/>
                  <a:gd name="T75" fmla="*/ 26 h 262"/>
                  <a:gd name="T76" fmla="*/ 92 w 186"/>
                  <a:gd name="T77" fmla="*/ 24 h 262"/>
                  <a:gd name="T78" fmla="*/ 108 w 186"/>
                  <a:gd name="T79" fmla="*/ 26 h 262"/>
                  <a:gd name="T80" fmla="*/ 122 w 186"/>
                  <a:gd name="T81" fmla="*/ 36 h 262"/>
                  <a:gd name="T82" fmla="*/ 132 w 186"/>
                  <a:gd name="T83" fmla="*/ 50 h 262"/>
                  <a:gd name="T84" fmla="*/ 136 w 186"/>
                  <a:gd name="T85" fmla="*/ 68 h 262"/>
                  <a:gd name="T86" fmla="*/ 136 w 186"/>
                  <a:gd name="T87" fmla="*/ 108 h 262"/>
                  <a:gd name="T88" fmla="*/ 160 w 186"/>
                  <a:gd name="T89" fmla="*/ 108 h 262"/>
                  <a:gd name="T90" fmla="*/ 186 w 186"/>
                  <a:gd name="T91" fmla="*/ 262 h 262"/>
                  <a:gd name="T92" fmla="*/ 186 w 186"/>
                  <a:gd name="T93" fmla="*/ 116 h 262"/>
                  <a:gd name="T94" fmla="*/ 0 w 186"/>
                  <a:gd name="T95" fmla="*/ 116 h 262"/>
                  <a:gd name="T96" fmla="*/ 0 w 186"/>
                  <a:gd name="T97" fmla="*/ 262 h 262"/>
                  <a:gd name="T98" fmla="*/ 186 w 186"/>
                  <a:gd name="T99" fmla="*/ 262 h 262"/>
                  <a:gd name="T100" fmla="*/ 0 w 186"/>
                  <a:gd name="T101" fmla="*/ 0 h 262"/>
                  <a:gd name="T102" fmla="*/ 186 w 186"/>
                  <a:gd name="T103" fmla="*/ 26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T100" t="T101" r="T102" b="T103"/>
                <a:pathLst>
                  <a:path w="186" h="262">
                    <a:moveTo>
                      <a:pt x="112" y="170"/>
                    </a:moveTo>
                    <a:lnTo>
                      <a:pt x="110" y="176"/>
                    </a:lnTo>
                    <a:lnTo>
                      <a:pt x="108" y="180"/>
                    </a:lnTo>
                    <a:lnTo>
                      <a:pt x="104" y="184"/>
                    </a:lnTo>
                    <a:lnTo>
                      <a:pt x="100" y="188"/>
                    </a:lnTo>
                    <a:lnTo>
                      <a:pt x="104" y="228"/>
                    </a:lnTo>
                    <a:lnTo>
                      <a:pt x="78" y="228"/>
                    </a:lnTo>
                    <a:lnTo>
                      <a:pt x="84" y="188"/>
                    </a:lnTo>
                    <a:lnTo>
                      <a:pt x="80" y="184"/>
                    </a:lnTo>
                    <a:lnTo>
                      <a:pt x="76" y="180"/>
                    </a:lnTo>
                    <a:lnTo>
                      <a:pt x="74" y="176"/>
                    </a:lnTo>
                    <a:lnTo>
                      <a:pt x="72" y="170"/>
                    </a:lnTo>
                    <a:lnTo>
                      <a:pt x="74" y="164"/>
                    </a:lnTo>
                    <a:lnTo>
                      <a:pt x="76" y="158"/>
                    </a:lnTo>
                    <a:lnTo>
                      <a:pt x="80" y="154"/>
                    </a:lnTo>
                    <a:lnTo>
                      <a:pt x="86" y="150"/>
                    </a:lnTo>
                    <a:lnTo>
                      <a:pt x="92" y="150"/>
                    </a:lnTo>
                    <a:lnTo>
                      <a:pt x="98" y="150"/>
                    </a:lnTo>
                    <a:lnTo>
                      <a:pt x="104" y="154"/>
                    </a:lnTo>
                    <a:lnTo>
                      <a:pt x="108" y="158"/>
                    </a:lnTo>
                    <a:lnTo>
                      <a:pt x="110" y="164"/>
                    </a:lnTo>
                    <a:lnTo>
                      <a:pt x="112" y="170"/>
                    </a:lnTo>
                    <a:close/>
                    <a:moveTo>
                      <a:pt x="160" y="108"/>
                    </a:moveTo>
                    <a:lnTo>
                      <a:pt x="160" y="68"/>
                    </a:lnTo>
                    <a:lnTo>
                      <a:pt x="154" y="40"/>
                    </a:lnTo>
                    <a:lnTo>
                      <a:pt x="140" y="20"/>
                    </a:lnTo>
                    <a:lnTo>
                      <a:pt x="118" y="4"/>
                    </a:lnTo>
                    <a:lnTo>
                      <a:pt x="92" y="0"/>
                    </a:lnTo>
                    <a:lnTo>
                      <a:pt x="66" y="4"/>
                    </a:lnTo>
                    <a:lnTo>
                      <a:pt x="44" y="20"/>
                    </a:lnTo>
                    <a:lnTo>
                      <a:pt x="30" y="40"/>
                    </a:lnTo>
                    <a:lnTo>
                      <a:pt x="24" y="68"/>
                    </a:lnTo>
                    <a:lnTo>
                      <a:pt x="24" y="108"/>
                    </a:lnTo>
                    <a:lnTo>
                      <a:pt x="48" y="108"/>
                    </a:lnTo>
                    <a:lnTo>
                      <a:pt x="48" y="68"/>
                    </a:lnTo>
                    <a:lnTo>
                      <a:pt x="52" y="50"/>
                    </a:lnTo>
                    <a:lnTo>
                      <a:pt x="60" y="36"/>
                    </a:lnTo>
                    <a:lnTo>
                      <a:pt x="74" y="26"/>
                    </a:lnTo>
                    <a:lnTo>
                      <a:pt x="92" y="24"/>
                    </a:lnTo>
                    <a:lnTo>
                      <a:pt x="108" y="26"/>
                    </a:lnTo>
                    <a:lnTo>
                      <a:pt x="122" y="36"/>
                    </a:lnTo>
                    <a:lnTo>
                      <a:pt x="132" y="50"/>
                    </a:lnTo>
                    <a:lnTo>
                      <a:pt x="136" y="68"/>
                    </a:lnTo>
                    <a:lnTo>
                      <a:pt x="136" y="108"/>
                    </a:lnTo>
                    <a:lnTo>
                      <a:pt x="160" y="108"/>
                    </a:lnTo>
                    <a:close/>
                    <a:moveTo>
                      <a:pt x="186" y="262"/>
                    </a:moveTo>
                    <a:lnTo>
                      <a:pt x="186" y="116"/>
                    </a:lnTo>
                    <a:lnTo>
                      <a:pt x="0" y="116"/>
                    </a:lnTo>
                    <a:lnTo>
                      <a:pt x="0" y="262"/>
                    </a:lnTo>
                    <a:lnTo>
                      <a:pt x="186" y="262"/>
                    </a:lnTo>
                    <a:close/>
                  </a:path>
                </a:pathLst>
              </a:custGeom>
              <a:solidFill>
                <a:srgbClr val="000000"/>
              </a:soli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620"/>
              </a:p>
            </p:txBody>
          </p:sp>
        </p:grpSp>
        <p:cxnSp>
          <p:nvCxnSpPr>
            <p:cNvPr id="12" name="AutoShape 30"/>
            <p:cNvCxnSpPr>
              <a:cxnSpLocks noChangeShapeType="1"/>
              <a:stCxn id="15" idx="6"/>
              <a:endCxn id="34" idx="1"/>
            </p:cNvCxnSpPr>
            <p:nvPr/>
          </p:nvCxnSpPr>
          <p:spPr bwMode="auto">
            <a:xfrm>
              <a:off x="7664347" y="2703711"/>
              <a:ext cx="409055" cy="14232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3" name="AutoShape 31"/>
            <p:cNvCxnSpPr>
              <a:cxnSpLocks noChangeShapeType="1"/>
            </p:cNvCxnSpPr>
            <p:nvPr/>
          </p:nvCxnSpPr>
          <p:spPr bwMode="auto">
            <a:xfrm flipV="1">
              <a:off x="7299887" y="1824416"/>
              <a:ext cx="560070" cy="44172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nvGrpSpPr>
            <p:cNvPr id="14" name="Group 35"/>
            <p:cNvGrpSpPr>
              <a:grpSpLocks/>
            </p:cNvGrpSpPr>
            <p:nvPr/>
          </p:nvGrpSpPr>
          <p:grpSpPr bwMode="auto">
            <a:xfrm>
              <a:off x="6327010" y="2152778"/>
              <a:ext cx="1337337" cy="1101866"/>
              <a:chOff x="2177" y="2880"/>
              <a:chExt cx="1222" cy="1210"/>
            </a:xfrm>
          </p:grpSpPr>
          <p:sp>
            <p:nvSpPr>
              <p:cNvPr id="15" name="Oval 36"/>
              <p:cNvSpPr>
                <a:spLocks noChangeArrowheads="1"/>
              </p:cNvSpPr>
              <p:nvPr/>
            </p:nvSpPr>
            <p:spPr bwMode="auto">
              <a:xfrm>
                <a:off x="2177" y="2880"/>
                <a:ext cx="1222" cy="1210"/>
              </a:xfrm>
              <a:prstGeom prst="ellipse">
                <a:avLst/>
              </a:prstGeom>
              <a:gradFill rotWithShape="1">
                <a:gsLst>
                  <a:gs pos="0">
                    <a:srgbClr val="99CCFF"/>
                  </a:gs>
                  <a:gs pos="100000">
                    <a:srgbClr val="99CCFF">
                      <a:gamma/>
                      <a:shade val="46275"/>
                      <a:invGamma/>
                    </a:srgbClr>
                  </a:gs>
                </a:gsLst>
                <a:lin ang="5400000" scaled="1"/>
              </a:gra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620"/>
              </a:p>
            </p:txBody>
          </p:sp>
          <p:grpSp>
            <p:nvGrpSpPr>
              <p:cNvPr id="16" name="Group 37"/>
              <p:cNvGrpSpPr>
                <a:grpSpLocks/>
              </p:cNvGrpSpPr>
              <p:nvPr/>
            </p:nvGrpSpPr>
            <p:grpSpPr bwMode="auto">
              <a:xfrm>
                <a:off x="2408" y="3197"/>
                <a:ext cx="740" cy="475"/>
                <a:chOff x="4229" y="3312"/>
                <a:chExt cx="740" cy="475"/>
              </a:xfrm>
            </p:grpSpPr>
            <p:grpSp>
              <p:nvGrpSpPr>
                <p:cNvPr id="17" name="Group 38"/>
                <p:cNvGrpSpPr>
                  <a:grpSpLocks/>
                </p:cNvGrpSpPr>
                <p:nvPr/>
              </p:nvGrpSpPr>
              <p:grpSpPr bwMode="auto">
                <a:xfrm>
                  <a:off x="4310" y="3363"/>
                  <a:ext cx="659" cy="424"/>
                  <a:chOff x="4310" y="3363"/>
                  <a:chExt cx="659" cy="424"/>
                </a:xfrm>
              </p:grpSpPr>
              <p:sp>
                <p:nvSpPr>
                  <p:cNvPr id="19" name="Freeform 39"/>
                  <p:cNvSpPr>
                    <a:spLocks noChangeArrowheads="1"/>
                  </p:cNvSpPr>
                  <p:nvPr/>
                </p:nvSpPr>
                <p:spPr bwMode="auto">
                  <a:xfrm>
                    <a:off x="4745" y="3432"/>
                    <a:ext cx="224" cy="333"/>
                  </a:xfrm>
                  <a:custGeom>
                    <a:avLst/>
                    <a:gdLst>
                      <a:gd name="T0" fmla="*/ 146 w 288"/>
                      <a:gd name="T1" fmla="*/ 0 h 422"/>
                      <a:gd name="T2" fmla="*/ 0 w 288"/>
                      <a:gd name="T3" fmla="*/ 100 h 422"/>
                      <a:gd name="T4" fmla="*/ 0 w 288"/>
                      <a:gd name="T5" fmla="*/ 396 h 422"/>
                      <a:gd name="T6" fmla="*/ 142 w 288"/>
                      <a:gd name="T7" fmla="*/ 422 h 422"/>
                      <a:gd name="T8" fmla="*/ 142 w 288"/>
                      <a:gd name="T9" fmla="*/ 126 h 422"/>
                      <a:gd name="T10" fmla="*/ 288 w 288"/>
                      <a:gd name="T11" fmla="*/ 26 h 422"/>
                      <a:gd name="T12" fmla="*/ 146 w 288"/>
                      <a:gd name="T13" fmla="*/ 0 h 422"/>
                      <a:gd name="T14" fmla="*/ 0 w 288"/>
                      <a:gd name="T15" fmla="*/ 0 h 422"/>
                      <a:gd name="T16" fmla="*/ 288 w 288"/>
                      <a:gd name="T17" fmla="*/ 422 h 422"/>
                    </a:gdLst>
                    <a:ahLst/>
                    <a:cxnLst>
                      <a:cxn ang="0">
                        <a:pos x="T0" y="T1"/>
                      </a:cxn>
                      <a:cxn ang="0">
                        <a:pos x="T2" y="T3"/>
                      </a:cxn>
                      <a:cxn ang="0">
                        <a:pos x="T4" y="T5"/>
                      </a:cxn>
                      <a:cxn ang="0">
                        <a:pos x="T6" y="T7"/>
                      </a:cxn>
                      <a:cxn ang="0">
                        <a:pos x="T8" y="T9"/>
                      </a:cxn>
                      <a:cxn ang="0">
                        <a:pos x="T10" y="T11"/>
                      </a:cxn>
                      <a:cxn ang="0">
                        <a:pos x="T12" y="T13"/>
                      </a:cxn>
                    </a:cxnLst>
                    <a:rect l="T14" t="T15" r="T16" b="T17"/>
                    <a:pathLst>
                      <a:path w="288" h="422">
                        <a:moveTo>
                          <a:pt x="146" y="0"/>
                        </a:moveTo>
                        <a:lnTo>
                          <a:pt x="0" y="100"/>
                        </a:lnTo>
                        <a:lnTo>
                          <a:pt x="0" y="396"/>
                        </a:lnTo>
                        <a:lnTo>
                          <a:pt x="142" y="422"/>
                        </a:lnTo>
                        <a:lnTo>
                          <a:pt x="142" y="126"/>
                        </a:lnTo>
                        <a:lnTo>
                          <a:pt x="288" y="26"/>
                        </a:lnTo>
                        <a:lnTo>
                          <a:pt x="146" y="0"/>
                        </a:lnTo>
                        <a:close/>
                      </a:path>
                    </a:pathLst>
                  </a:custGeom>
                  <a:solidFill>
                    <a:srgbClr val="000000"/>
                  </a:solidFill>
                  <a:ln w="9360">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620"/>
                  </a:p>
                </p:txBody>
              </p:sp>
              <p:sp>
                <p:nvSpPr>
                  <p:cNvPr id="20" name="Freeform 40"/>
                  <p:cNvSpPr>
                    <a:spLocks noChangeArrowheads="1"/>
                  </p:cNvSpPr>
                  <p:nvPr/>
                </p:nvSpPr>
                <p:spPr bwMode="auto">
                  <a:xfrm>
                    <a:off x="4857" y="3453"/>
                    <a:ext cx="112" cy="311"/>
                  </a:xfrm>
                  <a:custGeom>
                    <a:avLst/>
                    <a:gdLst>
                      <a:gd name="T0" fmla="*/ 0 w 146"/>
                      <a:gd name="T1" fmla="*/ 396 h 396"/>
                      <a:gd name="T2" fmla="*/ 146 w 146"/>
                      <a:gd name="T3" fmla="*/ 300 h 396"/>
                      <a:gd name="T4" fmla="*/ 146 w 146"/>
                      <a:gd name="T5" fmla="*/ 0 h 396"/>
                      <a:gd name="T6" fmla="*/ 0 w 146"/>
                      <a:gd name="T7" fmla="*/ 100 h 396"/>
                      <a:gd name="T8" fmla="*/ 0 w 146"/>
                      <a:gd name="T9" fmla="*/ 396 h 396"/>
                      <a:gd name="T10" fmla="*/ 0 w 146"/>
                      <a:gd name="T11" fmla="*/ 0 h 396"/>
                      <a:gd name="T12" fmla="*/ 146 w 146"/>
                      <a:gd name="T13" fmla="*/ 396 h 396"/>
                    </a:gdLst>
                    <a:ahLst/>
                    <a:cxnLst>
                      <a:cxn ang="0">
                        <a:pos x="T0" y="T1"/>
                      </a:cxn>
                      <a:cxn ang="0">
                        <a:pos x="T2" y="T3"/>
                      </a:cxn>
                      <a:cxn ang="0">
                        <a:pos x="T4" y="T5"/>
                      </a:cxn>
                      <a:cxn ang="0">
                        <a:pos x="T6" y="T7"/>
                      </a:cxn>
                      <a:cxn ang="0">
                        <a:pos x="T8" y="T9"/>
                      </a:cxn>
                    </a:cxnLst>
                    <a:rect l="T10" t="T11" r="T12" b="T13"/>
                    <a:pathLst>
                      <a:path w="146" h="396">
                        <a:moveTo>
                          <a:pt x="0" y="396"/>
                        </a:moveTo>
                        <a:lnTo>
                          <a:pt x="146" y="300"/>
                        </a:lnTo>
                        <a:lnTo>
                          <a:pt x="146" y="0"/>
                        </a:lnTo>
                        <a:lnTo>
                          <a:pt x="0" y="100"/>
                        </a:lnTo>
                        <a:lnTo>
                          <a:pt x="0" y="396"/>
                        </a:lnTo>
                        <a:close/>
                      </a:path>
                    </a:pathLst>
                  </a:custGeom>
                  <a:solidFill>
                    <a:srgbClr val="969696"/>
                  </a:solidFill>
                  <a:ln w="9360">
                    <a:solidFill>
                      <a:srgbClr val="969696"/>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620"/>
                  </a:p>
                </p:txBody>
              </p:sp>
              <p:sp>
                <p:nvSpPr>
                  <p:cNvPr id="21" name="Freeform 41"/>
                  <p:cNvSpPr>
                    <a:spLocks noChangeArrowheads="1"/>
                  </p:cNvSpPr>
                  <p:nvPr/>
                </p:nvSpPr>
                <p:spPr bwMode="auto">
                  <a:xfrm>
                    <a:off x="4514" y="3632"/>
                    <a:ext cx="140" cy="48"/>
                  </a:xfrm>
                  <a:custGeom>
                    <a:avLst/>
                    <a:gdLst>
                      <a:gd name="T0" fmla="*/ 130 w 182"/>
                      <a:gd name="T1" fmla="*/ 64 h 64"/>
                      <a:gd name="T2" fmla="*/ 0 w 182"/>
                      <a:gd name="T3" fmla="*/ 38 h 64"/>
                      <a:gd name="T4" fmla="*/ 52 w 182"/>
                      <a:gd name="T5" fmla="*/ 0 h 64"/>
                      <a:gd name="T6" fmla="*/ 182 w 182"/>
                      <a:gd name="T7" fmla="*/ 26 h 64"/>
                      <a:gd name="T8" fmla="*/ 130 w 182"/>
                      <a:gd name="T9" fmla="*/ 64 h 64"/>
                      <a:gd name="T10" fmla="*/ 0 w 182"/>
                      <a:gd name="T11" fmla="*/ 0 h 64"/>
                      <a:gd name="T12" fmla="*/ 182 w 182"/>
                      <a:gd name="T13" fmla="*/ 64 h 64"/>
                    </a:gdLst>
                    <a:ahLst/>
                    <a:cxnLst>
                      <a:cxn ang="0">
                        <a:pos x="T0" y="T1"/>
                      </a:cxn>
                      <a:cxn ang="0">
                        <a:pos x="T2" y="T3"/>
                      </a:cxn>
                      <a:cxn ang="0">
                        <a:pos x="T4" y="T5"/>
                      </a:cxn>
                      <a:cxn ang="0">
                        <a:pos x="T6" y="T7"/>
                      </a:cxn>
                      <a:cxn ang="0">
                        <a:pos x="T8" y="T9"/>
                      </a:cxn>
                    </a:cxnLst>
                    <a:rect l="T10" t="T11" r="T12" b="T13"/>
                    <a:pathLst>
                      <a:path w="182" h="64">
                        <a:moveTo>
                          <a:pt x="130" y="64"/>
                        </a:moveTo>
                        <a:lnTo>
                          <a:pt x="0" y="38"/>
                        </a:lnTo>
                        <a:lnTo>
                          <a:pt x="52" y="0"/>
                        </a:lnTo>
                        <a:lnTo>
                          <a:pt x="182" y="26"/>
                        </a:lnTo>
                        <a:lnTo>
                          <a:pt x="130" y="64"/>
                        </a:lnTo>
                        <a:close/>
                      </a:path>
                    </a:pathLst>
                  </a:custGeom>
                  <a:solidFill>
                    <a:srgbClr val="000000"/>
                  </a:solidFill>
                  <a:ln w="9360">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620"/>
                  </a:p>
                </p:txBody>
              </p:sp>
              <p:sp>
                <p:nvSpPr>
                  <p:cNvPr id="22" name="Freeform 42"/>
                  <p:cNvSpPr>
                    <a:spLocks noChangeArrowheads="1"/>
                  </p:cNvSpPr>
                  <p:nvPr/>
                </p:nvSpPr>
                <p:spPr bwMode="auto">
                  <a:xfrm>
                    <a:off x="4568" y="3596"/>
                    <a:ext cx="41" cy="63"/>
                  </a:xfrm>
                  <a:custGeom>
                    <a:avLst/>
                    <a:gdLst>
                      <a:gd name="T0" fmla="*/ 28 w 56"/>
                      <a:gd name="T1" fmla="*/ 0 h 84"/>
                      <a:gd name="T2" fmla="*/ 0 w 56"/>
                      <a:gd name="T3" fmla="*/ 20 h 84"/>
                      <a:gd name="T4" fmla="*/ 0 w 56"/>
                      <a:gd name="T5" fmla="*/ 78 h 84"/>
                      <a:gd name="T6" fmla="*/ 26 w 56"/>
                      <a:gd name="T7" fmla="*/ 84 h 84"/>
                      <a:gd name="T8" fmla="*/ 26 w 56"/>
                      <a:gd name="T9" fmla="*/ 26 h 84"/>
                      <a:gd name="T10" fmla="*/ 56 w 56"/>
                      <a:gd name="T11" fmla="*/ 6 h 84"/>
                      <a:gd name="T12" fmla="*/ 28 w 56"/>
                      <a:gd name="T13" fmla="*/ 0 h 84"/>
                      <a:gd name="T14" fmla="*/ 0 w 56"/>
                      <a:gd name="T15" fmla="*/ 0 h 84"/>
                      <a:gd name="T16" fmla="*/ 56 w 56"/>
                      <a:gd name="T17" fmla="*/ 84 h 84"/>
                    </a:gdLst>
                    <a:ahLst/>
                    <a:cxnLst>
                      <a:cxn ang="0">
                        <a:pos x="T0" y="T1"/>
                      </a:cxn>
                      <a:cxn ang="0">
                        <a:pos x="T2" y="T3"/>
                      </a:cxn>
                      <a:cxn ang="0">
                        <a:pos x="T4" y="T5"/>
                      </a:cxn>
                      <a:cxn ang="0">
                        <a:pos x="T6" y="T7"/>
                      </a:cxn>
                      <a:cxn ang="0">
                        <a:pos x="T8" y="T9"/>
                      </a:cxn>
                      <a:cxn ang="0">
                        <a:pos x="T10" y="T11"/>
                      </a:cxn>
                      <a:cxn ang="0">
                        <a:pos x="T12" y="T13"/>
                      </a:cxn>
                    </a:cxnLst>
                    <a:rect l="T14" t="T15" r="T16" b="T17"/>
                    <a:pathLst>
                      <a:path w="56" h="84">
                        <a:moveTo>
                          <a:pt x="28" y="0"/>
                        </a:moveTo>
                        <a:lnTo>
                          <a:pt x="0" y="20"/>
                        </a:lnTo>
                        <a:lnTo>
                          <a:pt x="0" y="78"/>
                        </a:lnTo>
                        <a:lnTo>
                          <a:pt x="26" y="84"/>
                        </a:lnTo>
                        <a:lnTo>
                          <a:pt x="26" y="26"/>
                        </a:lnTo>
                        <a:lnTo>
                          <a:pt x="56" y="6"/>
                        </a:lnTo>
                        <a:lnTo>
                          <a:pt x="28" y="0"/>
                        </a:lnTo>
                        <a:close/>
                      </a:path>
                    </a:pathLst>
                  </a:custGeom>
                  <a:solidFill>
                    <a:srgbClr val="000000"/>
                  </a:solidFill>
                  <a:ln w="9360">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620"/>
                  </a:p>
                </p:txBody>
              </p:sp>
              <p:sp>
                <p:nvSpPr>
                  <p:cNvPr id="23" name="Freeform 43"/>
                  <p:cNvSpPr>
                    <a:spLocks noChangeArrowheads="1"/>
                  </p:cNvSpPr>
                  <p:nvPr/>
                </p:nvSpPr>
                <p:spPr bwMode="auto">
                  <a:xfrm>
                    <a:off x="4568" y="3596"/>
                    <a:ext cx="41" cy="63"/>
                  </a:xfrm>
                  <a:custGeom>
                    <a:avLst/>
                    <a:gdLst>
                      <a:gd name="T0" fmla="*/ 28 w 56"/>
                      <a:gd name="T1" fmla="*/ 0 h 84"/>
                      <a:gd name="T2" fmla="*/ 0 w 56"/>
                      <a:gd name="T3" fmla="*/ 20 h 84"/>
                      <a:gd name="T4" fmla="*/ 0 w 56"/>
                      <a:gd name="T5" fmla="*/ 78 h 84"/>
                      <a:gd name="T6" fmla="*/ 26 w 56"/>
                      <a:gd name="T7" fmla="*/ 84 h 84"/>
                      <a:gd name="T8" fmla="*/ 26 w 56"/>
                      <a:gd name="T9" fmla="*/ 26 h 84"/>
                      <a:gd name="T10" fmla="*/ 56 w 56"/>
                      <a:gd name="T11" fmla="*/ 6 h 84"/>
                      <a:gd name="T12" fmla="*/ 28 w 56"/>
                      <a:gd name="T13" fmla="*/ 0 h 84"/>
                      <a:gd name="T14" fmla="*/ 0 w 56"/>
                      <a:gd name="T15" fmla="*/ 0 h 84"/>
                      <a:gd name="T16" fmla="*/ 56 w 56"/>
                      <a:gd name="T17" fmla="*/ 84 h 84"/>
                    </a:gdLst>
                    <a:ahLst/>
                    <a:cxnLst>
                      <a:cxn ang="0">
                        <a:pos x="T0" y="T1"/>
                      </a:cxn>
                      <a:cxn ang="0">
                        <a:pos x="T2" y="T3"/>
                      </a:cxn>
                      <a:cxn ang="0">
                        <a:pos x="T4" y="T5"/>
                      </a:cxn>
                      <a:cxn ang="0">
                        <a:pos x="T6" y="T7"/>
                      </a:cxn>
                      <a:cxn ang="0">
                        <a:pos x="T8" y="T9"/>
                      </a:cxn>
                      <a:cxn ang="0">
                        <a:pos x="T10" y="T11"/>
                      </a:cxn>
                      <a:cxn ang="0">
                        <a:pos x="T12" y="T13"/>
                      </a:cxn>
                    </a:cxnLst>
                    <a:rect l="T14" t="T15" r="T16" b="T17"/>
                    <a:pathLst>
                      <a:path w="56" h="84">
                        <a:moveTo>
                          <a:pt x="28" y="0"/>
                        </a:moveTo>
                        <a:lnTo>
                          <a:pt x="0" y="20"/>
                        </a:lnTo>
                        <a:lnTo>
                          <a:pt x="0" y="78"/>
                        </a:lnTo>
                        <a:lnTo>
                          <a:pt x="26" y="84"/>
                        </a:lnTo>
                        <a:lnTo>
                          <a:pt x="26" y="26"/>
                        </a:lnTo>
                        <a:lnTo>
                          <a:pt x="56" y="6"/>
                        </a:lnTo>
                        <a:lnTo>
                          <a:pt x="28" y="0"/>
                        </a:lnTo>
                        <a:close/>
                      </a:path>
                    </a:pathLst>
                  </a:custGeom>
                  <a:solidFill>
                    <a:srgbClr val="000000"/>
                  </a:solidFill>
                  <a:ln w="9360">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620"/>
                  </a:p>
                </p:txBody>
              </p:sp>
              <p:sp>
                <p:nvSpPr>
                  <p:cNvPr id="24" name="Freeform 44"/>
                  <p:cNvSpPr>
                    <a:spLocks noChangeArrowheads="1"/>
                  </p:cNvSpPr>
                  <p:nvPr/>
                </p:nvSpPr>
                <p:spPr bwMode="auto">
                  <a:xfrm>
                    <a:off x="4588" y="3608"/>
                    <a:ext cx="4" cy="48"/>
                  </a:xfrm>
                  <a:custGeom>
                    <a:avLst/>
                    <a:gdLst>
                      <a:gd name="T0" fmla="*/ 0 w 10"/>
                      <a:gd name="T1" fmla="*/ 66 h 66"/>
                      <a:gd name="T2" fmla="*/ 10 w 10"/>
                      <a:gd name="T3" fmla="*/ 58 h 66"/>
                      <a:gd name="T4" fmla="*/ 10 w 10"/>
                      <a:gd name="T5" fmla="*/ 0 h 66"/>
                      <a:gd name="T6" fmla="*/ 0 w 10"/>
                      <a:gd name="T7" fmla="*/ 8 h 66"/>
                      <a:gd name="T8" fmla="*/ 0 w 10"/>
                      <a:gd name="T9" fmla="*/ 66 h 66"/>
                      <a:gd name="T10" fmla="*/ 0 w 10"/>
                      <a:gd name="T11" fmla="*/ 0 h 66"/>
                      <a:gd name="T12" fmla="*/ 10 w 10"/>
                      <a:gd name="T13" fmla="*/ 66 h 66"/>
                    </a:gdLst>
                    <a:ahLst/>
                    <a:cxnLst>
                      <a:cxn ang="0">
                        <a:pos x="T0" y="T1"/>
                      </a:cxn>
                      <a:cxn ang="0">
                        <a:pos x="T2" y="T3"/>
                      </a:cxn>
                      <a:cxn ang="0">
                        <a:pos x="T4" y="T5"/>
                      </a:cxn>
                      <a:cxn ang="0">
                        <a:pos x="T6" y="T7"/>
                      </a:cxn>
                      <a:cxn ang="0">
                        <a:pos x="T8" y="T9"/>
                      </a:cxn>
                    </a:cxnLst>
                    <a:rect l="T10" t="T11" r="T12" b="T13"/>
                    <a:pathLst>
                      <a:path w="10" h="66">
                        <a:moveTo>
                          <a:pt x="0" y="66"/>
                        </a:moveTo>
                        <a:lnTo>
                          <a:pt x="10" y="58"/>
                        </a:lnTo>
                        <a:lnTo>
                          <a:pt x="10" y="0"/>
                        </a:lnTo>
                        <a:lnTo>
                          <a:pt x="0" y="8"/>
                        </a:lnTo>
                        <a:lnTo>
                          <a:pt x="0" y="66"/>
                        </a:lnTo>
                        <a:close/>
                      </a:path>
                    </a:pathLst>
                  </a:custGeom>
                  <a:solidFill>
                    <a:srgbClr val="969696"/>
                  </a:solidFill>
                  <a:ln w="9360">
                    <a:solidFill>
                      <a:srgbClr val="969696"/>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620"/>
                  </a:p>
                </p:txBody>
              </p:sp>
              <p:sp>
                <p:nvSpPr>
                  <p:cNvPr id="25" name="Freeform 45"/>
                  <p:cNvSpPr>
                    <a:spLocks noChangeArrowheads="1"/>
                  </p:cNvSpPr>
                  <p:nvPr/>
                </p:nvSpPr>
                <p:spPr bwMode="auto">
                  <a:xfrm>
                    <a:off x="4454" y="3363"/>
                    <a:ext cx="275" cy="56"/>
                  </a:xfrm>
                  <a:custGeom>
                    <a:avLst/>
                    <a:gdLst>
                      <a:gd name="T0" fmla="*/ 346 w 354"/>
                      <a:gd name="T1" fmla="*/ 76 h 76"/>
                      <a:gd name="T2" fmla="*/ 354 w 354"/>
                      <a:gd name="T3" fmla="*/ 68 h 76"/>
                      <a:gd name="T4" fmla="*/ 12 w 354"/>
                      <a:gd name="T5" fmla="*/ 0 h 76"/>
                      <a:gd name="T6" fmla="*/ 0 w 354"/>
                      <a:gd name="T7" fmla="*/ 8 h 76"/>
                      <a:gd name="T8" fmla="*/ 56 w 354"/>
                      <a:gd name="T9" fmla="*/ 18 h 76"/>
                      <a:gd name="T10" fmla="*/ 346 w 354"/>
                      <a:gd name="T11" fmla="*/ 76 h 76"/>
                      <a:gd name="T12" fmla="*/ 0 w 354"/>
                      <a:gd name="T13" fmla="*/ 0 h 76"/>
                      <a:gd name="T14" fmla="*/ 354 w 354"/>
                      <a:gd name="T15" fmla="*/ 76 h 76"/>
                    </a:gdLst>
                    <a:ahLst/>
                    <a:cxnLst>
                      <a:cxn ang="0">
                        <a:pos x="T0" y="T1"/>
                      </a:cxn>
                      <a:cxn ang="0">
                        <a:pos x="T2" y="T3"/>
                      </a:cxn>
                      <a:cxn ang="0">
                        <a:pos x="T4" y="T5"/>
                      </a:cxn>
                      <a:cxn ang="0">
                        <a:pos x="T6" y="T7"/>
                      </a:cxn>
                      <a:cxn ang="0">
                        <a:pos x="T8" y="T9"/>
                      </a:cxn>
                      <a:cxn ang="0">
                        <a:pos x="T10" y="T11"/>
                      </a:cxn>
                    </a:cxnLst>
                    <a:rect l="T12" t="T13" r="T14" b="T15"/>
                    <a:pathLst>
                      <a:path w="354" h="76">
                        <a:moveTo>
                          <a:pt x="346" y="76"/>
                        </a:moveTo>
                        <a:lnTo>
                          <a:pt x="354" y="68"/>
                        </a:lnTo>
                        <a:lnTo>
                          <a:pt x="12" y="0"/>
                        </a:lnTo>
                        <a:lnTo>
                          <a:pt x="0" y="8"/>
                        </a:lnTo>
                        <a:lnTo>
                          <a:pt x="56" y="18"/>
                        </a:lnTo>
                        <a:lnTo>
                          <a:pt x="346" y="76"/>
                        </a:lnTo>
                        <a:close/>
                      </a:path>
                    </a:pathLst>
                  </a:custGeom>
                  <a:solidFill>
                    <a:srgbClr val="000000"/>
                  </a:solidFill>
                  <a:ln w="9360">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620"/>
                  </a:p>
                </p:txBody>
              </p:sp>
              <p:sp>
                <p:nvSpPr>
                  <p:cNvPr id="26" name="Freeform 46"/>
                  <p:cNvSpPr>
                    <a:spLocks noChangeArrowheads="1"/>
                  </p:cNvSpPr>
                  <p:nvPr/>
                </p:nvSpPr>
                <p:spPr bwMode="auto">
                  <a:xfrm>
                    <a:off x="4729" y="3417"/>
                    <a:ext cx="1" cy="237"/>
                  </a:xfrm>
                  <a:custGeom>
                    <a:avLst/>
                    <a:gdLst>
                      <a:gd name="T0" fmla="*/ 0 w 8"/>
                      <a:gd name="T1" fmla="*/ 304 h 304"/>
                      <a:gd name="T2" fmla="*/ 8 w 8"/>
                      <a:gd name="T3" fmla="*/ 298 h 304"/>
                      <a:gd name="T4" fmla="*/ 8 w 8"/>
                      <a:gd name="T5" fmla="*/ 0 h 304"/>
                      <a:gd name="T6" fmla="*/ 0 w 8"/>
                      <a:gd name="T7" fmla="*/ 8 h 304"/>
                      <a:gd name="T8" fmla="*/ 0 w 8"/>
                      <a:gd name="T9" fmla="*/ 304 h 304"/>
                      <a:gd name="T10" fmla="*/ 0 w 8"/>
                      <a:gd name="T11" fmla="*/ 0 h 304"/>
                      <a:gd name="T12" fmla="*/ 8 w 8"/>
                      <a:gd name="T13" fmla="*/ 304 h 304"/>
                    </a:gdLst>
                    <a:ahLst/>
                    <a:cxnLst>
                      <a:cxn ang="0">
                        <a:pos x="T0" y="T1"/>
                      </a:cxn>
                      <a:cxn ang="0">
                        <a:pos x="T2" y="T3"/>
                      </a:cxn>
                      <a:cxn ang="0">
                        <a:pos x="T4" y="T5"/>
                      </a:cxn>
                      <a:cxn ang="0">
                        <a:pos x="T6" y="T7"/>
                      </a:cxn>
                      <a:cxn ang="0">
                        <a:pos x="T8" y="T9"/>
                      </a:cxn>
                    </a:cxnLst>
                    <a:rect l="T10" t="T11" r="T12" b="T13"/>
                    <a:pathLst>
                      <a:path w="8" h="304">
                        <a:moveTo>
                          <a:pt x="0" y="304"/>
                        </a:moveTo>
                        <a:lnTo>
                          <a:pt x="8" y="298"/>
                        </a:lnTo>
                        <a:lnTo>
                          <a:pt x="8" y="0"/>
                        </a:lnTo>
                        <a:lnTo>
                          <a:pt x="0" y="8"/>
                        </a:lnTo>
                        <a:lnTo>
                          <a:pt x="0" y="304"/>
                        </a:lnTo>
                        <a:close/>
                      </a:path>
                    </a:pathLst>
                  </a:custGeom>
                  <a:solidFill>
                    <a:srgbClr val="969696"/>
                  </a:solidFill>
                  <a:ln w="9360">
                    <a:solidFill>
                      <a:srgbClr val="969696"/>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620"/>
                  </a:p>
                </p:txBody>
              </p:sp>
              <p:sp>
                <p:nvSpPr>
                  <p:cNvPr id="27" name="Freeform 47"/>
                  <p:cNvSpPr>
                    <a:spLocks noChangeArrowheads="1"/>
                  </p:cNvSpPr>
                  <p:nvPr/>
                </p:nvSpPr>
                <p:spPr bwMode="auto">
                  <a:xfrm>
                    <a:off x="4454" y="3369"/>
                    <a:ext cx="270" cy="287"/>
                  </a:xfrm>
                  <a:custGeom>
                    <a:avLst/>
                    <a:gdLst>
                      <a:gd name="T0" fmla="*/ 0 w 346"/>
                      <a:gd name="T1" fmla="*/ 0 h 364"/>
                      <a:gd name="T2" fmla="*/ 0 w 346"/>
                      <a:gd name="T3" fmla="*/ 296 h 364"/>
                      <a:gd name="T4" fmla="*/ 346 w 346"/>
                      <a:gd name="T5" fmla="*/ 364 h 364"/>
                      <a:gd name="T6" fmla="*/ 346 w 346"/>
                      <a:gd name="T7" fmla="*/ 68 h 364"/>
                      <a:gd name="T8" fmla="*/ 0 w 346"/>
                      <a:gd name="T9" fmla="*/ 0 h 364"/>
                      <a:gd name="T10" fmla="*/ 0 w 346"/>
                      <a:gd name="T11" fmla="*/ 0 h 364"/>
                      <a:gd name="T12" fmla="*/ 346 w 346"/>
                      <a:gd name="T13" fmla="*/ 364 h 364"/>
                    </a:gdLst>
                    <a:ahLst/>
                    <a:cxnLst>
                      <a:cxn ang="0">
                        <a:pos x="T0" y="T1"/>
                      </a:cxn>
                      <a:cxn ang="0">
                        <a:pos x="T2" y="T3"/>
                      </a:cxn>
                      <a:cxn ang="0">
                        <a:pos x="T4" y="T5"/>
                      </a:cxn>
                      <a:cxn ang="0">
                        <a:pos x="T6" y="T7"/>
                      </a:cxn>
                      <a:cxn ang="0">
                        <a:pos x="T8" y="T9"/>
                      </a:cxn>
                    </a:cxnLst>
                    <a:rect l="T10" t="T11" r="T12" b="T13"/>
                    <a:pathLst>
                      <a:path w="346" h="364">
                        <a:moveTo>
                          <a:pt x="0" y="0"/>
                        </a:moveTo>
                        <a:lnTo>
                          <a:pt x="0" y="296"/>
                        </a:lnTo>
                        <a:lnTo>
                          <a:pt x="346" y="364"/>
                        </a:lnTo>
                        <a:lnTo>
                          <a:pt x="346" y="68"/>
                        </a:lnTo>
                        <a:lnTo>
                          <a:pt x="0" y="0"/>
                        </a:lnTo>
                        <a:close/>
                      </a:path>
                    </a:pathLst>
                  </a:custGeom>
                  <a:solidFill>
                    <a:srgbClr val="000000"/>
                  </a:solidFill>
                  <a:ln w="9360">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620"/>
                  </a:p>
                </p:txBody>
              </p:sp>
              <p:sp>
                <p:nvSpPr>
                  <p:cNvPr id="28" name="Freeform 48"/>
                  <p:cNvSpPr>
                    <a:spLocks noChangeArrowheads="1"/>
                  </p:cNvSpPr>
                  <p:nvPr/>
                </p:nvSpPr>
                <p:spPr bwMode="auto">
                  <a:xfrm>
                    <a:off x="4481" y="3397"/>
                    <a:ext cx="216" cy="231"/>
                  </a:xfrm>
                  <a:custGeom>
                    <a:avLst/>
                    <a:gdLst>
                      <a:gd name="T0" fmla="*/ 0 w 278"/>
                      <a:gd name="T1" fmla="*/ 0 h 296"/>
                      <a:gd name="T2" fmla="*/ 0 w 278"/>
                      <a:gd name="T3" fmla="*/ 240 h 296"/>
                      <a:gd name="T4" fmla="*/ 278 w 278"/>
                      <a:gd name="T5" fmla="*/ 296 h 296"/>
                      <a:gd name="T6" fmla="*/ 278 w 278"/>
                      <a:gd name="T7" fmla="*/ 56 h 296"/>
                      <a:gd name="T8" fmla="*/ 0 w 278"/>
                      <a:gd name="T9" fmla="*/ 0 h 296"/>
                      <a:gd name="T10" fmla="*/ 0 w 278"/>
                      <a:gd name="T11" fmla="*/ 0 h 296"/>
                      <a:gd name="T12" fmla="*/ 278 w 278"/>
                      <a:gd name="T13" fmla="*/ 296 h 296"/>
                    </a:gdLst>
                    <a:ahLst/>
                    <a:cxnLst>
                      <a:cxn ang="0">
                        <a:pos x="T0" y="T1"/>
                      </a:cxn>
                      <a:cxn ang="0">
                        <a:pos x="T2" y="T3"/>
                      </a:cxn>
                      <a:cxn ang="0">
                        <a:pos x="T4" y="T5"/>
                      </a:cxn>
                      <a:cxn ang="0">
                        <a:pos x="T6" y="T7"/>
                      </a:cxn>
                      <a:cxn ang="0">
                        <a:pos x="T8" y="T9"/>
                      </a:cxn>
                    </a:cxnLst>
                    <a:rect l="T10" t="T11" r="T12" b="T13"/>
                    <a:pathLst>
                      <a:path w="278" h="296">
                        <a:moveTo>
                          <a:pt x="0" y="0"/>
                        </a:moveTo>
                        <a:lnTo>
                          <a:pt x="0" y="240"/>
                        </a:lnTo>
                        <a:lnTo>
                          <a:pt x="278" y="296"/>
                        </a:lnTo>
                        <a:lnTo>
                          <a:pt x="278" y="56"/>
                        </a:lnTo>
                        <a:lnTo>
                          <a:pt x="0" y="0"/>
                        </a:lnTo>
                        <a:close/>
                      </a:path>
                    </a:pathLst>
                  </a:custGeom>
                  <a:solidFill>
                    <a:srgbClr val="969696"/>
                  </a:solidFill>
                  <a:ln w="9360">
                    <a:solidFill>
                      <a:srgbClr val="969696"/>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620"/>
                  </a:p>
                </p:txBody>
              </p:sp>
              <p:sp>
                <p:nvSpPr>
                  <p:cNvPr id="29" name="Freeform 49"/>
                  <p:cNvSpPr>
                    <a:spLocks noChangeArrowheads="1"/>
                  </p:cNvSpPr>
                  <p:nvPr/>
                </p:nvSpPr>
                <p:spPr bwMode="auto">
                  <a:xfrm>
                    <a:off x="4514" y="3663"/>
                    <a:ext cx="99" cy="25"/>
                  </a:xfrm>
                  <a:custGeom>
                    <a:avLst/>
                    <a:gdLst>
                      <a:gd name="T0" fmla="*/ 0 w 130"/>
                      <a:gd name="T1" fmla="*/ 0 h 36"/>
                      <a:gd name="T2" fmla="*/ 0 w 130"/>
                      <a:gd name="T3" fmla="*/ 12 h 36"/>
                      <a:gd name="T4" fmla="*/ 130 w 130"/>
                      <a:gd name="T5" fmla="*/ 36 h 36"/>
                      <a:gd name="T6" fmla="*/ 130 w 130"/>
                      <a:gd name="T7" fmla="*/ 24 h 36"/>
                      <a:gd name="T8" fmla="*/ 0 w 130"/>
                      <a:gd name="T9" fmla="*/ 0 h 36"/>
                      <a:gd name="T10" fmla="*/ 0 w 130"/>
                      <a:gd name="T11" fmla="*/ 0 h 36"/>
                      <a:gd name="T12" fmla="*/ 130 w 130"/>
                      <a:gd name="T13" fmla="*/ 36 h 36"/>
                    </a:gdLst>
                    <a:ahLst/>
                    <a:cxnLst>
                      <a:cxn ang="0">
                        <a:pos x="T0" y="T1"/>
                      </a:cxn>
                      <a:cxn ang="0">
                        <a:pos x="T2" y="T3"/>
                      </a:cxn>
                      <a:cxn ang="0">
                        <a:pos x="T4" y="T5"/>
                      </a:cxn>
                      <a:cxn ang="0">
                        <a:pos x="T6" y="T7"/>
                      </a:cxn>
                      <a:cxn ang="0">
                        <a:pos x="T8" y="T9"/>
                      </a:cxn>
                    </a:cxnLst>
                    <a:rect l="T10" t="T11" r="T12" b="T13"/>
                    <a:pathLst>
                      <a:path w="130" h="36">
                        <a:moveTo>
                          <a:pt x="0" y="0"/>
                        </a:moveTo>
                        <a:lnTo>
                          <a:pt x="0" y="12"/>
                        </a:lnTo>
                        <a:lnTo>
                          <a:pt x="130" y="36"/>
                        </a:lnTo>
                        <a:lnTo>
                          <a:pt x="130" y="24"/>
                        </a:lnTo>
                        <a:lnTo>
                          <a:pt x="0" y="0"/>
                        </a:lnTo>
                        <a:close/>
                      </a:path>
                    </a:pathLst>
                  </a:custGeom>
                  <a:solidFill>
                    <a:srgbClr val="000000"/>
                  </a:solidFill>
                  <a:ln w="9360">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620"/>
                  </a:p>
                </p:txBody>
              </p:sp>
              <p:sp>
                <p:nvSpPr>
                  <p:cNvPr id="30" name="Freeform 50"/>
                  <p:cNvSpPr>
                    <a:spLocks noChangeArrowheads="1"/>
                  </p:cNvSpPr>
                  <p:nvPr/>
                </p:nvSpPr>
                <p:spPr bwMode="auto">
                  <a:xfrm>
                    <a:off x="4616" y="3652"/>
                    <a:ext cx="38" cy="36"/>
                  </a:xfrm>
                  <a:custGeom>
                    <a:avLst/>
                    <a:gdLst>
                      <a:gd name="T0" fmla="*/ 0 w 52"/>
                      <a:gd name="T1" fmla="*/ 50 h 50"/>
                      <a:gd name="T2" fmla="*/ 0 w 52"/>
                      <a:gd name="T3" fmla="*/ 38 h 50"/>
                      <a:gd name="T4" fmla="*/ 52 w 52"/>
                      <a:gd name="T5" fmla="*/ 0 h 50"/>
                      <a:gd name="T6" fmla="*/ 52 w 52"/>
                      <a:gd name="T7" fmla="*/ 14 h 50"/>
                      <a:gd name="T8" fmla="*/ 0 w 52"/>
                      <a:gd name="T9" fmla="*/ 50 h 50"/>
                      <a:gd name="T10" fmla="*/ 0 w 52"/>
                      <a:gd name="T11" fmla="*/ 0 h 50"/>
                      <a:gd name="T12" fmla="*/ 52 w 52"/>
                      <a:gd name="T13" fmla="*/ 50 h 50"/>
                    </a:gdLst>
                    <a:ahLst/>
                    <a:cxnLst>
                      <a:cxn ang="0">
                        <a:pos x="T0" y="T1"/>
                      </a:cxn>
                      <a:cxn ang="0">
                        <a:pos x="T2" y="T3"/>
                      </a:cxn>
                      <a:cxn ang="0">
                        <a:pos x="T4" y="T5"/>
                      </a:cxn>
                      <a:cxn ang="0">
                        <a:pos x="T6" y="T7"/>
                      </a:cxn>
                      <a:cxn ang="0">
                        <a:pos x="T8" y="T9"/>
                      </a:cxn>
                    </a:cxnLst>
                    <a:rect l="T10" t="T11" r="T12" b="T13"/>
                    <a:pathLst>
                      <a:path w="52" h="50">
                        <a:moveTo>
                          <a:pt x="0" y="50"/>
                        </a:moveTo>
                        <a:lnTo>
                          <a:pt x="0" y="38"/>
                        </a:lnTo>
                        <a:lnTo>
                          <a:pt x="52" y="0"/>
                        </a:lnTo>
                        <a:lnTo>
                          <a:pt x="52" y="14"/>
                        </a:lnTo>
                        <a:lnTo>
                          <a:pt x="0" y="50"/>
                        </a:lnTo>
                        <a:close/>
                      </a:path>
                    </a:pathLst>
                  </a:custGeom>
                  <a:solidFill>
                    <a:srgbClr val="969696"/>
                  </a:solidFill>
                  <a:ln w="9360">
                    <a:solidFill>
                      <a:srgbClr val="969696"/>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620"/>
                  </a:p>
                </p:txBody>
              </p:sp>
              <p:sp>
                <p:nvSpPr>
                  <p:cNvPr id="31" name="Freeform 51"/>
                  <p:cNvSpPr>
                    <a:spLocks noChangeArrowheads="1"/>
                  </p:cNvSpPr>
                  <p:nvPr/>
                </p:nvSpPr>
                <p:spPr bwMode="auto">
                  <a:xfrm>
                    <a:off x="4310" y="3662"/>
                    <a:ext cx="382" cy="120"/>
                  </a:xfrm>
                  <a:custGeom>
                    <a:avLst/>
                    <a:gdLst>
                      <a:gd name="T0" fmla="*/ 112 w 488"/>
                      <a:gd name="T1" fmla="*/ 0 h 156"/>
                      <a:gd name="T2" fmla="*/ 488 w 488"/>
                      <a:gd name="T3" fmla="*/ 74 h 156"/>
                      <a:gd name="T4" fmla="*/ 378 w 488"/>
                      <a:gd name="T5" fmla="*/ 156 h 156"/>
                      <a:gd name="T6" fmla="*/ 0 w 488"/>
                      <a:gd name="T7" fmla="*/ 82 h 156"/>
                      <a:gd name="T8" fmla="*/ 112 w 488"/>
                      <a:gd name="T9" fmla="*/ 0 h 156"/>
                      <a:gd name="T10" fmla="*/ 0 w 488"/>
                      <a:gd name="T11" fmla="*/ 0 h 156"/>
                      <a:gd name="T12" fmla="*/ 488 w 488"/>
                      <a:gd name="T13" fmla="*/ 156 h 156"/>
                    </a:gdLst>
                    <a:ahLst/>
                    <a:cxnLst>
                      <a:cxn ang="0">
                        <a:pos x="T0" y="T1"/>
                      </a:cxn>
                      <a:cxn ang="0">
                        <a:pos x="T2" y="T3"/>
                      </a:cxn>
                      <a:cxn ang="0">
                        <a:pos x="T4" y="T5"/>
                      </a:cxn>
                      <a:cxn ang="0">
                        <a:pos x="T6" y="T7"/>
                      </a:cxn>
                      <a:cxn ang="0">
                        <a:pos x="T8" y="T9"/>
                      </a:cxn>
                    </a:cxnLst>
                    <a:rect l="T10" t="T11" r="T12" b="T13"/>
                    <a:pathLst>
                      <a:path w="488" h="156">
                        <a:moveTo>
                          <a:pt x="112" y="0"/>
                        </a:moveTo>
                        <a:lnTo>
                          <a:pt x="488" y="74"/>
                        </a:lnTo>
                        <a:lnTo>
                          <a:pt x="378" y="156"/>
                        </a:lnTo>
                        <a:lnTo>
                          <a:pt x="0" y="82"/>
                        </a:lnTo>
                        <a:lnTo>
                          <a:pt x="112" y="0"/>
                        </a:lnTo>
                        <a:close/>
                      </a:path>
                    </a:pathLst>
                  </a:custGeom>
                  <a:solidFill>
                    <a:srgbClr val="000000"/>
                  </a:solidFill>
                  <a:ln w="9360">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620"/>
                  </a:p>
                </p:txBody>
              </p:sp>
              <p:sp>
                <p:nvSpPr>
                  <p:cNvPr id="32" name="Freeform 52"/>
                  <p:cNvSpPr>
                    <a:spLocks noChangeArrowheads="1"/>
                  </p:cNvSpPr>
                  <p:nvPr/>
                </p:nvSpPr>
                <p:spPr bwMode="auto">
                  <a:xfrm>
                    <a:off x="4607" y="3720"/>
                    <a:ext cx="85" cy="67"/>
                  </a:xfrm>
                  <a:custGeom>
                    <a:avLst/>
                    <a:gdLst>
                      <a:gd name="T0" fmla="*/ 0 w 112"/>
                      <a:gd name="T1" fmla="*/ 80 h 90"/>
                      <a:gd name="T2" fmla="*/ 0 w 112"/>
                      <a:gd name="T3" fmla="*/ 90 h 90"/>
                      <a:gd name="T4" fmla="*/ 112 w 112"/>
                      <a:gd name="T5" fmla="*/ 20 h 90"/>
                      <a:gd name="T6" fmla="*/ 112 w 112"/>
                      <a:gd name="T7" fmla="*/ 0 h 90"/>
                      <a:gd name="T8" fmla="*/ 0 w 112"/>
                      <a:gd name="T9" fmla="*/ 80 h 90"/>
                      <a:gd name="T10" fmla="*/ 0 w 112"/>
                      <a:gd name="T11" fmla="*/ 0 h 90"/>
                      <a:gd name="T12" fmla="*/ 112 w 112"/>
                      <a:gd name="T13" fmla="*/ 90 h 90"/>
                    </a:gdLst>
                    <a:ahLst/>
                    <a:cxnLst>
                      <a:cxn ang="0">
                        <a:pos x="T0" y="T1"/>
                      </a:cxn>
                      <a:cxn ang="0">
                        <a:pos x="T2" y="T3"/>
                      </a:cxn>
                      <a:cxn ang="0">
                        <a:pos x="T4" y="T5"/>
                      </a:cxn>
                      <a:cxn ang="0">
                        <a:pos x="T6" y="T7"/>
                      </a:cxn>
                      <a:cxn ang="0">
                        <a:pos x="T8" y="T9"/>
                      </a:cxn>
                    </a:cxnLst>
                    <a:rect l="T10" t="T11" r="T12" b="T13"/>
                    <a:pathLst>
                      <a:path w="112" h="90">
                        <a:moveTo>
                          <a:pt x="0" y="80"/>
                        </a:moveTo>
                        <a:lnTo>
                          <a:pt x="0" y="90"/>
                        </a:lnTo>
                        <a:lnTo>
                          <a:pt x="112" y="20"/>
                        </a:lnTo>
                        <a:lnTo>
                          <a:pt x="112" y="0"/>
                        </a:lnTo>
                        <a:lnTo>
                          <a:pt x="0" y="80"/>
                        </a:lnTo>
                        <a:close/>
                      </a:path>
                    </a:pathLst>
                  </a:custGeom>
                  <a:solidFill>
                    <a:srgbClr val="969696"/>
                  </a:solidFill>
                  <a:ln w="9360">
                    <a:solidFill>
                      <a:srgbClr val="969696"/>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620"/>
                  </a:p>
                </p:txBody>
              </p:sp>
              <p:sp>
                <p:nvSpPr>
                  <p:cNvPr id="33" name="Freeform 53"/>
                  <p:cNvSpPr>
                    <a:spLocks noChangeArrowheads="1"/>
                  </p:cNvSpPr>
                  <p:nvPr/>
                </p:nvSpPr>
                <p:spPr bwMode="auto">
                  <a:xfrm>
                    <a:off x="4310" y="3726"/>
                    <a:ext cx="294" cy="62"/>
                  </a:xfrm>
                  <a:custGeom>
                    <a:avLst/>
                    <a:gdLst>
                      <a:gd name="T0" fmla="*/ 0 w 378"/>
                      <a:gd name="T1" fmla="*/ 0 h 82"/>
                      <a:gd name="T2" fmla="*/ 0 w 378"/>
                      <a:gd name="T3" fmla="*/ 8 h 82"/>
                      <a:gd name="T4" fmla="*/ 378 w 378"/>
                      <a:gd name="T5" fmla="*/ 82 h 82"/>
                      <a:gd name="T6" fmla="*/ 378 w 378"/>
                      <a:gd name="T7" fmla="*/ 72 h 82"/>
                      <a:gd name="T8" fmla="*/ 0 w 378"/>
                      <a:gd name="T9" fmla="*/ 0 h 82"/>
                      <a:gd name="T10" fmla="*/ 0 w 378"/>
                      <a:gd name="T11" fmla="*/ 0 h 82"/>
                      <a:gd name="T12" fmla="*/ 378 w 378"/>
                      <a:gd name="T13" fmla="*/ 82 h 82"/>
                    </a:gdLst>
                    <a:ahLst/>
                    <a:cxnLst>
                      <a:cxn ang="0">
                        <a:pos x="T0" y="T1"/>
                      </a:cxn>
                      <a:cxn ang="0">
                        <a:pos x="T2" y="T3"/>
                      </a:cxn>
                      <a:cxn ang="0">
                        <a:pos x="T4" y="T5"/>
                      </a:cxn>
                      <a:cxn ang="0">
                        <a:pos x="T6" y="T7"/>
                      </a:cxn>
                      <a:cxn ang="0">
                        <a:pos x="T8" y="T9"/>
                      </a:cxn>
                    </a:cxnLst>
                    <a:rect l="T10" t="T11" r="T12" b="T13"/>
                    <a:pathLst>
                      <a:path w="378" h="82">
                        <a:moveTo>
                          <a:pt x="0" y="0"/>
                        </a:moveTo>
                        <a:lnTo>
                          <a:pt x="0" y="8"/>
                        </a:lnTo>
                        <a:lnTo>
                          <a:pt x="378" y="82"/>
                        </a:lnTo>
                        <a:lnTo>
                          <a:pt x="378" y="72"/>
                        </a:lnTo>
                        <a:lnTo>
                          <a:pt x="0" y="0"/>
                        </a:lnTo>
                        <a:close/>
                      </a:path>
                    </a:pathLst>
                  </a:custGeom>
                  <a:solidFill>
                    <a:srgbClr val="000000"/>
                  </a:solidFill>
                  <a:ln w="9360">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620"/>
                  </a:p>
                </p:txBody>
              </p:sp>
            </p:grpSp>
            <p:sp>
              <p:nvSpPr>
                <p:cNvPr id="18" name="Freeform 54"/>
                <p:cNvSpPr>
                  <a:spLocks noChangeArrowheads="1"/>
                </p:cNvSpPr>
                <p:nvPr/>
              </p:nvSpPr>
              <p:spPr bwMode="auto">
                <a:xfrm>
                  <a:off x="4229" y="3312"/>
                  <a:ext cx="144" cy="206"/>
                </a:xfrm>
                <a:custGeom>
                  <a:avLst/>
                  <a:gdLst>
                    <a:gd name="T0" fmla="*/ 112 w 186"/>
                    <a:gd name="T1" fmla="*/ 170 h 262"/>
                    <a:gd name="T2" fmla="*/ 110 w 186"/>
                    <a:gd name="T3" fmla="*/ 176 h 262"/>
                    <a:gd name="T4" fmla="*/ 108 w 186"/>
                    <a:gd name="T5" fmla="*/ 180 h 262"/>
                    <a:gd name="T6" fmla="*/ 104 w 186"/>
                    <a:gd name="T7" fmla="*/ 184 h 262"/>
                    <a:gd name="T8" fmla="*/ 100 w 186"/>
                    <a:gd name="T9" fmla="*/ 188 h 262"/>
                    <a:gd name="T10" fmla="*/ 104 w 186"/>
                    <a:gd name="T11" fmla="*/ 228 h 262"/>
                    <a:gd name="T12" fmla="*/ 78 w 186"/>
                    <a:gd name="T13" fmla="*/ 228 h 262"/>
                    <a:gd name="T14" fmla="*/ 84 w 186"/>
                    <a:gd name="T15" fmla="*/ 188 h 262"/>
                    <a:gd name="T16" fmla="*/ 80 w 186"/>
                    <a:gd name="T17" fmla="*/ 184 h 262"/>
                    <a:gd name="T18" fmla="*/ 76 w 186"/>
                    <a:gd name="T19" fmla="*/ 180 h 262"/>
                    <a:gd name="T20" fmla="*/ 74 w 186"/>
                    <a:gd name="T21" fmla="*/ 176 h 262"/>
                    <a:gd name="T22" fmla="*/ 72 w 186"/>
                    <a:gd name="T23" fmla="*/ 170 h 262"/>
                    <a:gd name="T24" fmla="*/ 74 w 186"/>
                    <a:gd name="T25" fmla="*/ 164 h 262"/>
                    <a:gd name="T26" fmla="*/ 76 w 186"/>
                    <a:gd name="T27" fmla="*/ 158 h 262"/>
                    <a:gd name="T28" fmla="*/ 80 w 186"/>
                    <a:gd name="T29" fmla="*/ 154 h 262"/>
                    <a:gd name="T30" fmla="*/ 86 w 186"/>
                    <a:gd name="T31" fmla="*/ 150 h 262"/>
                    <a:gd name="T32" fmla="*/ 92 w 186"/>
                    <a:gd name="T33" fmla="*/ 150 h 262"/>
                    <a:gd name="T34" fmla="*/ 98 w 186"/>
                    <a:gd name="T35" fmla="*/ 150 h 262"/>
                    <a:gd name="T36" fmla="*/ 104 w 186"/>
                    <a:gd name="T37" fmla="*/ 154 h 262"/>
                    <a:gd name="T38" fmla="*/ 108 w 186"/>
                    <a:gd name="T39" fmla="*/ 158 h 262"/>
                    <a:gd name="T40" fmla="*/ 110 w 186"/>
                    <a:gd name="T41" fmla="*/ 164 h 262"/>
                    <a:gd name="T42" fmla="*/ 112 w 186"/>
                    <a:gd name="T43" fmla="*/ 170 h 262"/>
                    <a:gd name="T44" fmla="*/ 160 w 186"/>
                    <a:gd name="T45" fmla="*/ 108 h 262"/>
                    <a:gd name="T46" fmla="*/ 160 w 186"/>
                    <a:gd name="T47" fmla="*/ 68 h 262"/>
                    <a:gd name="T48" fmla="*/ 154 w 186"/>
                    <a:gd name="T49" fmla="*/ 40 h 262"/>
                    <a:gd name="T50" fmla="*/ 140 w 186"/>
                    <a:gd name="T51" fmla="*/ 20 h 262"/>
                    <a:gd name="T52" fmla="*/ 118 w 186"/>
                    <a:gd name="T53" fmla="*/ 4 h 262"/>
                    <a:gd name="T54" fmla="*/ 92 w 186"/>
                    <a:gd name="T55" fmla="*/ 0 h 262"/>
                    <a:gd name="T56" fmla="*/ 66 w 186"/>
                    <a:gd name="T57" fmla="*/ 4 h 262"/>
                    <a:gd name="T58" fmla="*/ 44 w 186"/>
                    <a:gd name="T59" fmla="*/ 20 h 262"/>
                    <a:gd name="T60" fmla="*/ 30 w 186"/>
                    <a:gd name="T61" fmla="*/ 40 h 262"/>
                    <a:gd name="T62" fmla="*/ 24 w 186"/>
                    <a:gd name="T63" fmla="*/ 68 h 262"/>
                    <a:gd name="T64" fmla="*/ 24 w 186"/>
                    <a:gd name="T65" fmla="*/ 108 h 262"/>
                    <a:gd name="T66" fmla="*/ 48 w 186"/>
                    <a:gd name="T67" fmla="*/ 108 h 262"/>
                    <a:gd name="T68" fmla="*/ 48 w 186"/>
                    <a:gd name="T69" fmla="*/ 68 h 262"/>
                    <a:gd name="T70" fmla="*/ 52 w 186"/>
                    <a:gd name="T71" fmla="*/ 50 h 262"/>
                    <a:gd name="T72" fmla="*/ 60 w 186"/>
                    <a:gd name="T73" fmla="*/ 36 h 262"/>
                    <a:gd name="T74" fmla="*/ 74 w 186"/>
                    <a:gd name="T75" fmla="*/ 26 h 262"/>
                    <a:gd name="T76" fmla="*/ 92 w 186"/>
                    <a:gd name="T77" fmla="*/ 24 h 262"/>
                    <a:gd name="T78" fmla="*/ 108 w 186"/>
                    <a:gd name="T79" fmla="*/ 26 h 262"/>
                    <a:gd name="T80" fmla="*/ 122 w 186"/>
                    <a:gd name="T81" fmla="*/ 36 h 262"/>
                    <a:gd name="T82" fmla="*/ 132 w 186"/>
                    <a:gd name="T83" fmla="*/ 50 h 262"/>
                    <a:gd name="T84" fmla="*/ 136 w 186"/>
                    <a:gd name="T85" fmla="*/ 68 h 262"/>
                    <a:gd name="T86" fmla="*/ 136 w 186"/>
                    <a:gd name="T87" fmla="*/ 108 h 262"/>
                    <a:gd name="T88" fmla="*/ 160 w 186"/>
                    <a:gd name="T89" fmla="*/ 108 h 262"/>
                    <a:gd name="T90" fmla="*/ 186 w 186"/>
                    <a:gd name="T91" fmla="*/ 262 h 262"/>
                    <a:gd name="T92" fmla="*/ 186 w 186"/>
                    <a:gd name="T93" fmla="*/ 116 h 262"/>
                    <a:gd name="T94" fmla="*/ 0 w 186"/>
                    <a:gd name="T95" fmla="*/ 116 h 262"/>
                    <a:gd name="T96" fmla="*/ 0 w 186"/>
                    <a:gd name="T97" fmla="*/ 262 h 262"/>
                    <a:gd name="T98" fmla="*/ 186 w 186"/>
                    <a:gd name="T99" fmla="*/ 262 h 262"/>
                    <a:gd name="T100" fmla="*/ 0 w 186"/>
                    <a:gd name="T101" fmla="*/ 0 h 262"/>
                    <a:gd name="T102" fmla="*/ 186 w 186"/>
                    <a:gd name="T103" fmla="*/ 26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T100" t="T101" r="T102" b="T103"/>
                  <a:pathLst>
                    <a:path w="186" h="262">
                      <a:moveTo>
                        <a:pt x="112" y="170"/>
                      </a:moveTo>
                      <a:lnTo>
                        <a:pt x="110" y="176"/>
                      </a:lnTo>
                      <a:lnTo>
                        <a:pt x="108" y="180"/>
                      </a:lnTo>
                      <a:lnTo>
                        <a:pt x="104" y="184"/>
                      </a:lnTo>
                      <a:lnTo>
                        <a:pt x="100" y="188"/>
                      </a:lnTo>
                      <a:lnTo>
                        <a:pt x="104" y="228"/>
                      </a:lnTo>
                      <a:lnTo>
                        <a:pt x="78" y="228"/>
                      </a:lnTo>
                      <a:lnTo>
                        <a:pt x="84" y="188"/>
                      </a:lnTo>
                      <a:lnTo>
                        <a:pt x="80" y="184"/>
                      </a:lnTo>
                      <a:lnTo>
                        <a:pt x="76" y="180"/>
                      </a:lnTo>
                      <a:lnTo>
                        <a:pt x="74" y="176"/>
                      </a:lnTo>
                      <a:lnTo>
                        <a:pt x="72" y="170"/>
                      </a:lnTo>
                      <a:lnTo>
                        <a:pt x="74" y="164"/>
                      </a:lnTo>
                      <a:lnTo>
                        <a:pt x="76" y="158"/>
                      </a:lnTo>
                      <a:lnTo>
                        <a:pt x="80" y="154"/>
                      </a:lnTo>
                      <a:lnTo>
                        <a:pt x="86" y="150"/>
                      </a:lnTo>
                      <a:lnTo>
                        <a:pt x="92" y="150"/>
                      </a:lnTo>
                      <a:lnTo>
                        <a:pt x="98" y="150"/>
                      </a:lnTo>
                      <a:lnTo>
                        <a:pt x="104" y="154"/>
                      </a:lnTo>
                      <a:lnTo>
                        <a:pt x="108" y="158"/>
                      </a:lnTo>
                      <a:lnTo>
                        <a:pt x="110" y="164"/>
                      </a:lnTo>
                      <a:lnTo>
                        <a:pt x="112" y="170"/>
                      </a:lnTo>
                      <a:close/>
                      <a:moveTo>
                        <a:pt x="160" y="108"/>
                      </a:moveTo>
                      <a:lnTo>
                        <a:pt x="160" y="68"/>
                      </a:lnTo>
                      <a:lnTo>
                        <a:pt x="154" y="40"/>
                      </a:lnTo>
                      <a:lnTo>
                        <a:pt x="140" y="20"/>
                      </a:lnTo>
                      <a:lnTo>
                        <a:pt x="118" y="4"/>
                      </a:lnTo>
                      <a:lnTo>
                        <a:pt x="92" y="0"/>
                      </a:lnTo>
                      <a:lnTo>
                        <a:pt x="66" y="4"/>
                      </a:lnTo>
                      <a:lnTo>
                        <a:pt x="44" y="20"/>
                      </a:lnTo>
                      <a:lnTo>
                        <a:pt x="30" y="40"/>
                      </a:lnTo>
                      <a:lnTo>
                        <a:pt x="24" y="68"/>
                      </a:lnTo>
                      <a:lnTo>
                        <a:pt x="24" y="108"/>
                      </a:lnTo>
                      <a:lnTo>
                        <a:pt x="48" y="108"/>
                      </a:lnTo>
                      <a:lnTo>
                        <a:pt x="48" y="68"/>
                      </a:lnTo>
                      <a:lnTo>
                        <a:pt x="52" y="50"/>
                      </a:lnTo>
                      <a:lnTo>
                        <a:pt x="60" y="36"/>
                      </a:lnTo>
                      <a:lnTo>
                        <a:pt x="74" y="26"/>
                      </a:lnTo>
                      <a:lnTo>
                        <a:pt x="92" y="24"/>
                      </a:lnTo>
                      <a:lnTo>
                        <a:pt x="108" y="26"/>
                      </a:lnTo>
                      <a:lnTo>
                        <a:pt x="122" y="36"/>
                      </a:lnTo>
                      <a:lnTo>
                        <a:pt x="132" y="50"/>
                      </a:lnTo>
                      <a:lnTo>
                        <a:pt x="136" y="68"/>
                      </a:lnTo>
                      <a:lnTo>
                        <a:pt x="136" y="108"/>
                      </a:lnTo>
                      <a:lnTo>
                        <a:pt x="160" y="108"/>
                      </a:lnTo>
                      <a:close/>
                      <a:moveTo>
                        <a:pt x="186" y="262"/>
                      </a:moveTo>
                      <a:lnTo>
                        <a:pt x="186" y="116"/>
                      </a:lnTo>
                      <a:lnTo>
                        <a:pt x="0" y="116"/>
                      </a:lnTo>
                      <a:lnTo>
                        <a:pt x="0" y="262"/>
                      </a:lnTo>
                      <a:lnTo>
                        <a:pt x="186" y="262"/>
                      </a:lnTo>
                      <a:close/>
                    </a:path>
                  </a:pathLst>
                </a:custGeom>
                <a:solidFill>
                  <a:srgbClr val="000000"/>
                </a:soli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620"/>
                </a:p>
              </p:txBody>
            </p:sp>
          </p:grpSp>
        </p:grpSp>
        <p:pic>
          <p:nvPicPr>
            <p:cNvPr id="34" name="Picture 59" descr="zg_water_right_an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8333" t="6667" r="8333" b="6667"/>
            <a:stretch>
              <a:fillRect/>
            </a:stretch>
          </p:blipFill>
          <p:spPr bwMode="auto">
            <a:xfrm>
              <a:off x="8073401" y="2460998"/>
              <a:ext cx="613399" cy="77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val="6703777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err="1"/>
              <a:t>zSecure</a:t>
            </a:r>
            <a:r>
              <a:rPr lang="en-US" dirty="0"/>
              <a:t> 2.3 Pervasive Encryption Support</a:t>
            </a:r>
            <a:endParaRPr lang="en-US" dirty="0">
              <a:solidFill>
                <a:schemeClr val="accent4"/>
              </a:solidFill>
            </a:endParaRPr>
          </a:p>
        </p:txBody>
      </p:sp>
      <p:sp>
        <p:nvSpPr>
          <p:cNvPr id="3" name="Content Placeholder 2"/>
          <p:cNvSpPr>
            <a:spLocks noGrp="1"/>
          </p:cNvSpPr>
          <p:nvPr>
            <p:ph idx="10"/>
          </p:nvPr>
        </p:nvSpPr>
        <p:spPr>
          <a:xfrm>
            <a:off x="457202" y="681905"/>
            <a:ext cx="5655731" cy="3637359"/>
          </a:xfrm>
        </p:spPr>
        <p:txBody>
          <a:bodyPr>
            <a:normAutofit fontScale="62500" lnSpcReduction="20000"/>
          </a:bodyPr>
          <a:lstStyle/>
          <a:p>
            <a:pPr marL="308610" indent="-308610" defTabSz="822960" fontAlgn="base">
              <a:spcBef>
                <a:spcPct val="0"/>
              </a:spcBef>
              <a:spcAft>
                <a:spcPct val="0"/>
              </a:spcAft>
              <a:buFont typeface="Arial" panose="020B0604020202020204" pitchFamily="34" charset="0"/>
              <a:buChar char="•"/>
            </a:pPr>
            <a:r>
              <a:rPr lang="en-US" sz="2400" b="1" dirty="0">
                <a:solidFill>
                  <a:srgbClr val="00B0F0"/>
                </a:solidFill>
              </a:rPr>
              <a:t>Command Verifier:</a:t>
            </a:r>
            <a:r>
              <a:rPr lang="en-US" sz="2400" dirty="0">
                <a:solidFill>
                  <a:srgbClr val="000000"/>
                </a:solidFill>
              </a:rPr>
              <a:t> Command Verifier policy for DATAKEY</a:t>
            </a:r>
          </a:p>
          <a:p>
            <a:pPr marL="308610" indent="-308610" defTabSz="822960" fontAlgn="base">
              <a:spcBef>
                <a:spcPct val="0"/>
              </a:spcBef>
              <a:spcAft>
                <a:spcPct val="0"/>
              </a:spcAft>
              <a:buFont typeface="Arial" panose="020B0604020202020204" pitchFamily="34" charset="0"/>
              <a:buChar char="•"/>
            </a:pPr>
            <a:endParaRPr lang="en-US" sz="2400" dirty="0">
              <a:solidFill>
                <a:srgbClr val="000000"/>
              </a:solidFill>
            </a:endParaRPr>
          </a:p>
          <a:p>
            <a:pPr marL="308610" indent="-308610" defTabSz="822960" fontAlgn="base">
              <a:spcBef>
                <a:spcPct val="0"/>
              </a:spcBef>
              <a:spcAft>
                <a:spcPct val="0"/>
              </a:spcAft>
              <a:buFont typeface="Arial" panose="020B0604020202020204" pitchFamily="34" charset="0"/>
              <a:buChar char="•"/>
            </a:pPr>
            <a:r>
              <a:rPr lang="en-US" sz="2400" b="1" dirty="0">
                <a:solidFill>
                  <a:srgbClr val="00B0F0"/>
                </a:solidFill>
              </a:rPr>
              <a:t>Admin:</a:t>
            </a:r>
            <a:r>
              <a:rPr lang="en-US" sz="2400" dirty="0">
                <a:solidFill>
                  <a:srgbClr val="00B0F0"/>
                </a:solidFill>
              </a:rPr>
              <a:t> </a:t>
            </a:r>
            <a:r>
              <a:rPr lang="en-US" sz="2400" dirty="0">
                <a:solidFill>
                  <a:srgbClr val="000000"/>
                </a:solidFill>
              </a:rPr>
              <a:t>Easy administration DATAKEY on DFP segment</a:t>
            </a:r>
          </a:p>
          <a:p>
            <a:pPr marL="308610" indent="-308610" defTabSz="822960" fontAlgn="base">
              <a:spcBef>
                <a:spcPct val="0"/>
              </a:spcBef>
              <a:spcAft>
                <a:spcPct val="0"/>
              </a:spcAft>
              <a:buFont typeface="Arial" panose="020B0604020202020204" pitchFamily="34" charset="0"/>
              <a:buChar char="•"/>
            </a:pPr>
            <a:endParaRPr lang="en-US" sz="2400" b="1" dirty="0">
              <a:solidFill>
                <a:srgbClr val="00B0F0"/>
              </a:solidFill>
            </a:endParaRPr>
          </a:p>
          <a:p>
            <a:pPr marL="308610" indent="-308610" defTabSz="822960" fontAlgn="base">
              <a:spcBef>
                <a:spcPct val="0"/>
              </a:spcBef>
              <a:spcAft>
                <a:spcPct val="0"/>
              </a:spcAft>
              <a:buFont typeface="Arial" panose="020B0604020202020204" pitchFamily="34" charset="0"/>
              <a:buChar char="•"/>
            </a:pPr>
            <a:r>
              <a:rPr lang="en-US" sz="2400" b="1" dirty="0">
                <a:solidFill>
                  <a:srgbClr val="00B0F0"/>
                </a:solidFill>
              </a:rPr>
              <a:t>Audit:</a:t>
            </a:r>
            <a:r>
              <a:rPr lang="en-US" sz="2400" dirty="0">
                <a:solidFill>
                  <a:srgbClr val="000000"/>
                </a:solidFill>
              </a:rPr>
              <a:t> Report on non-VSAM and VSAM data sets key labels</a:t>
            </a:r>
          </a:p>
          <a:p>
            <a:pPr marL="719510" lvl="1" indent="-308610" defTabSz="822960" fontAlgn="base">
              <a:spcBef>
                <a:spcPct val="0"/>
              </a:spcBef>
              <a:spcAft>
                <a:spcPct val="0"/>
              </a:spcAft>
            </a:pPr>
            <a:r>
              <a:rPr lang="en-US" sz="2000" dirty="0">
                <a:solidFill>
                  <a:srgbClr val="000000"/>
                </a:solidFill>
              </a:rPr>
              <a:t>Extend existing report types DSN / SENSDSN</a:t>
            </a:r>
          </a:p>
          <a:p>
            <a:pPr marL="308610" indent="-308610" defTabSz="822960" fontAlgn="base">
              <a:spcBef>
                <a:spcPct val="0"/>
              </a:spcBef>
              <a:spcAft>
                <a:spcPct val="0"/>
              </a:spcAft>
              <a:buFont typeface="Arial" panose="020B0604020202020204" pitchFamily="34" charset="0"/>
              <a:buChar char="•"/>
            </a:pPr>
            <a:endParaRPr lang="en-US" sz="2400" dirty="0">
              <a:solidFill>
                <a:srgbClr val="000000"/>
              </a:solidFill>
            </a:endParaRPr>
          </a:p>
          <a:p>
            <a:pPr marL="308610" indent="-308610" defTabSz="822960" fontAlgn="base">
              <a:spcBef>
                <a:spcPct val="0"/>
              </a:spcBef>
              <a:spcAft>
                <a:spcPct val="0"/>
              </a:spcAft>
              <a:buFont typeface="Arial" panose="020B0604020202020204" pitchFamily="34" charset="0"/>
              <a:buChar char="•"/>
            </a:pPr>
            <a:r>
              <a:rPr lang="en-US" sz="2400" b="1" dirty="0">
                <a:solidFill>
                  <a:srgbClr val="00B0F0"/>
                </a:solidFill>
              </a:rPr>
              <a:t>Audit: </a:t>
            </a:r>
            <a:r>
              <a:rPr lang="en-US" sz="2400" dirty="0">
                <a:solidFill>
                  <a:srgbClr val="000000"/>
                </a:solidFill>
              </a:rPr>
              <a:t>Report key protection CSFKEYS</a:t>
            </a:r>
          </a:p>
          <a:p>
            <a:pPr marL="719510" lvl="1" indent="-308610" defTabSz="822960" fontAlgn="base">
              <a:spcBef>
                <a:spcPct val="0"/>
              </a:spcBef>
              <a:spcAft>
                <a:spcPct val="0"/>
              </a:spcAft>
            </a:pPr>
            <a:r>
              <a:rPr lang="en-US" sz="2000" dirty="0">
                <a:solidFill>
                  <a:srgbClr val="000000"/>
                </a:solidFill>
              </a:rPr>
              <a:t>New report types ICSF_SYMKEY, ICSF_PUBKEY</a:t>
            </a:r>
          </a:p>
          <a:p>
            <a:pPr marL="308610" indent="-308610" defTabSz="822960" fontAlgn="base">
              <a:spcBef>
                <a:spcPct val="0"/>
              </a:spcBef>
              <a:spcAft>
                <a:spcPct val="0"/>
              </a:spcAft>
              <a:buFont typeface="Arial" panose="020B0604020202020204" pitchFamily="34" charset="0"/>
              <a:buChar char="•"/>
            </a:pPr>
            <a:endParaRPr lang="en-US" sz="2400" b="1" dirty="0">
              <a:solidFill>
                <a:srgbClr val="00B0F0"/>
              </a:solidFill>
            </a:endParaRPr>
          </a:p>
          <a:p>
            <a:pPr marL="308610" indent="-308610" defTabSz="822960" fontAlgn="base">
              <a:spcBef>
                <a:spcPct val="0"/>
              </a:spcBef>
              <a:spcAft>
                <a:spcPct val="0"/>
              </a:spcAft>
              <a:buFont typeface="Arial" panose="020B0604020202020204" pitchFamily="34" charset="0"/>
              <a:buChar char="•"/>
            </a:pPr>
            <a:r>
              <a:rPr lang="en-US" sz="2400" b="1" dirty="0">
                <a:solidFill>
                  <a:srgbClr val="00B0F0"/>
                </a:solidFill>
              </a:rPr>
              <a:t>Audit: </a:t>
            </a:r>
            <a:r>
              <a:rPr lang="en-US" sz="2400" dirty="0">
                <a:solidFill>
                  <a:srgbClr val="000000"/>
                </a:solidFill>
              </a:rPr>
              <a:t>Report which systems sharing DASD can decrypt ds</a:t>
            </a:r>
          </a:p>
          <a:p>
            <a:pPr marL="308610" indent="-308610" defTabSz="822960" fontAlgn="base">
              <a:spcBef>
                <a:spcPct val="0"/>
              </a:spcBef>
              <a:spcAft>
                <a:spcPct val="0"/>
              </a:spcAft>
              <a:buFont typeface="Arial" panose="020B0604020202020204" pitchFamily="34" charset="0"/>
              <a:buChar char="•"/>
            </a:pPr>
            <a:endParaRPr lang="en-US" sz="2400" dirty="0">
              <a:solidFill>
                <a:srgbClr val="000000"/>
              </a:solidFill>
            </a:endParaRPr>
          </a:p>
          <a:p>
            <a:pPr marL="308610" indent="-308610" defTabSz="822960" fontAlgn="base">
              <a:spcBef>
                <a:spcPct val="0"/>
              </a:spcBef>
              <a:spcAft>
                <a:spcPct val="0"/>
              </a:spcAft>
              <a:buFont typeface="Arial" panose="020B0604020202020204" pitchFamily="34" charset="0"/>
              <a:buChar char="•"/>
            </a:pPr>
            <a:r>
              <a:rPr lang="en-US" sz="2400" b="1" dirty="0">
                <a:solidFill>
                  <a:srgbClr val="00B0F0"/>
                </a:solidFill>
              </a:rPr>
              <a:t>Audit: </a:t>
            </a:r>
            <a:r>
              <a:rPr lang="en-US" sz="2400" dirty="0">
                <a:solidFill>
                  <a:srgbClr val="000000"/>
                </a:solidFill>
              </a:rPr>
              <a:t>Extend report type SMF </a:t>
            </a:r>
          </a:p>
          <a:p>
            <a:pPr marL="719510" lvl="1" indent="-308610" defTabSz="822960" fontAlgn="base">
              <a:spcBef>
                <a:spcPct val="0"/>
              </a:spcBef>
              <a:spcAft>
                <a:spcPct val="0"/>
              </a:spcAft>
            </a:pPr>
            <a:r>
              <a:rPr lang="en-US" sz="2000" dirty="0">
                <a:solidFill>
                  <a:srgbClr val="000000"/>
                </a:solidFill>
              </a:rPr>
              <a:t>Type 14/15 non-VSAM and Type 62 VSAM </a:t>
            </a:r>
            <a:r>
              <a:rPr lang="en-US" sz="2000" dirty="0" err="1">
                <a:solidFill>
                  <a:srgbClr val="000000"/>
                </a:solidFill>
              </a:rPr>
              <a:t>keylabel</a:t>
            </a:r>
            <a:r>
              <a:rPr lang="en-US" sz="2000" dirty="0">
                <a:solidFill>
                  <a:srgbClr val="000000"/>
                </a:solidFill>
              </a:rPr>
              <a:t> use</a:t>
            </a:r>
          </a:p>
          <a:p>
            <a:pPr marL="719510" lvl="1" indent="-308610" defTabSz="822960" fontAlgn="base">
              <a:spcBef>
                <a:spcPct val="0"/>
              </a:spcBef>
              <a:spcAft>
                <a:spcPct val="0"/>
              </a:spcAft>
            </a:pPr>
            <a:r>
              <a:rPr lang="en-US" sz="2000" dirty="0">
                <a:solidFill>
                  <a:srgbClr val="000000"/>
                </a:solidFill>
              </a:rPr>
              <a:t>ICSF</a:t>
            </a:r>
          </a:p>
          <a:p>
            <a:pPr marL="719510" lvl="1" indent="-308610" defTabSz="822960" fontAlgn="base">
              <a:spcBef>
                <a:spcPct val="0"/>
              </a:spcBef>
              <a:spcAft>
                <a:spcPct val="0"/>
              </a:spcAft>
            </a:pPr>
            <a:r>
              <a:rPr lang="en-US" sz="2000" dirty="0" err="1">
                <a:solidFill>
                  <a:srgbClr val="000000"/>
                </a:solidFill>
              </a:rPr>
              <a:t>zERT</a:t>
            </a:r>
            <a:r>
              <a:rPr lang="en-US" sz="2000" dirty="0">
                <a:solidFill>
                  <a:srgbClr val="000000"/>
                </a:solidFill>
              </a:rPr>
              <a:t> records to show encryption strengths</a:t>
            </a:r>
          </a:p>
          <a:p>
            <a:pPr marL="719510" lvl="1" indent="-308610" defTabSz="822960" fontAlgn="base">
              <a:spcBef>
                <a:spcPct val="0"/>
              </a:spcBef>
              <a:spcAft>
                <a:spcPct val="0"/>
              </a:spcAft>
            </a:pPr>
            <a:endParaRPr lang="en-US" sz="2200" dirty="0">
              <a:solidFill>
                <a:srgbClr val="000000"/>
              </a:solidFill>
            </a:endParaRPr>
          </a:p>
          <a:p>
            <a:pPr marL="205173" indent="-308610" defTabSz="822960" fontAlgn="base">
              <a:spcBef>
                <a:spcPct val="0"/>
              </a:spcBef>
              <a:spcAft>
                <a:spcPct val="0"/>
              </a:spcAft>
            </a:pPr>
            <a:endParaRPr lang="en-US" sz="2200" dirty="0">
              <a:solidFill>
                <a:srgbClr val="000000"/>
              </a:solidFill>
            </a:endParaRPr>
          </a:p>
          <a:p>
            <a:pPr marL="205173" indent="-308610" algn="ctr" defTabSz="822960" fontAlgn="base">
              <a:spcBef>
                <a:spcPct val="0"/>
              </a:spcBef>
              <a:spcAft>
                <a:spcPct val="0"/>
              </a:spcAft>
            </a:pPr>
            <a:r>
              <a:rPr lang="en-US" sz="2900" i="1" dirty="0">
                <a:solidFill>
                  <a:srgbClr val="C00000"/>
                </a:solidFill>
              </a:rPr>
              <a:t>Planned GA Q3 2017</a:t>
            </a:r>
          </a:p>
        </p:txBody>
      </p:sp>
      <p:sp>
        <p:nvSpPr>
          <p:cNvPr id="4" name="Footer Placeholder 3"/>
          <p:cNvSpPr>
            <a:spLocks noGrp="1"/>
          </p:cNvSpPr>
          <p:nvPr>
            <p:ph type="ftr" sz="quarter" idx="4294967295"/>
          </p:nvPr>
        </p:nvSpPr>
        <p:spPr>
          <a:xfrm>
            <a:off x="0" y="4919663"/>
            <a:ext cx="2692400" cy="203200"/>
          </a:xfrm>
          <a:prstGeom prst="rect">
            <a:avLst/>
          </a:prstGeom>
        </p:spPr>
        <p:txBody>
          <a:bodyPr/>
          <a:lstStyle/>
          <a:p>
            <a:r>
              <a:rPr lang="en-US" dirty="0">
                <a:solidFill>
                  <a:srgbClr val="FFFFFF">
                    <a:lumMod val="95000"/>
                  </a:srgbClr>
                </a:solidFill>
              </a:rPr>
              <a:t>Disclosed under Non-Disclosure Agreement</a:t>
            </a:r>
          </a:p>
        </p:txBody>
      </p:sp>
      <p:pic>
        <p:nvPicPr>
          <p:cNvPr id="6" name="Picture 5"/>
          <p:cNvPicPr>
            <a:picLocks noChangeAspect="1"/>
          </p:cNvPicPr>
          <p:nvPr/>
        </p:nvPicPr>
        <p:blipFill>
          <a:blip r:embed="rId3"/>
          <a:stretch>
            <a:fillRect/>
          </a:stretch>
        </p:blipFill>
        <p:spPr>
          <a:xfrm>
            <a:off x="6223001" y="647434"/>
            <a:ext cx="2921000" cy="3542631"/>
          </a:xfrm>
          <a:prstGeom prst="rect">
            <a:avLst/>
          </a:prstGeom>
        </p:spPr>
      </p:pic>
    </p:spTree>
    <p:extLst>
      <p:ext uri="{BB962C8B-B14F-4D97-AF65-F5344CB8AC3E}">
        <p14:creationId xmlns:p14="http://schemas.microsoft.com/office/powerpoint/2010/main" val="676614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p:cNvSpPr>
            <a:spLocks noGrp="1"/>
          </p:cNvSpPr>
          <p:nvPr>
            <p:ph type="title"/>
          </p:nvPr>
        </p:nvSpPr>
        <p:spPr/>
        <p:txBody>
          <a:bodyPr/>
          <a:lstStyle/>
          <a:p>
            <a:r>
              <a:rPr lang="en-US" dirty="0"/>
              <a:t>Agenda</a:t>
            </a:r>
          </a:p>
        </p:txBody>
      </p:sp>
      <p:sp>
        <p:nvSpPr>
          <p:cNvPr id="38" name="Content Placeholder 37"/>
          <p:cNvSpPr>
            <a:spLocks noGrp="1"/>
          </p:cNvSpPr>
          <p:nvPr>
            <p:ph idx="10"/>
          </p:nvPr>
        </p:nvSpPr>
        <p:spPr/>
        <p:txBody>
          <a:bodyPr/>
          <a:lstStyle/>
          <a:p>
            <a:pPr marL="342900" indent="-342900">
              <a:buFont typeface="+mj-lt"/>
              <a:buAutoNum type="arabicPeriod"/>
            </a:pPr>
            <a:r>
              <a:rPr lang="en-US" dirty="0"/>
              <a:t>Pervasive Encryption Technical Foundation</a:t>
            </a:r>
          </a:p>
          <a:p>
            <a:pPr marL="342900" indent="-342900">
              <a:buFont typeface="+mj-lt"/>
              <a:buAutoNum type="arabicPeriod"/>
            </a:pPr>
            <a:endParaRPr lang="en-US" dirty="0"/>
          </a:p>
          <a:p>
            <a:pPr marL="342900" indent="-342900">
              <a:buFont typeface="+mj-lt"/>
              <a:buAutoNum type="arabicPeriod"/>
            </a:pPr>
            <a:r>
              <a:rPr lang="en-US" dirty="0"/>
              <a:t>z14 Hardware Encryption Overview</a:t>
            </a:r>
          </a:p>
          <a:p>
            <a:pPr marL="342900" indent="-342900">
              <a:buFont typeface="+mj-lt"/>
              <a:buAutoNum type="arabicPeriod"/>
            </a:pPr>
            <a:endParaRPr lang="en-US" dirty="0"/>
          </a:p>
          <a:p>
            <a:pPr marL="342900" indent="-342900">
              <a:buFont typeface="+mj-lt"/>
              <a:buAutoNum type="arabicPeriod"/>
            </a:pPr>
            <a:r>
              <a:rPr lang="en-US" dirty="0"/>
              <a:t>Pervasive Encryption Considerations</a:t>
            </a:r>
          </a:p>
          <a:p>
            <a:pPr marL="342900" indent="-342900">
              <a:buFont typeface="+mj-lt"/>
              <a:buAutoNum type="arabicPeriod"/>
            </a:pPr>
            <a:endParaRPr lang="en-US" dirty="0"/>
          </a:p>
          <a:p>
            <a:pPr marL="342900" indent="-342900">
              <a:buFont typeface="+mj-lt"/>
              <a:buAutoNum type="arabicPeriod"/>
            </a:pPr>
            <a:r>
              <a:rPr lang="en-US" dirty="0"/>
              <a:t>Next Steps</a:t>
            </a:r>
          </a:p>
          <a:p>
            <a:pPr marL="342900" indent="-342900">
              <a:buFont typeface="+mj-lt"/>
              <a:buAutoNum type="arabicPeriod"/>
            </a:pPr>
            <a:endParaRPr lang="en-US" dirty="0"/>
          </a:p>
          <a:p>
            <a:pPr marL="342900" indent="-342900">
              <a:buFont typeface="+mj-lt"/>
              <a:buAutoNum type="arabicPeriod"/>
            </a:pPr>
            <a:r>
              <a:rPr lang="en-US" dirty="0"/>
              <a:t>Resources</a:t>
            </a:r>
          </a:p>
        </p:txBody>
      </p:sp>
    </p:spTree>
    <p:extLst>
      <p:ext uri="{BB962C8B-B14F-4D97-AF65-F5344CB8AC3E}">
        <p14:creationId xmlns:p14="http://schemas.microsoft.com/office/powerpoint/2010/main" val="81249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Considerations</a:t>
            </a:r>
          </a:p>
        </p:txBody>
      </p:sp>
      <p:sp>
        <p:nvSpPr>
          <p:cNvPr id="3" name="Text Placeholder 2"/>
          <p:cNvSpPr>
            <a:spLocks noGrp="1"/>
          </p:cNvSpPr>
          <p:nvPr>
            <p:ph idx="10"/>
          </p:nvPr>
        </p:nvSpPr>
        <p:spPr/>
        <p:txBody>
          <a:bodyPr/>
          <a:lstStyle/>
          <a:p>
            <a:pPr marL="285750" indent="-285750">
              <a:buFont typeface="Arial" charset="0"/>
              <a:buChar char="•"/>
            </a:pPr>
            <a:r>
              <a:rPr lang="en-US" dirty="0"/>
              <a:t>Understanding Positioning with other encryption solutions</a:t>
            </a:r>
          </a:p>
          <a:p>
            <a:pPr marL="285750" indent="-285750">
              <a:buFont typeface="Arial" charset="0"/>
              <a:buChar char="•"/>
            </a:pPr>
            <a:endParaRPr lang="en-US" dirty="0"/>
          </a:p>
          <a:p>
            <a:pPr marL="285750" indent="-285750">
              <a:buFont typeface="Arial" charset="0"/>
              <a:buChar char="•"/>
            </a:pPr>
            <a:r>
              <a:rPr lang="en-US" dirty="0"/>
              <a:t>Estimating CPU Cost of Encryption </a:t>
            </a:r>
          </a:p>
          <a:p>
            <a:pPr marL="285750" indent="-285750">
              <a:buFont typeface="Arial" charset="0"/>
              <a:buChar char="•"/>
            </a:pPr>
            <a:endParaRPr lang="en-US" dirty="0"/>
          </a:p>
          <a:p>
            <a:pPr marL="285750" indent="-285750">
              <a:buFont typeface="Arial" charset="0"/>
              <a:buChar char="•"/>
            </a:pPr>
            <a:r>
              <a:rPr lang="en-US" dirty="0"/>
              <a:t>Compression &amp; Encryption</a:t>
            </a:r>
          </a:p>
          <a:p>
            <a:pPr marL="285750" indent="-285750">
              <a:buFont typeface="Arial" charset="0"/>
              <a:buChar char="•"/>
            </a:pPr>
            <a:endParaRPr lang="en-US" dirty="0"/>
          </a:p>
          <a:p>
            <a:pPr marL="285750" indent="-285750">
              <a:buFont typeface="Arial" charset="0"/>
              <a:buChar char="•"/>
            </a:pPr>
            <a:r>
              <a:rPr lang="en-US" dirty="0"/>
              <a:t>Setting up z/OS data set encryption </a:t>
            </a:r>
            <a:r>
              <a:rPr lang="mr-IN" dirty="0"/>
              <a:t>–</a:t>
            </a:r>
            <a:r>
              <a:rPr lang="en-US" dirty="0"/>
              <a:t> high level steps</a:t>
            </a:r>
          </a:p>
          <a:p>
            <a:pPr marL="285750" indent="-285750">
              <a:buFont typeface="Arial" charset="0"/>
              <a:buChar char="•"/>
            </a:pPr>
            <a:endParaRPr lang="en-US" dirty="0"/>
          </a:p>
          <a:p>
            <a:pPr marL="285750" indent="-285750">
              <a:buFont typeface="Arial" charset="0"/>
              <a:buChar char="•"/>
            </a:pPr>
            <a:r>
              <a:rPr lang="en-US" dirty="0"/>
              <a:t>Naming Conventions</a:t>
            </a:r>
          </a:p>
          <a:p>
            <a:pPr marL="285750" indent="-285750">
              <a:buFont typeface="Arial" charset="0"/>
              <a:buChar char="•"/>
            </a:pPr>
            <a:endParaRPr lang="en-US" dirty="0"/>
          </a:p>
          <a:p>
            <a:pPr marL="285750" indent="-285750">
              <a:buFont typeface="Arial" charset="0"/>
              <a:buChar char="•"/>
            </a:pPr>
            <a:r>
              <a:rPr lang="en-US" dirty="0"/>
              <a:t>Key Management</a:t>
            </a:r>
          </a:p>
          <a:p>
            <a:pPr marL="285750" indent="-285750">
              <a:buFont typeface="Arial" charset="0"/>
              <a:buChar char="•"/>
            </a:pPr>
            <a:endParaRPr lang="en-US" dirty="0"/>
          </a:p>
          <a:p>
            <a:pPr marL="285750" indent="-285750">
              <a:buFont typeface="Arial" charset="0"/>
              <a:buChar char="•"/>
            </a:pPr>
            <a:r>
              <a:rPr lang="en-US" dirty="0"/>
              <a:t>Software Rollout</a:t>
            </a:r>
          </a:p>
          <a:p>
            <a:endParaRPr lang="en-US" dirty="0"/>
          </a:p>
        </p:txBody>
      </p:sp>
    </p:spTree>
    <p:extLst>
      <p:ext uri="{BB962C8B-B14F-4D97-AF65-F5344CB8AC3E}">
        <p14:creationId xmlns:p14="http://schemas.microsoft.com/office/powerpoint/2010/main" val="15146178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Layers of Encryption</a:t>
            </a:r>
            <a:br>
              <a:rPr lang="en-US" dirty="0"/>
            </a:br>
            <a:r>
              <a:rPr lang="en-US" sz="1600" b="0" i="1" dirty="0">
                <a:latin typeface="HelvNeue Light for IBM" charset="0"/>
                <a:ea typeface="HelvNeue Light for IBM" charset="0"/>
                <a:cs typeface="HelvNeue Light for IBM" charset="0"/>
              </a:rPr>
              <a:t>Robust data protection</a:t>
            </a:r>
          </a:p>
        </p:txBody>
      </p:sp>
      <p:grpSp>
        <p:nvGrpSpPr>
          <p:cNvPr id="56" name="Group 55"/>
          <p:cNvGrpSpPr/>
          <p:nvPr/>
        </p:nvGrpSpPr>
        <p:grpSpPr>
          <a:xfrm>
            <a:off x="430444" y="4195366"/>
            <a:ext cx="6871042" cy="276999"/>
            <a:chOff x="858054" y="5615683"/>
            <a:chExt cx="7699609" cy="744029"/>
          </a:xfrm>
        </p:grpSpPr>
        <p:sp>
          <p:nvSpPr>
            <p:cNvPr id="68" name="TextBox 67"/>
            <p:cNvSpPr txBox="1"/>
            <p:nvPr/>
          </p:nvSpPr>
          <p:spPr>
            <a:xfrm>
              <a:off x="4247838" y="5615683"/>
              <a:ext cx="862587" cy="744029"/>
            </a:xfrm>
            <a:prstGeom prst="rect">
              <a:avLst/>
            </a:prstGeom>
            <a:noFill/>
            <a:ln>
              <a:noFill/>
            </a:ln>
          </p:spPr>
          <p:txBody>
            <a:bodyPr wrap="none" rtlCol="0">
              <a:spAutoFit/>
            </a:bodyPr>
            <a:lstStyle/>
            <a:p>
              <a:pPr algn="ctr" defTabSz="609555" hangingPunct="0">
                <a:defRPr/>
              </a:pPr>
              <a:r>
                <a:rPr lang="en-US" sz="1200" kern="0" dirty="0">
                  <a:cs typeface="Arial" charset="0"/>
                  <a:sym typeface="Helvetica Light"/>
                </a:rPr>
                <a:t>Coverage</a:t>
              </a:r>
            </a:p>
          </p:txBody>
        </p:sp>
        <p:cxnSp>
          <p:nvCxnSpPr>
            <p:cNvPr id="69" name="Straight Arrow Connector 68"/>
            <p:cNvCxnSpPr/>
            <p:nvPr/>
          </p:nvCxnSpPr>
          <p:spPr>
            <a:xfrm flipV="1">
              <a:off x="5239427" y="5926914"/>
              <a:ext cx="3318236" cy="17524"/>
            </a:xfrm>
            <a:prstGeom prst="straightConnector1">
              <a:avLst/>
            </a:prstGeom>
            <a:noFill/>
            <a:ln w="19050" cap="flat" cmpd="sng" algn="ctr">
              <a:solidFill>
                <a:schemeClr val="tx1"/>
              </a:solidFill>
              <a:prstDash val="solid"/>
              <a:miter lim="800000"/>
              <a:tailEnd type="arrow"/>
            </a:ln>
            <a:effectLst/>
          </p:spPr>
        </p:cxnSp>
        <p:cxnSp>
          <p:nvCxnSpPr>
            <p:cNvPr id="70" name="Straight Arrow Connector 69"/>
            <p:cNvCxnSpPr/>
            <p:nvPr/>
          </p:nvCxnSpPr>
          <p:spPr>
            <a:xfrm flipH="1">
              <a:off x="858054" y="5944438"/>
              <a:ext cx="3318236" cy="9382"/>
            </a:xfrm>
            <a:prstGeom prst="straightConnector1">
              <a:avLst/>
            </a:prstGeom>
            <a:noFill/>
            <a:ln w="19050" cap="flat" cmpd="sng" algn="ctr">
              <a:solidFill>
                <a:schemeClr val="tx1"/>
              </a:solidFill>
              <a:prstDash val="solid"/>
              <a:miter lim="800000"/>
              <a:tailEnd type="arrow"/>
            </a:ln>
            <a:effectLst/>
          </p:spPr>
        </p:cxnSp>
      </p:grpSp>
      <p:grpSp>
        <p:nvGrpSpPr>
          <p:cNvPr id="57" name="Group 56"/>
          <p:cNvGrpSpPr/>
          <p:nvPr/>
        </p:nvGrpSpPr>
        <p:grpSpPr>
          <a:xfrm>
            <a:off x="265475" y="964799"/>
            <a:ext cx="276999" cy="3226072"/>
            <a:chOff x="489062" y="1417638"/>
            <a:chExt cx="260389" cy="4280437"/>
          </a:xfrm>
        </p:grpSpPr>
        <p:cxnSp>
          <p:nvCxnSpPr>
            <p:cNvPr id="66" name="Straight Arrow Connector 65"/>
            <p:cNvCxnSpPr/>
            <p:nvPr/>
          </p:nvCxnSpPr>
          <p:spPr>
            <a:xfrm flipV="1">
              <a:off x="621310" y="1417638"/>
              <a:ext cx="9389" cy="4280437"/>
            </a:xfrm>
            <a:prstGeom prst="straightConnector1">
              <a:avLst/>
            </a:prstGeom>
            <a:noFill/>
            <a:ln w="19050" cap="flat" cmpd="sng" algn="ctr">
              <a:solidFill>
                <a:schemeClr val="tx1"/>
              </a:solidFill>
              <a:prstDash val="solid"/>
              <a:miter lim="800000"/>
              <a:tailEnd type="arrow"/>
            </a:ln>
            <a:effectLst/>
          </p:spPr>
        </p:cxnSp>
        <p:sp>
          <p:nvSpPr>
            <p:cNvPr id="67" name="TextBox 66"/>
            <p:cNvSpPr txBox="1"/>
            <p:nvPr/>
          </p:nvSpPr>
          <p:spPr>
            <a:xfrm rot="16200000">
              <a:off x="-749620" y="3349993"/>
              <a:ext cx="2737753" cy="260389"/>
            </a:xfrm>
            <a:prstGeom prst="rect">
              <a:avLst/>
            </a:prstGeom>
            <a:solidFill>
              <a:schemeClr val="bg1"/>
            </a:solidFill>
            <a:ln>
              <a:noFill/>
            </a:ln>
          </p:spPr>
          <p:txBody>
            <a:bodyPr wrap="none" rtlCol="0">
              <a:spAutoFit/>
            </a:bodyPr>
            <a:lstStyle/>
            <a:p>
              <a:pPr algn="ctr" defTabSz="609555" hangingPunct="0">
                <a:defRPr/>
              </a:pPr>
              <a:r>
                <a:rPr lang="en-US" sz="1200" kern="0" dirty="0">
                  <a:cs typeface="Arial" charset="0"/>
                  <a:sym typeface="Helvetica Light"/>
                </a:rPr>
                <a:t>Complexity &amp; Security Control</a:t>
              </a:r>
            </a:p>
          </p:txBody>
        </p:sp>
      </p:grpSp>
      <p:graphicFrame>
        <p:nvGraphicFramePr>
          <p:cNvPr id="58" name="Content Placeholder 5"/>
          <p:cNvGraphicFramePr>
            <a:graphicFrameLocks/>
          </p:cNvGraphicFramePr>
          <p:nvPr>
            <p:extLst/>
          </p:nvPr>
        </p:nvGraphicFramePr>
        <p:xfrm>
          <a:off x="483257" y="964799"/>
          <a:ext cx="6797250" cy="3226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9" name="Straight Connector 58"/>
          <p:cNvCxnSpPr/>
          <p:nvPr/>
        </p:nvCxnSpPr>
        <p:spPr>
          <a:xfrm>
            <a:off x="6507777" y="3375655"/>
            <a:ext cx="2335709" cy="0"/>
          </a:xfrm>
          <a:prstGeom prst="line">
            <a:avLst/>
          </a:prstGeom>
          <a:noFill/>
          <a:ln w="6350" cap="flat" cmpd="sng" algn="ctr">
            <a:solidFill>
              <a:srgbClr val="F48F19"/>
            </a:solidFill>
            <a:prstDash val="solid"/>
            <a:miter lim="800000"/>
          </a:ln>
          <a:effectLst/>
        </p:spPr>
      </p:cxnSp>
      <p:cxnSp>
        <p:nvCxnSpPr>
          <p:cNvPr id="60" name="Straight Connector 59"/>
          <p:cNvCxnSpPr/>
          <p:nvPr/>
        </p:nvCxnSpPr>
        <p:spPr>
          <a:xfrm>
            <a:off x="5675150" y="2567981"/>
            <a:ext cx="3168336" cy="0"/>
          </a:xfrm>
          <a:prstGeom prst="line">
            <a:avLst/>
          </a:prstGeom>
          <a:noFill/>
          <a:ln w="6350" cap="flat" cmpd="sng" algn="ctr">
            <a:solidFill>
              <a:srgbClr val="F48F19"/>
            </a:solidFill>
            <a:prstDash val="solid"/>
            <a:miter lim="800000"/>
          </a:ln>
          <a:effectLst/>
        </p:spPr>
      </p:cxnSp>
      <p:cxnSp>
        <p:nvCxnSpPr>
          <p:cNvPr id="61" name="Straight Connector 60"/>
          <p:cNvCxnSpPr/>
          <p:nvPr/>
        </p:nvCxnSpPr>
        <p:spPr>
          <a:xfrm>
            <a:off x="4914254" y="1769039"/>
            <a:ext cx="3929231" cy="0"/>
          </a:xfrm>
          <a:prstGeom prst="line">
            <a:avLst/>
          </a:prstGeom>
          <a:noFill/>
          <a:ln w="6350" cap="flat" cmpd="sng" algn="ctr">
            <a:solidFill>
              <a:srgbClr val="F48F19"/>
            </a:solidFill>
            <a:prstDash val="solid"/>
            <a:miter lim="800000"/>
          </a:ln>
          <a:effectLst/>
        </p:spPr>
      </p:cxnSp>
      <p:sp>
        <p:nvSpPr>
          <p:cNvPr id="62" name="TextBox 61"/>
          <p:cNvSpPr txBox="1"/>
          <p:nvPr/>
        </p:nvSpPr>
        <p:spPr>
          <a:xfrm>
            <a:off x="6930737" y="3442153"/>
            <a:ext cx="1938944" cy="759221"/>
          </a:xfrm>
          <a:prstGeom prst="rect">
            <a:avLst/>
          </a:prstGeom>
          <a:noFill/>
        </p:spPr>
        <p:txBody>
          <a:bodyPr wrap="square" rtlCol="0" anchor="ctr" anchorCtr="0">
            <a:noAutofit/>
          </a:bodyPr>
          <a:lstStyle/>
          <a:p>
            <a:pPr algn="r" defTabSz="825500" hangingPunct="0">
              <a:defRPr/>
            </a:pPr>
            <a:r>
              <a:rPr lang="en-US" sz="1400" kern="0" dirty="0">
                <a:sym typeface="Helvetica Light"/>
              </a:rPr>
              <a:t>Protection against intrusion, tamper or removal of  </a:t>
            </a:r>
            <a:r>
              <a:rPr lang="en-US" sz="1400" i="1" kern="0" dirty="0">
                <a:sym typeface="Helvetica Light"/>
              </a:rPr>
              <a:t>physical</a:t>
            </a:r>
            <a:r>
              <a:rPr lang="en-US" sz="1400" kern="0" dirty="0">
                <a:sym typeface="Helvetica Light"/>
              </a:rPr>
              <a:t> infrastructure</a:t>
            </a:r>
          </a:p>
        </p:txBody>
      </p:sp>
      <p:sp>
        <p:nvSpPr>
          <p:cNvPr id="63" name="TextBox 62"/>
          <p:cNvSpPr txBox="1"/>
          <p:nvPr/>
        </p:nvSpPr>
        <p:spPr>
          <a:xfrm>
            <a:off x="5887831" y="2596233"/>
            <a:ext cx="2977484" cy="759221"/>
          </a:xfrm>
          <a:prstGeom prst="rect">
            <a:avLst/>
          </a:prstGeom>
          <a:noFill/>
        </p:spPr>
        <p:txBody>
          <a:bodyPr wrap="square" rtlCol="0" anchor="ctr" anchorCtr="0">
            <a:noAutofit/>
          </a:bodyPr>
          <a:lstStyle/>
          <a:p>
            <a:pPr algn="r" defTabSz="825500" hangingPunct="0">
              <a:defRPr/>
            </a:pPr>
            <a:r>
              <a:rPr lang="en-US" sz="1400" kern="0" dirty="0">
                <a:sym typeface="Helvetica Light"/>
              </a:rPr>
              <a:t>Broad protection &amp; privacy managed by OS</a:t>
            </a:r>
            <a:r>
              <a:rPr lang="is-IS" sz="1400" kern="0" dirty="0">
                <a:sym typeface="Helvetica Light"/>
              </a:rPr>
              <a:t>… </a:t>
            </a:r>
            <a:r>
              <a:rPr lang="is-IS" sz="1400" i="1" kern="0" dirty="0">
                <a:sym typeface="Helvetica Light"/>
              </a:rPr>
              <a:t>ability to</a:t>
            </a:r>
            <a:r>
              <a:rPr lang="is-IS" sz="1400" kern="0" dirty="0">
                <a:sym typeface="Helvetica Light"/>
              </a:rPr>
              <a:t> </a:t>
            </a:r>
            <a:r>
              <a:rPr lang="is-IS" sz="1400" i="1" kern="0" dirty="0">
                <a:sym typeface="Helvetica Light"/>
              </a:rPr>
              <a:t>eliminate storage admins from compliance scope</a:t>
            </a:r>
            <a:endParaRPr lang="en-US" sz="1400" i="1" kern="0" dirty="0">
              <a:sym typeface="Helvetica Light"/>
            </a:endParaRPr>
          </a:p>
        </p:txBody>
      </p:sp>
      <p:sp>
        <p:nvSpPr>
          <p:cNvPr id="64" name="TextBox 63"/>
          <p:cNvSpPr txBox="1"/>
          <p:nvPr/>
        </p:nvSpPr>
        <p:spPr>
          <a:xfrm>
            <a:off x="5441894" y="1799301"/>
            <a:ext cx="3423420" cy="759221"/>
          </a:xfrm>
          <a:prstGeom prst="rect">
            <a:avLst/>
          </a:prstGeom>
          <a:noFill/>
        </p:spPr>
        <p:txBody>
          <a:bodyPr wrap="square" rtlCol="0" anchor="ctr" anchorCtr="0">
            <a:noAutofit/>
          </a:bodyPr>
          <a:lstStyle/>
          <a:p>
            <a:pPr algn="r" defTabSz="825500" hangingPunct="0">
              <a:defRPr/>
            </a:pPr>
            <a:r>
              <a:rPr lang="en-US" sz="1400" kern="0" dirty="0">
                <a:sym typeface="Helvetica Light"/>
              </a:rPr>
              <a:t>Granular protection &amp; privacy managed by database</a:t>
            </a:r>
            <a:r>
              <a:rPr lang="is-IS" sz="1400" kern="0" dirty="0">
                <a:sym typeface="Helvetica Light"/>
              </a:rPr>
              <a:t>… </a:t>
            </a:r>
            <a:r>
              <a:rPr lang="is-IS" sz="1400" i="1" kern="0" dirty="0">
                <a:sym typeface="Helvetica Light"/>
              </a:rPr>
              <a:t>selective encryption &amp; granular key management control of sensitive data</a:t>
            </a:r>
            <a:endParaRPr lang="en-US" sz="1400" i="1" kern="0" dirty="0">
              <a:sym typeface="Helvetica Light"/>
            </a:endParaRPr>
          </a:p>
        </p:txBody>
      </p:sp>
      <p:sp>
        <p:nvSpPr>
          <p:cNvPr id="65" name="TextBox 64"/>
          <p:cNvSpPr txBox="1"/>
          <p:nvPr/>
        </p:nvSpPr>
        <p:spPr>
          <a:xfrm>
            <a:off x="4811659" y="985805"/>
            <a:ext cx="4053656" cy="759221"/>
          </a:xfrm>
          <a:prstGeom prst="rect">
            <a:avLst/>
          </a:prstGeom>
          <a:noFill/>
        </p:spPr>
        <p:txBody>
          <a:bodyPr wrap="square" rtlCol="0" anchor="ctr" anchorCtr="0">
            <a:noAutofit/>
          </a:bodyPr>
          <a:lstStyle/>
          <a:p>
            <a:pPr algn="r" defTabSz="825500" hangingPunct="0">
              <a:defRPr/>
            </a:pPr>
            <a:r>
              <a:rPr lang="en-US" sz="1400" kern="0" dirty="0">
                <a:sym typeface="Helvetica Light"/>
              </a:rPr>
              <a:t>Data protection &amp; privacy provided and managed by the application</a:t>
            </a:r>
            <a:r>
              <a:rPr lang="is-IS" sz="1400" kern="0" dirty="0">
                <a:sym typeface="Helvetica Light"/>
              </a:rPr>
              <a:t>… encryption of sensitive data when lower levels of encryption not available or suitable</a:t>
            </a:r>
            <a:endParaRPr lang="en-US" sz="1400" kern="0" dirty="0">
              <a:sym typeface="Helvetica Light"/>
            </a:endParaRPr>
          </a:p>
        </p:txBody>
      </p:sp>
      <p:sp>
        <p:nvSpPr>
          <p:cNvPr id="3" name="Explosion 2 2"/>
          <p:cNvSpPr/>
          <p:nvPr/>
        </p:nvSpPr>
        <p:spPr>
          <a:xfrm>
            <a:off x="483257" y="837911"/>
            <a:ext cx="2582160" cy="1504695"/>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00" dirty="0">
                <a:solidFill>
                  <a:prstClr val="white"/>
                </a:solidFill>
              </a:rPr>
              <a:t>z14 CPACF Performance enables encryption </a:t>
            </a:r>
            <a:r>
              <a:rPr lang="en-US" sz="1100">
                <a:solidFill>
                  <a:prstClr val="white"/>
                </a:solidFill>
              </a:rPr>
              <a:t>at course scale</a:t>
            </a:r>
          </a:p>
        </p:txBody>
      </p:sp>
      <p:cxnSp>
        <p:nvCxnSpPr>
          <p:cNvPr id="5" name="Straight Arrow Connector 4"/>
          <p:cNvCxnSpPr>
            <a:stCxn id="3" idx="2"/>
          </p:cNvCxnSpPr>
          <p:nvPr/>
        </p:nvCxnSpPr>
        <p:spPr>
          <a:xfrm>
            <a:off x="1871407" y="2150479"/>
            <a:ext cx="802345" cy="63902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45983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hape 535"/>
          <p:cNvSpPr/>
          <p:nvPr/>
        </p:nvSpPr>
        <p:spPr>
          <a:xfrm>
            <a:off x="4793538" y="2275993"/>
            <a:ext cx="317923" cy="21668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ln w="12700">
            <a:solidFill>
              <a:srgbClr val="CCCCCC"/>
            </a:solidFill>
            <a:miter/>
          </a:ln>
        </p:spPr>
        <p:txBody>
          <a:bodyPr/>
          <a:lstStyle/>
          <a:p>
            <a:pPr algn="ctr" defTabSz="309555" hangingPunct="0"/>
            <a:endParaRPr sz="1875" kern="0">
              <a:solidFill>
                <a:srgbClr val="000000"/>
              </a:solidFill>
              <a:sym typeface="Helvetica Light"/>
            </a:endParaRPr>
          </a:p>
        </p:txBody>
      </p:sp>
      <p:sp>
        <p:nvSpPr>
          <p:cNvPr id="3" name="Title 2"/>
          <p:cNvSpPr>
            <a:spLocks noGrp="1"/>
          </p:cNvSpPr>
          <p:nvPr>
            <p:ph type="title"/>
          </p:nvPr>
        </p:nvSpPr>
        <p:spPr/>
        <p:txBody>
          <a:bodyPr>
            <a:noAutofit/>
          </a:bodyPr>
          <a:lstStyle/>
          <a:p>
            <a:r>
              <a:rPr lang="en-US" dirty="0">
                <a:latin typeface="HelvNeue Medium for IBM" charset="0"/>
                <a:ea typeface="HelvNeue Medium for IBM" charset="0"/>
                <a:cs typeface="HelvNeue Medium for IBM" charset="0"/>
              </a:rPr>
              <a:t>Data Protection </a:t>
            </a:r>
            <a:r>
              <a:rPr lang="en-US" dirty="0">
                <a:solidFill>
                  <a:srgbClr val="F49819"/>
                </a:solidFill>
                <a:latin typeface="HelvNeue Medium for IBM" charset="0"/>
                <a:ea typeface="HelvNeue Medium for IBM" charset="0"/>
                <a:cs typeface="HelvNeue Medium for IBM" charset="0"/>
              </a:rPr>
              <a:t>// Existing Disk Encryption</a:t>
            </a:r>
            <a:endParaRPr lang="en-US" dirty="0">
              <a:latin typeface="HelvNeue Medium for IBM" charset="0"/>
              <a:ea typeface="HelvNeue Medium for IBM" charset="0"/>
              <a:cs typeface="HelvNeue Medium for IBM" charset="0"/>
            </a:endParaRPr>
          </a:p>
        </p:txBody>
      </p:sp>
      <p:grpSp>
        <p:nvGrpSpPr>
          <p:cNvPr id="429" name="Group 429"/>
          <p:cNvGrpSpPr/>
          <p:nvPr/>
        </p:nvGrpSpPr>
        <p:grpSpPr>
          <a:xfrm>
            <a:off x="6456524" y="1998509"/>
            <a:ext cx="1451995" cy="1080655"/>
            <a:chOff x="-1" y="0"/>
            <a:chExt cx="3871986" cy="2881745"/>
          </a:xfrm>
        </p:grpSpPr>
        <p:sp>
          <p:nvSpPr>
            <p:cNvPr id="426" name="Shape 426"/>
            <p:cNvSpPr/>
            <p:nvPr/>
          </p:nvSpPr>
          <p:spPr>
            <a:xfrm>
              <a:off x="-1" y="0"/>
              <a:ext cx="3871986" cy="2881745"/>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noFill/>
            <a:ln w="12700" cap="flat">
              <a:solidFill>
                <a:schemeClr val="tx1"/>
              </a:solidFill>
              <a:prstDash val="solid"/>
              <a:miter lim="800000"/>
            </a:ln>
            <a:effectLst/>
          </p:spPr>
          <p:txBody>
            <a:bodyPr wrap="square" lIns="45720" tIns="45720" rIns="45720" bIns="45720" numCol="1" anchor="ctr">
              <a:noAutofit/>
            </a:bodyPr>
            <a:lstStyle/>
            <a:p>
              <a:pPr algn="ctr" defTabSz="456371" hangingPunct="0">
                <a:defRPr sz="4800">
                  <a:solidFill>
                    <a:srgbClr val="404040"/>
                  </a:solidFill>
                  <a:latin typeface="Cambria"/>
                  <a:ea typeface="Cambria"/>
                  <a:cs typeface="Cambria"/>
                  <a:sym typeface="Cambria"/>
                </a:defRPr>
              </a:pPr>
              <a:endParaRPr sz="4800" kern="0">
                <a:solidFill>
                  <a:srgbClr val="404040"/>
                </a:solidFill>
                <a:latin typeface="Cambria"/>
                <a:ea typeface="Cambria"/>
                <a:cs typeface="Cambria"/>
                <a:sym typeface="Cambria"/>
              </a:endParaRPr>
            </a:p>
          </p:txBody>
        </p:sp>
        <p:sp>
          <p:nvSpPr>
            <p:cNvPr id="427" name="Shape 427"/>
            <p:cNvSpPr/>
            <p:nvPr/>
          </p:nvSpPr>
          <p:spPr>
            <a:xfrm>
              <a:off x="196611" y="146534"/>
              <a:ext cx="3548030" cy="2446699"/>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12700" cap="flat">
              <a:solidFill>
                <a:schemeClr val="bg1"/>
              </a:solidFill>
              <a:prstDash val="solid"/>
              <a:miter lim="800000"/>
            </a:ln>
            <a:effectLst>
              <a:outerShdw blurRad="127000" dist="101600" dir="2700000" rotWithShape="0">
                <a:srgbClr val="000000">
                  <a:alpha val="43000"/>
                </a:srgbClr>
              </a:outerShdw>
            </a:effectLst>
          </p:spPr>
          <p:txBody>
            <a:bodyPr wrap="square" lIns="45720" tIns="45720" rIns="45720" bIns="45720" numCol="1" anchor="ctr">
              <a:noAutofit/>
            </a:bodyPr>
            <a:lstStyle/>
            <a:p>
              <a:pPr algn="ctr" defTabSz="456371" hangingPunct="0">
                <a:defRPr sz="4800">
                  <a:solidFill>
                    <a:srgbClr val="404040"/>
                  </a:solidFill>
                  <a:latin typeface="Cambria"/>
                  <a:ea typeface="Cambria"/>
                  <a:cs typeface="Cambria"/>
                  <a:sym typeface="Cambria"/>
                </a:defRPr>
              </a:pPr>
              <a:endParaRPr sz="4800" kern="0">
                <a:solidFill>
                  <a:srgbClr val="404040"/>
                </a:solidFill>
                <a:latin typeface="Cambria"/>
                <a:ea typeface="Cambria"/>
                <a:cs typeface="Cambria"/>
                <a:sym typeface="Cambria"/>
              </a:endParaRPr>
            </a:p>
          </p:txBody>
        </p:sp>
        <p:sp>
          <p:nvSpPr>
            <p:cNvPr id="428" name="Shape 428"/>
            <p:cNvSpPr/>
            <p:nvPr/>
          </p:nvSpPr>
          <p:spPr>
            <a:xfrm>
              <a:off x="536228" y="869706"/>
              <a:ext cx="2525986" cy="98488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ctr">
              <a:spAutoFit/>
            </a:bodyPr>
            <a:lstStyle>
              <a:lvl1pPr defTabSz="1217021">
                <a:defRPr sz="4800">
                  <a:solidFill>
                    <a:srgbClr val="404040"/>
                  </a:solidFill>
                  <a:latin typeface="Cambria"/>
                  <a:ea typeface="Cambria"/>
                  <a:cs typeface="Cambria"/>
                  <a:sym typeface="Cambria"/>
                </a:defRPr>
              </a:lvl1pPr>
            </a:lstStyle>
            <a:p>
              <a:pPr algn="ctr" hangingPunct="0"/>
              <a:r>
                <a:rPr sz="1800" kern="0">
                  <a:solidFill>
                    <a:schemeClr val="tx1"/>
                  </a:solidFill>
                </a:rPr>
                <a:t>SAN</a:t>
              </a:r>
            </a:p>
          </p:txBody>
        </p:sp>
      </p:grpSp>
      <p:grpSp>
        <p:nvGrpSpPr>
          <p:cNvPr id="433" name="Group 433"/>
          <p:cNvGrpSpPr/>
          <p:nvPr/>
        </p:nvGrpSpPr>
        <p:grpSpPr>
          <a:xfrm>
            <a:off x="485032" y="1733816"/>
            <a:ext cx="1568510" cy="1162620"/>
            <a:chOff x="0" y="0"/>
            <a:chExt cx="4182692" cy="3100318"/>
          </a:xfrm>
          <a:effectLst/>
        </p:grpSpPr>
        <p:sp>
          <p:nvSpPr>
            <p:cNvPr id="430" name="Shape 430"/>
            <p:cNvSpPr/>
            <p:nvPr/>
          </p:nvSpPr>
          <p:spPr>
            <a:xfrm>
              <a:off x="0" y="0"/>
              <a:ext cx="4182692" cy="3100318"/>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noFill/>
            <a:ln w="12700" cap="flat">
              <a:solidFill>
                <a:srgbClr val="CCCCCC"/>
              </a:solidFill>
              <a:prstDash val="solid"/>
              <a:miter lim="800000"/>
            </a:ln>
            <a:effectLst/>
          </p:spPr>
          <p:txBody>
            <a:bodyPr wrap="square" lIns="45720" tIns="45720" rIns="45720" bIns="45720" numCol="1" anchor="ctr">
              <a:noAutofit/>
            </a:bodyPr>
            <a:lstStyle/>
            <a:p>
              <a:pPr algn="ctr" defTabSz="456371" hangingPunct="0">
                <a:defRPr sz="4800">
                  <a:solidFill>
                    <a:srgbClr val="404040"/>
                  </a:solidFill>
                  <a:latin typeface="Cambria"/>
                  <a:ea typeface="Cambria"/>
                  <a:cs typeface="Cambria"/>
                  <a:sym typeface="Cambria"/>
                </a:defRPr>
              </a:pPr>
              <a:endParaRPr sz="4800" kern="0">
                <a:solidFill>
                  <a:srgbClr val="404040"/>
                </a:solidFill>
                <a:latin typeface="Cambria"/>
                <a:ea typeface="Cambria"/>
                <a:cs typeface="Cambria"/>
                <a:sym typeface="Cambria"/>
              </a:endParaRPr>
            </a:p>
          </p:txBody>
        </p:sp>
        <p:sp>
          <p:nvSpPr>
            <p:cNvPr id="431" name="Shape 431"/>
            <p:cNvSpPr/>
            <p:nvPr/>
          </p:nvSpPr>
          <p:spPr>
            <a:xfrm>
              <a:off x="212388" y="157648"/>
              <a:ext cx="3832742" cy="2632276"/>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12700" cap="flat">
              <a:solidFill>
                <a:srgbClr val="CCCCCC"/>
              </a:solidFill>
              <a:prstDash val="solid"/>
              <a:miter lim="800000"/>
            </a:ln>
            <a:effectLst/>
          </p:spPr>
          <p:txBody>
            <a:bodyPr wrap="square" lIns="45720" tIns="45720" rIns="45720" bIns="45720" numCol="1" anchor="ctr">
              <a:noAutofit/>
            </a:bodyPr>
            <a:lstStyle/>
            <a:p>
              <a:pPr algn="ctr" defTabSz="456371" hangingPunct="0">
                <a:defRPr sz="4800">
                  <a:solidFill>
                    <a:srgbClr val="404040"/>
                  </a:solidFill>
                  <a:latin typeface="Cambria"/>
                  <a:ea typeface="Cambria"/>
                  <a:cs typeface="Cambria"/>
                  <a:sym typeface="Cambria"/>
                </a:defRPr>
              </a:pPr>
              <a:endParaRPr sz="4800" kern="0">
                <a:solidFill>
                  <a:srgbClr val="404040"/>
                </a:solidFill>
                <a:latin typeface="Cambria"/>
                <a:ea typeface="Cambria"/>
                <a:cs typeface="Cambria"/>
                <a:sym typeface="Cambria"/>
              </a:endParaRPr>
            </a:p>
          </p:txBody>
        </p:sp>
        <p:sp>
          <p:nvSpPr>
            <p:cNvPr id="432" name="Shape 432"/>
            <p:cNvSpPr/>
            <p:nvPr/>
          </p:nvSpPr>
          <p:spPr>
            <a:xfrm>
              <a:off x="579253" y="973021"/>
              <a:ext cx="2728687" cy="98488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ctr">
              <a:spAutoFit/>
            </a:bodyPr>
            <a:lstStyle>
              <a:lvl1pPr defTabSz="1217021">
                <a:defRPr sz="4800">
                  <a:solidFill>
                    <a:srgbClr val="404040"/>
                  </a:solidFill>
                  <a:latin typeface="Cambria"/>
                  <a:ea typeface="Cambria"/>
                  <a:cs typeface="Cambria"/>
                  <a:sym typeface="Cambria"/>
                </a:defRPr>
              </a:lvl1pPr>
            </a:lstStyle>
            <a:p>
              <a:pPr algn="ctr" hangingPunct="0"/>
              <a:r>
                <a:rPr sz="1800" kern="0">
                  <a:solidFill>
                    <a:srgbClr val="CCCCCC"/>
                  </a:solidFill>
                </a:rPr>
                <a:t>Network</a:t>
              </a:r>
            </a:p>
          </p:txBody>
        </p:sp>
      </p:grpSp>
      <p:sp>
        <p:nvSpPr>
          <p:cNvPr id="531" name="Shape 531"/>
          <p:cNvSpPr/>
          <p:nvPr/>
        </p:nvSpPr>
        <p:spPr>
          <a:xfrm>
            <a:off x="7905383" y="2571773"/>
            <a:ext cx="192030" cy="87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25400">
            <a:solidFill>
              <a:schemeClr val="tx1"/>
            </a:solidFill>
            <a:miter/>
          </a:ln>
        </p:spPr>
        <p:txBody>
          <a:bodyPr/>
          <a:lstStyle/>
          <a:p>
            <a:pPr algn="ctr" defTabSz="309555" hangingPunct="0"/>
            <a:endParaRPr sz="1875" kern="0">
              <a:solidFill>
                <a:srgbClr val="000000"/>
              </a:solidFill>
              <a:sym typeface="Helvetica Light"/>
            </a:endParaRPr>
          </a:p>
        </p:txBody>
      </p:sp>
      <p:grpSp>
        <p:nvGrpSpPr>
          <p:cNvPr id="438" name="Group 438"/>
          <p:cNvGrpSpPr/>
          <p:nvPr/>
        </p:nvGrpSpPr>
        <p:grpSpPr>
          <a:xfrm>
            <a:off x="8336018" y="2284945"/>
            <a:ext cx="603447" cy="675774"/>
            <a:chOff x="-2" y="0"/>
            <a:chExt cx="1609192" cy="1802061"/>
          </a:xfrm>
          <a:solidFill>
            <a:srgbClr val="F49819"/>
          </a:solidFill>
        </p:grpSpPr>
        <p:sp>
          <p:nvSpPr>
            <p:cNvPr id="435" name="Shape 435"/>
            <p:cNvSpPr/>
            <p:nvPr/>
          </p:nvSpPr>
          <p:spPr>
            <a:xfrm>
              <a:off x="-3" y="0"/>
              <a:ext cx="1609193" cy="1802062"/>
            </a:xfrm>
            <a:custGeom>
              <a:avLst/>
              <a:gdLst/>
              <a:ahLst/>
              <a:cxnLst>
                <a:cxn ang="0">
                  <a:pos x="wd2" y="hd2"/>
                </a:cxn>
                <a:cxn ang="5400000">
                  <a:pos x="wd2" y="hd2"/>
                </a:cxn>
                <a:cxn ang="10800000">
                  <a:pos x="wd2" y="hd2"/>
                </a:cxn>
                <a:cxn ang="16200000">
                  <a:pos x="wd2" y="hd2"/>
                </a:cxn>
              </a:cxnLst>
              <a:rect l="0" t="0" r="r" b="b"/>
              <a:pathLst>
                <a:path w="21600" h="21600" extrusionOk="0">
                  <a:moveTo>
                    <a:pt x="0" y="2411"/>
                  </a:moveTo>
                  <a:cubicBezTo>
                    <a:pt x="0" y="1079"/>
                    <a:pt x="4835" y="0"/>
                    <a:pt x="10800" y="0"/>
                  </a:cubicBezTo>
                  <a:cubicBezTo>
                    <a:pt x="16765" y="0"/>
                    <a:pt x="21600" y="1079"/>
                    <a:pt x="21600" y="2411"/>
                  </a:cubicBezTo>
                  <a:lnTo>
                    <a:pt x="21600" y="19189"/>
                  </a:lnTo>
                  <a:cubicBezTo>
                    <a:pt x="21600" y="20521"/>
                    <a:pt x="16765" y="21600"/>
                    <a:pt x="10800" y="21600"/>
                  </a:cubicBezTo>
                  <a:cubicBezTo>
                    <a:pt x="4835" y="21600"/>
                    <a:pt x="0" y="20521"/>
                    <a:pt x="0" y="19189"/>
                  </a:cubicBezTo>
                  <a:close/>
                </a:path>
              </a:pathLst>
            </a:custGeom>
            <a:grpFill/>
            <a:ln w="12700" cap="flat">
              <a:noFill/>
              <a:miter lim="400000"/>
            </a:ln>
            <a:effectLst/>
          </p:spPr>
          <p:txBody>
            <a:bodyPr wrap="square" lIns="45720" tIns="45720" rIns="45720" bIns="45720" numCol="1" anchor="ctr">
              <a:noAutofit/>
            </a:bodyPr>
            <a:lstStyle/>
            <a:p>
              <a:pPr algn="ctr" defTabSz="456371" hangingPunct="0">
                <a:defRPr sz="4800">
                  <a:solidFill>
                    <a:srgbClr val="FFFFFF"/>
                  </a:solidFill>
                  <a:latin typeface="Cambria"/>
                  <a:ea typeface="Cambria"/>
                  <a:cs typeface="Cambria"/>
                  <a:sym typeface="Cambria"/>
                </a:defRPr>
              </a:pPr>
              <a:endParaRPr sz="4800" kern="0">
                <a:solidFill>
                  <a:srgbClr val="FFFFFF"/>
                </a:solidFill>
                <a:latin typeface="Cambria"/>
                <a:ea typeface="Cambria"/>
                <a:cs typeface="Cambria"/>
                <a:sym typeface="Cambria"/>
              </a:endParaRPr>
            </a:p>
          </p:txBody>
        </p:sp>
        <p:sp>
          <p:nvSpPr>
            <p:cNvPr id="436" name="Shape 436"/>
            <p:cNvSpPr/>
            <p:nvPr/>
          </p:nvSpPr>
          <p:spPr>
            <a:xfrm>
              <a:off x="-1" y="-1"/>
              <a:ext cx="1609191" cy="402300"/>
            </a:xfrm>
            <a:prstGeom prst="ellipse">
              <a:avLst/>
            </a:prstGeom>
            <a:solidFill>
              <a:srgbClr val="EE7D31"/>
            </a:solidFill>
            <a:ln w="12700" cap="flat">
              <a:noFill/>
              <a:miter lim="400000"/>
            </a:ln>
            <a:effectLst/>
          </p:spPr>
          <p:txBody>
            <a:bodyPr wrap="square" lIns="45720" tIns="45720" rIns="45720" bIns="45720" numCol="1" anchor="ctr">
              <a:noAutofit/>
            </a:bodyPr>
            <a:lstStyle/>
            <a:p>
              <a:pPr algn="ctr" defTabSz="456371" hangingPunct="0">
                <a:defRPr sz="4800">
                  <a:solidFill>
                    <a:srgbClr val="FFFFFF"/>
                  </a:solidFill>
                  <a:latin typeface="Cambria"/>
                  <a:ea typeface="Cambria"/>
                  <a:cs typeface="Cambria"/>
                  <a:sym typeface="Cambria"/>
                </a:defRPr>
              </a:pPr>
              <a:endParaRPr sz="4800" kern="0">
                <a:solidFill>
                  <a:srgbClr val="FFFFFF"/>
                </a:solidFill>
                <a:latin typeface="Cambria"/>
                <a:ea typeface="Cambria"/>
                <a:cs typeface="Cambria"/>
                <a:sym typeface="Cambria"/>
              </a:endParaRPr>
            </a:p>
          </p:txBody>
        </p:sp>
        <p:sp>
          <p:nvSpPr>
            <p:cNvPr id="437" name="Shape 437"/>
            <p:cNvSpPr/>
            <p:nvPr/>
          </p:nvSpPr>
          <p:spPr>
            <a:xfrm>
              <a:off x="-3" y="0"/>
              <a:ext cx="1609190" cy="1802062"/>
            </a:xfrm>
            <a:custGeom>
              <a:avLst/>
              <a:gdLst/>
              <a:ahLst/>
              <a:cxnLst>
                <a:cxn ang="0">
                  <a:pos x="wd2" y="hd2"/>
                </a:cxn>
                <a:cxn ang="5400000">
                  <a:pos x="wd2" y="hd2"/>
                </a:cxn>
                <a:cxn ang="10800000">
                  <a:pos x="wd2" y="hd2"/>
                </a:cxn>
                <a:cxn ang="16200000">
                  <a:pos x="wd2" y="hd2"/>
                </a:cxn>
              </a:cxnLst>
              <a:rect l="0" t="0" r="r" b="b"/>
              <a:pathLst>
                <a:path w="21600" h="21600" extrusionOk="0">
                  <a:moveTo>
                    <a:pt x="21600" y="2411"/>
                  </a:moveTo>
                  <a:cubicBezTo>
                    <a:pt x="21600" y="3743"/>
                    <a:pt x="16765" y="4822"/>
                    <a:pt x="10800" y="4822"/>
                  </a:cubicBezTo>
                  <a:cubicBezTo>
                    <a:pt x="4835" y="4822"/>
                    <a:pt x="0" y="3743"/>
                    <a:pt x="0" y="2411"/>
                  </a:cubicBezTo>
                  <a:cubicBezTo>
                    <a:pt x="0" y="1079"/>
                    <a:pt x="4835" y="0"/>
                    <a:pt x="10800" y="0"/>
                  </a:cubicBezTo>
                  <a:cubicBezTo>
                    <a:pt x="16765" y="0"/>
                    <a:pt x="21600" y="1079"/>
                    <a:pt x="21600" y="2411"/>
                  </a:cubicBezTo>
                  <a:lnTo>
                    <a:pt x="21600" y="19189"/>
                  </a:lnTo>
                  <a:cubicBezTo>
                    <a:pt x="21600" y="20521"/>
                    <a:pt x="16765" y="21600"/>
                    <a:pt x="10800" y="21600"/>
                  </a:cubicBezTo>
                  <a:cubicBezTo>
                    <a:pt x="4835" y="21600"/>
                    <a:pt x="0" y="20521"/>
                    <a:pt x="0" y="19189"/>
                  </a:cubicBezTo>
                  <a:lnTo>
                    <a:pt x="0" y="2411"/>
                  </a:lnTo>
                </a:path>
              </a:pathLst>
            </a:custGeom>
            <a:solidFill>
              <a:srgbClr val="EE7D31"/>
            </a:solidFill>
            <a:ln w="12700" cap="flat">
              <a:solidFill>
                <a:schemeClr val="tx1"/>
              </a:solidFill>
              <a:prstDash val="solid"/>
              <a:miter lim="800000"/>
            </a:ln>
            <a:effectLst/>
          </p:spPr>
          <p:txBody>
            <a:bodyPr wrap="square" lIns="45720" tIns="45720" rIns="45720" bIns="45720" numCol="1" anchor="ctr">
              <a:noAutofit/>
            </a:bodyPr>
            <a:lstStyle/>
            <a:p>
              <a:pPr algn="ctr" defTabSz="456371" hangingPunct="0">
                <a:defRPr sz="4800">
                  <a:solidFill>
                    <a:srgbClr val="FFFFFF"/>
                  </a:solidFill>
                  <a:latin typeface="Cambria"/>
                  <a:ea typeface="Cambria"/>
                  <a:cs typeface="Cambria"/>
                  <a:sym typeface="Cambria"/>
                </a:defRPr>
              </a:pPr>
              <a:endParaRPr sz="4800" kern="0">
                <a:solidFill>
                  <a:srgbClr val="FFFFFF"/>
                </a:solidFill>
                <a:latin typeface="Cambria"/>
                <a:ea typeface="Cambria"/>
                <a:cs typeface="Cambria"/>
                <a:sym typeface="Cambria"/>
              </a:endParaRPr>
            </a:p>
          </p:txBody>
        </p:sp>
      </p:grpSp>
      <p:sp>
        <p:nvSpPr>
          <p:cNvPr id="439" name="Shape 439"/>
          <p:cNvSpPr/>
          <p:nvPr/>
        </p:nvSpPr>
        <p:spPr>
          <a:xfrm>
            <a:off x="8099795" y="1960719"/>
            <a:ext cx="923777" cy="1281923"/>
          </a:xfrm>
          <a:prstGeom prst="rect">
            <a:avLst/>
          </a:prstGeom>
          <a:ln w="12700">
            <a:solidFill>
              <a:schemeClr val="tx1"/>
            </a:solidFill>
            <a:miter/>
          </a:ln>
          <a:effectLst/>
        </p:spPr>
        <p:txBody>
          <a:bodyPr lIns="45720" tIns="45720" rIns="45720" bIns="45720" anchor="ctr"/>
          <a:lstStyle/>
          <a:p>
            <a:pPr algn="ctr" defTabSz="456371" hangingPunct="0">
              <a:defRPr sz="4800">
                <a:solidFill>
                  <a:srgbClr val="FFFFFF"/>
                </a:solidFill>
                <a:latin typeface="Cambria"/>
                <a:ea typeface="Cambria"/>
                <a:cs typeface="Cambria"/>
                <a:sym typeface="Cambria"/>
              </a:defRPr>
            </a:pPr>
            <a:endParaRPr sz="4800" kern="0">
              <a:solidFill>
                <a:srgbClr val="FFFFFF"/>
              </a:solidFill>
              <a:latin typeface="Cambria"/>
              <a:ea typeface="Cambria"/>
              <a:cs typeface="Cambria"/>
              <a:sym typeface="Cambria"/>
            </a:endParaRPr>
          </a:p>
        </p:txBody>
      </p:sp>
      <p:sp>
        <p:nvSpPr>
          <p:cNvPr id="440" name="Shape 440"/>
          <p:cNvSpPr/>
          <p:nvPr/>
        </p:nvSpPr>
        <p:spPr>
          <a:xfrm>
            <a:off x="8032648" y="1730069"/>
            <a:ext cx="861774" cy="242374"/>
          </a:xfrm>
          <a:prstGeom prst="rect">
            <a:avLst/>
          </a:prstGeom>
          <a:ln w="12700">
            <a:miter lim="400000"/>
          </a:ln>
          <a:extLst>
            <a:ext uri="{C572A759-6A51-4108-AA02-DFA0A04FC94B}">
              <ma14:wrappingTextBoxFlag xmlns="" xmlns:ma14="http://schemas.microsoft.com/office/mac/drawingml/2011/main" val="1"/>
            </a:ext>
          </a:extLst>
        </p:spPr>
        <p:txBody>
          <a:bodyPr wrap="none" lIns="45720" tIns="45720" rIns="45720" bIns="45720">
            <a:spAutoFit/>
          </a:bodyPr>
          <a:lstStyle>
            <a:lvl1pPr algn="l" defTabSz="1217021">
              <a:defRPr sz="2600" i="1">
                <a:solidFill>
                  <a:srgbClr val="404040"/>
                </a:solidFill>
                <a:latin typeface="Times New Roman"/>
                <a:ea typeface="Times New Roman"/>
                <a:cs typeface="Times New Roman"/>
                <a:sym typeface="Times New Roman"/>
              </a:defRPr>
            </a:lvl1pPr>
          </a:lstStyle>
          <a:p>
            <a:pPr hangingPunct="0"/>
            <a:r>
              <a:rPr sz="975" kern="0">
                <a:solidFill>
                  <a:schemeClr val="tx1"/>
                </a:solidFill>
              </a:rPr>
              <a:t>Storage System</a:t>
            </a:r>
          </a:p>
        </p:txBody>
      </p:sp>
      <p:grpSp>
        <p:nvGrpSpPr>
          <p:cNvPr id="444" name="Group 444"/>
          <p:cNvGrpSpPr/>
          <p:nvPr/>
        </p:nvGrpSpPr>
        <p:grpSpPr>
          <a:xfrm>
            <a:off x="49734" y="2637918"/>
            <a:ext cx="7998259" cy="1841718"/>
            <a:chOff x="-148696" y="0"/>
            <a:chExt cx="21328689" cy="4911247"/>
          </a:xfrm>
        </p:grpSpPr>
        <p:sp>
          <p:nvSpPr>
            <p:cNvPr id="441" name="Shape 441"/>
            <p:cNvSpPr/>
            <p:nvPr/>
          </p:nvSpPr>
          <p:spPr>
            <a:xfrm>
              <a:off x="0" y="912194"/>
              <a:ext cx="5482912" cy="3804300"/>
            </a:xfrm>
            <a:prstGeom prst="rect">
              <a:avLst/>
            </a:prstGeom>
            <a:noFill/>
            <a:ln w="25400" cap="flat">
              <a:noFill/>
              <a:prstDash val="solid"/>
              <a:miter lim="800000"/>
            </a:ln>
            <a:effectLst/>
          </p:spPr>
          <p:txBody>
            <a:bodyPr wrap="square" lIns="45720" tIns="45720" rIns="45720" bIns="45720" numCol="1" anchor="ctr">
              <a:noAutofit/>
            </a:bodyPr>
            <a:lstStyle/>
            <a:p>
              <a:pPr algn="ctr" defTabSz="456371" hangingPunct="0">
                <a:lnSpc>
                  <a:spcPct val="90000"/>
                </a:lnSpc>
                <a:defRPr sz="4800">
                  <a:solidFill>
                    <a:srgbClr val="FFFFFF"/>
                  </a:solidFill>
                  <a:latin typeface="Cambria"/>
                  <a:ea typeface="Cambria"/>
                  <a:cs typeface="Cambria"/>
                  <a:sym typeface="Cambria"/>
                </a:defRPr>
              </a:pPr>
              <a:endParaRPr sz="4800" kern="0">
                <a:solidFill>
                  <a:srgbClr val="FFFFFF"/>
                </a:solidFill>
                <a:latin typeface="HelvNeue Light for IBM" charset="0"/>
                <a:ea typeface="HelvNeue Light for IBM" charset="0"/>
                <a:cs typeface="HelvNeue Light for IBM" charset="0"/>
                <a:sym typeface="Cambria"/>
              </a:endParaRPr>
            </a:p>
          </p:txBody>
        </p:sp>
        <p:sp>
          <p:nvSpPr>
            <p:cNvPr id="443" name="Shape 443"/>
            <p:cNvSpPr/>
            <p:nvPr/>
          </p:nvSpPr>
          <p:spPr>
            <a:xfrm>
              <a:off x="-148696" y="1095592"/>
              <a:ext cx="5891048" cy="381565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rmAutofit/>
            </a:bodyPr>
            <a:lstStyle/>
            <a:p>
              <a:pPr algn="ctr" defTabSz="456371" hangingPunct="0">
                <a:lnSpc>
                  <a:spcPct val="90000"/>
                </a:lnSpc>
                <a:defRPr sz="3400" b="1">
                  <a:solidFill>
                    <a:srgbClr val="404040"/>
                  </a:solidFill>
                  <a:latin typeface="Cambria"/>
                  <a:ea typeface="Cambria"/>
                  <a:cs typeface="Cambria"/>
                  <a:sym typeface="Cambria"/>
                </a:defRPr>
              </a:pPr>
              <a:r>
                <a:rPr sz="1400" b="1" kern="0" dirty="0">
                  <a:solidFill>
                    <a:srgbClr val="F48F19"/>
                  </a:solidFill>
                  <a:latin typeface="HelvNeue Light for IBM" charset="0"/>
                  <a:ea typeface="HelvNeue Light for IBM" charset="0"/>
                  <a:cs typeface="HelvNeue Light for IBM" charset="0"/>
                  <a:sym typeface="Cambria"/>
                </a:rPr>
                <a:t>DS8000 Disk Encryption</a:t>
              </a:r>
            </a:p>
            <a:p>
              <a:pPr algn="ctr" defTabSz="456371" hangingPunct="0">
                <a:lnSpc>
                  <a:spcPct val="90000"/>
                </a:lnSpc>
                <a:buSzPct val="100000"/>
                <a:defRPr sz="2600">
                  <a:solidFill>
                    <a:srgbClr val="404040"/>
                  </a:solidFill>
                  <a:latin typeface="Cambria"/>
                  <a:ea typeface="Cambria"/>
                  <a:cs typeface="Cambria"/>
                  <a:sym typeface="Cambria"/>
                </a:defRPr>
              </a:pPr>
              <a:r>
                <a:rPr sz="1000" kern="0" dirty="0">
                  <a:latin typeface="HelvNeue Light for IBM" charset="0"/>
                  <a:ea typeface="HelvNeue Light for IBM" charset="0"/>
                  <a:cs typeface="HelvNeue Light for IBM" charset="0"/>
                  <a:sym typeface="Cambria"/>
                </a:rPr>
                <a:t>Encrypting disk drives protect data at rest when disk drives are retired, sent for repair or repurposed</a:t>
              </a:r>
              <a:endParaRPr lang="en-US" sz="1000" kern="0" dirty="0">
                <a:latin typeface="HelvNeue Light for IBM" charset="0"/>
                <a:ea typeface="HelvNeue Light for IBM" charset="0"/>
                <a:cs typeface="HelvNeue Light for IBM" charset="0"/>
                <a:sym typeface="Cambria"/>
              </a:endParaRPr>
            </a:p>
            <a:p>
              <a:pPr marL="98066" indent="-98066" algn="ctr" defTabSz="456371" hangingPunct="0">
                <a:lnSpc>
                  <a:spcPct val="90000"/>
                </a:lnSpc>
                <a:buSzPct val="100000"/>
                <a:buFont typeface="Arial"/>
                <a:buChar char="•"/>
                <a:defRPr sz="2600">
                  <a:solidFill>
                    <a:srgbClr val="404040"/>
                  </a:solidFill>
                  <a:latin typeface="Cambria"/>
                  <a:ea typeface="Cambria"/>
                  <a:cs typeface="Cambria"/>
                  <a:sym typeface="Cambria"/>
                </a:defRPr>
              </a:pPr>
              <a:endParaRPr sz="1000" kern="0" dirty="0">
                <a:latin typeface="HelvNeue Light for IBM" charset="0"/>
                <a:ea typeface="HelvNeue Light for IBM" charset="0"/>
                <a:cs typeface="HelvNeue Light for IBM" charset="0"/>
                <a:sym typeface="Cambria"/>
              </a:endParaRPr>
            </a:p>
            <a:p>
              <a:pPr algn="ctr" defTabSz="456371" hangingPunct="0">
                <a:lnSpc>
                  <a:spcPct val="90000"/>
                </a:lnSpc>
                <a:buSzPct val="100000"/>
                <a:defRPr sz="2600" b="1" i="1">
                  <a:solidFill>
                    <a:srgbClr val="800000"/>
                  </a:solidFill>
                  <a:latin typeface="Cambria"/>
                  <a:ea typeface="Cambria"/>
                  <a:cs typeface="Cambria"/>
                  <a:sym typeface="Cambria"/>
                </a:defRPr>
              </a:pPr>
              <a:r>
                <a:rPr sz="1000" b="1" i="1" kern="0" dirty="0">
                  <a:latin typeface="HelvNeue Light for IBM" charset="0"/>
                  <a:ea typeface="HelvNeue Light for IBM" charset="0"/>
                  <a:cs typeface="HelvNeue Light for IBM" charset="0"/>
                  <a:sym typeface="Cambria"/>
                </a:rPr>
                <a:t>Once the key has been served to storage system any system connecting to storage system can retrieve unencrypted data</a:t>
              </a:r>
            </a:p>
          </p:txBody>
        </p:sp>
        <p:sp>
          <p:nvSpPr>
            <p:cNvPr id="442" name="Shape 442"/>
            <p:cNvSpPr/>
            <p:nvPr/>
          </p:nvSpPr>
          <p:spPr>
            <a:xfrm>
              <a:off x="5999634" y="0"/>
              <a:ext cx="15180359" cy="4716495"/>
            </a:xfrm>
            <a:custGeom>
              <a:avLst/>
              <a:gdLst/>
              <a:ahLst/>
              <a:cxnLst>
                <a:cxn ang="0">
                  <a:pos x="wd2" y="hd2"/>
                </a:cxn>
                <a:cxn ang="5400000">
                  <a:pos x="wd2" y="hd2"/>
                </a:cxn>
                <a:cxn ang="10800000">
                  <a:pos x="wd2" y="hd2"/>
                </a:cxn>
                <a:cxn ang="16200000">
                  <a:pos x="wd2" y="hd2"/>
                </a:cxn>
              </a:cxnLst>
              <a:rect l="0" t="0" r="r" b="b"/>
              <a:pathLst>
                <a:path w="21600" h="21600" extrusionOk="0">
                  <a:moveTo>
                    <a:pt x="0" y="4178"/>
                  </a:moveTo>
                  <a:lnTo>
                    <a:pt x="0" y="21600"/>
                  </a:lnTo>
                  <a:moveTo>
                    <a:pt x="0" y="6765"/>
                  </a:moveTo>
                  <a:lnTo>
                    <a:pt x="21600" y="0"/>
                  </a:lnTo>
                </a:path>
              </a:pathLst>
            </a:custGeom>
            <a:noFill/>
            <a:ln w="25400" cap="flat">
              <a:solidFill>
                <a:srgbClr val="EE7D31"/>
              </a:solidFill>
              <a:prstDash val="solid"/>
              <a:miter lim="800000"/>
            </a:ln>
            <a:effectLst/>
          </p:spPr>
          <p:txBody>
            <a:bodyPr wrap="square" lIns="45720" tIns="45720" rIns="45720" bIns="45720" numCol="1" anchor="ctr">
              <a:noAutofit/>
            </a:bodyPr>
            <a:lstStyle/>
            <a:p>
              <a:pPr algn="ctr" defTabSz="456371" hangingPunct="0">
                <a:lnSpc>
                  <a:spcPct val="90000"/>
                </a:lnSpc>
                <a:defRPr sz="4800">
                  <a:solidFill>
                    <a:srgbClr val="FFFFFF"/>
                  </a:solidFill>
                  <a:latin typeface="Cambria"/>
                  <a:ea typeface="Cambria"/>
                  <a:cs typeface="Cambria"/>
                  <a:sym typeface="Cambria"/>
                </a:defRPr>
              </a:pPr>
              <a:endParaRPr sz="4800" kern="0">
                <a:solidFill>
                  <a:srgbClr val="FFFFFF"/>
                </a:solidFill>
                <a:latin typeface="HelvNeue Light for IBM" charset="0"/>
                <a:ea typeface="HelvNeue Light for IBM" charset="0"/>
                <a:cs typeface="HelvNeue Light for IBM" charset="0"/>
                <a:sym typeface="Cambria"/>
              </a:endParaRPr>
            </a:p>
          </p:txBody>
        </p:sp>
      </p:grpSp>
      <p:sp>
        <p:nvSpPr>
          <p:cNvPr id="445" name="Shape 445"/>
          <p:cNvSpPr/>
          <p:nvPr/>
        </p:nvSpPr>
        <p:spPr>
          <a:xfrm>
            <a:off x="8032649" y="1823314"/>
            <a:ext cx="1056005" cy="1419326"/>
          </a:xfrm>
          <a:prstGeom prst="ellipse">
            <a:avLst/>
          </a:prstGeom>
          <a:ln w="25400">
            <a:solidFill>
              <a:srgbClr val="EE7D31"/>
            </a:solidFill>
            <a:miter/>
          </a:ln>
          <a:effectLst/>
        </p:spPr>
        <p:txBody>
          <a:bodyPr lIns="45720" tIns="45720" rIns="45720" bIns="45720" anchor="ctr"/>
          <a:lstStyle/>
          <a:p>
            <a:pPr algn="ctr" defTabSz="456371" hangingPunct="0">
              <a:defRPr sz="4800">
                <a:solidFill>
                  <a:srgbClr val="FFFFFF"/>
                </a:solidFill>
                <a:latin typeface="Cambria"/>
                <a:ea typeface="Cambria"/>
                <a:cs typeface="Cambria"/>
                <a:sym typeface="Cambria"/>
              </a:defRPr>
            </a:pPr>
            <a:endParaRPr sz="4800" kern="0">
              <a:solidFill>
                <a:srgbClr val="FFFFFF"/>
              </a:solidFill>
              <a:latin typeface="Cambria"/>
              <a:ea typeface="Cambria"/>
              <a:cs typeface="Cambria"/>
              <a:sym typeface="Cambria"/>
            </a:endParaRPr>
          </a:p>
        </p:txBody>
      </p:sp>
      <p:sp>
        <p:nvSpPr>
          <p:cNvPr id="532" name="Shape 532"/>
          <p:cNvSpPr/>
          <p:nvPr/>
        </p:nvSpPr>
        <p:spPr>
          <a:xfrm>
            <a:off x="5639276" y="1332548"/>
            <a:ext cx="1543050" cy="7215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19050">
            <a:solidFill>
              <a:schemeClr val="tx1"/>
            </a:solidFill>
            <a:miter/>
            <a:headEnd type="triangle"/>
            <a:tailEnd type="triangle"/>
          </a:ln>
          <a:effectLst/>
        </p:spPr>
        <p:txBody>
          <a:bodyPr/>
          <a:lstStyle/>
          <a:p>
            <a:pPr algn="ctr" defTabSz="309555" hangingPunct="0"/>
            <a:endParaRPr sz="1875" kern="0">
              <a:solidFill>
                <a:srgbClr val="000000"/>
              </a:solidFill>
              <a:sym typeface="Helvetica Light"/>
            </a:endParaRPr>
          </a:p>
        </p:txBody>
      </p:sp>
      <p:grpSp>
        <p:nvGrpSpPr>
          <p:cNvPr id="454" name="Group 454"/>
          <p:cNvGrpSpPr/>
          <p:nvPr/>
        </p:nvGrpSpPr>
        <p:grpSpPr>
          <a:xfrm>
            <a:off x="5312842" y="1174047"/>
            <a:ext cx="324461" cy="317359"/>
            <a:chOff x="0" y="0"/>
            <a:chExt cx="865229" cy="846290"/>
          </a:xfrm>
        </p:grpSpPr>
        <p:sp>
          <p:nvSpPr>
            <p:cNvPr id="450" name="Shape 450"/>
            <p:cNvSpPr/>
            <p:nvPr/>
          </p:nvSpPr>
          <p:spPr>
            <a:xfrm>
              <a:off x="-1" y="0"/>
              <a:ext cx="865231" cy="8462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000"/>
                  </a:lnTo>
                  <a:lnTo>
                    <a:pt x="18079" y="21600"/>
                  </a:lnTo>
                  <a:lnTo>
                    <a:pt x="0" y="21600"/>
                  </a:lnTo>
                  <a:close/>
                </a:path>
              </a:pathLst>
            </a:custGeom>
            <a:solidFill>
              <a:srgbClr val="CCCCCC"/>
            </a:solidFill>
            <a:ln w="12700" cap="flat">
              <a:noFill/>
              <a:miter lim="400000"/>
            </a:ln>
            <a:effectLst>
              <a:outerShdw blurRad="127000" dist="101600" dir="2700000" rotWithShape="0">
                <a:srgbClr val="000000">
                  <a:alpha val="43000"/>
                </a:srgbClr>
              </a:outerShdw>
            </a:effectLst>
          </p:spPr>
          <p:txBody>
            <a:bodyPr wrap="square" lIns="45720" tIns="45720" rIns="45720" bIns="45720" numCol="1" anchor="ctr">
              <a:noAutofit/>
            </a:bodyPr>
            <a:lstStyle/>
            <a:p>
              <a:pPr algn="ctr" defTabSz="456371" hangingPunct="0">
                <a:defRPr sz="3200">
                  <a:solidFill>
                    <a:srgbClr val="404040"/>
                  </a:solidFill>
                  <a:latin typeface="Cambria"/>
                  <a:ea typeface="Cambria"/>
                  <a:cs typeface="Cambria"/>
                  <a:sym typeface="Cambria"/>
                </a:defRPr>
              </a:pPr>
              <a:endParaRPr sz="1200" kern="0">
                <a:solidFill>
                  <a:srgbClr val="404040"/>
                </a:solidFill>
                <a:latin typeface="Cambria"/>
                <a:ea typeface="Cambria"/>
                <a:cs typeface="Cambria"/>
                <a:sym typeface="Cambria"/>
              </a:endParaRPr>
            </a:p>
          </p:txBody>
        </p:sp>
        <p:sp>
          <p:nvSpPr>
            <p:cNvPr id="451" name="Shape 451"/>
            <p:cNvSpPr/>
            <p:nvPr/>
          </p:nvSpPr>
          <p:spPr>
            <a:xfrm>
              <a:off x="724178" y="705240"/>
              <a:ext cx="141052" cy="1410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20" tIns="45720" rIns="45720" bIns="45720" numCol="1" anchor="ctr">
              <a:noAutofit/>
            </a:bodyPr>
            <a:lstStyle/>
            <a:p>
              <a:pPr algn="ctr" defTabSz="456371" hangingPunct="0">
                <a:defRPr sz="3200">
                  <a:solidFill>
                    <a:srgbClr val="404040"/>
                  </a:solidFill>
                  <a:latin typeface="Cambria"/>
                  <a:ea typeface="Cambria"/>
                  <a:cs typeface="Cambria"/>
                  <a:sym typeface="Cambria"/>
                </a:defRPr>
              </a:pPr>
              <a:endParaRPr sz="1200" kern="0">
                <a:solidFill>
                  <a:srgbClr val="404040"/>
                </a:solidFill>
                <a:latin typeface="Cambria"/>
                <a:ea typeface="Cambria"/>
                <a:cs typeface="Cambria"/>
                <a:sym typeface="Cambria"/>
              </a:endParaRPr>
            </a:p>
          </p:txBody>
        </p:sp>
        <p:sp>
          <p:nvSpPr>
            <p:cNvPr id="452" name="Shape 452"/>
            <p:cNvSpPr/>
            <p:nvPr/>
          </p:nvSpPr>
          <p:spPr>
            <a:xfrm>
              <a:off x="-1" y="0"/>
              <a:ext cx="865231" cy="846291"/>
            </a:xfrm>
            <a:custGeom>
              <a:avLst/>
              <a:gdLst/>
              <a:ahLst/>
              <a:cxnLst>
                <a:cxn ang="0">
                  <a:pos x="wd2" y="hd2"/>
                </a:cxn>
                <a:cxn ang="5400000">
                  <a:pos x="wd2" y="hd2"/>
                </a:cxn>
                <a:cxn ang="10800000">
                  <a:pos x="wd2" y="hd2"/>
                </a:cxn>
                <a:cxn ang="16200000">
                  <a:pos x="wd2" y="hd2"/>
                </a:cxn>
              </a:cxnLst>
              <a:rect l="0" t="0" r="r" b="b"/>
              <a:pathLst>
                <a:path w="21600" h="21600" extrusionOk="0">
                  <a:moveTo>
                    <a:pt x="18079" y="21600"/>
                  </a:moveTo>
                  <a:lnTo>
                    <a:pt x="18783" y="18720"/>
                  </a:lnTo>
                  <a:lnTo>
                    <a:pt x="21600" y="18000"/>
                  </a:lnTo>
                  <a:lnTo>
                    <a:pt x="18079" y="21600"/>
                  </a:lnTo>
                  <a:lnTo>
                    <a:pt x="0" y="21600"/>
                  </a:lnTo>
                  <a:lnTo>
                    <a:pt x="0" y="0"/>
                  </a:lnTo>
                  <a:lnTo>
                    <a:pt x="21600" y="0"/>
                  </a:lnTo>
                  <a:lnTo>
                    <a:pt x="21600" y="18000"/>
                  </a:lnTo>
                </a:path>
              </a:pathLst>
            </a:custGeom>
            <a:noFill/>
            <a:ln w="12700" cap="flat">
              <a:solidFill>
                <a:srgbClr val="404040"/>
              </a:solidFill>
              <a:prstDash val="solid"/>
              <a:miter lim="800000"/>
            </a:ln>
            <a:effectLst/>
          </p:spPr>
          <p:txBody>
            <a:bodyPr wrap="square" lIns="45720" tIns="45720" rIns="45720" bIns="45720" numCol="1" anchor="ctr">
              <a:noAutofit/>
            </a:bodyPr>
            <a:lstStyle/>
            <a:p>
              <a:pPr algn="ctr" defTabSz="456371" hangingPunct="0">
                <a:defRPr sz="3200">
                  <a:solidFill>
                    <a:srgbClr val="404040"/>
                  </a:solidFill>
                  <a:latin typeface="Cambria"/>
                  <a:ea typeface="Cambria"/>
                  <a:cs typeface="Cambria"/>
                  <a:sym typeface="Cambria"/>
                </a:defRPr>
              </a:pPr>
              <a:endParaRPr sz="1200" kern="0">
                <a:solidFill>
                  <a:srgbClr val="404040"/>
                </a:solidFill>
                <a:latin typeface="Cambria"/>
                <a:ea typeface="Cambria"/>
                <a:cs typeface="Cambria"/>
                <a:sym typeface="Cambria"/>
              </a:endParaRPr>
            </a:p>
          </p:txBody>
        </p:sp>
        <p:sp>
          <p:nvSpPr>
            <p:cNvPr id="453" name="Shape 453"/>
            <p:cNvSpPr/>
            <p:nvPr/>
          </p:nvSpPr>
          <p:spPr>
            <a:xfrm>
              <a:off x="-1" y="117670"/>
              <a:ext cx="865231" cy="4699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rmAutofit lnSpcReduction="10000"/>
            </a:bodyPr>
            <a:lstStyle>
              <a:lvl1pPr defTabSz="1217021">
                <a:defRPr sz="3200">
                  <a:solidFill>
                    <a:srgbClr val="404040"/>
                  </a:solidFill>
                  <a:latin typeface="Cambria"/>
                  <a:ea typeface="Cambria"/>
                  <a:cs typeface="Cambria"/>
                  <a:sym typeface="Cambria"/>
                </a:defRPr>
              </a:lvl1pPr>
            </a:lstStyle>
            <a:p>
              <a:pPr algn="ctr" hangingPunct="0"/>
              <a:r>
                <a:rPr sz="1200" kern="0"/>
                <a:t>abc</a:t>
              </a:r>
            </a:p>
          </p:txBody>
        </p:sp>
      </p:grpSp>
      <p:grpSp>
        <p:nvGrpSpPr>
          <p:cNvPr id="459" name="Group 459"/>
          <p:cNvGrpSpPr/>
          <p:nvPr/>
        </p:nvGrpSpPr>
        <p:grpSpPr>
          <a:xfrm>
            <a:off x="6440531" y="1206642"/>
            <a:ext cx="324461" cy="317359"/>
            <a:chOff x="0" y="0"/>
            <a:chExt cx="865229" cy="846290"/>
          </a:xfrm>
        </p:grpSpPr>
        <p:sp>
          <p:nvSpPr>
            <p:cNvPr id="455" name="Shape 455"/>
            <p:cNvSpPr/>
            <p:nvPr/>
          </p:nvSpPr>
          <p:spPr>
            <a:xfrm>
              <a:off x="-1" y="0"/>
              <a:ext cx="865231" cy="8462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000"/>
                  </a:lnTo>
                  <a:lnTo>
                    <a:pt x="18079" y="21600"/>
                  </a:lnTo>
                  <a:lnTo>
                    <a:pt x="0" y="21600"/>
                  </a:lnTo>
                  <a:close/>
                </a:path>
              </a:pathLst>
            </a:custGeom>
            <a:solidFill>
              <a:srgbClr val="CCCCCC"/>
            </a:solidFill>
            <a:ln w="12700" cap="flat">
              <a:noFill/>
              <a:miter lim="400000"/>
            </a:ln>
            <a:effectLst>
              <a:outerShdw blurRad="127000" dist="101600" dir="2700000" rotWithShape="0">
                <a:srgbClr val="000000">
                  <a:alpha val="43000"/>
                </a:srgbClr>
              </a:outerShdw>
            </a:effectLst>
          </p:spPr>
          <p:txBody>
            <a:bodyPr wrap="square" lIns="45720" tIns="45720" rIns="45720" bIns="45720" numCol="1" anchor="ctr">
              <a:noAutofit/>
            </a:bodyPr>
            <a:lstStyle/>
            <a:p>
              <a:pPr algn="ctr" defTabSz="456371" hangingPunct="0">
                <a:defRPr sz="3200">
                  <a:solidFill>
                    <a:srgbClr val="404040"/>
                  </a:solidFill>
                  <a:latin typeface="Cambria"/>
                  <a:ea typeface="Cambria"/>
                  <a:cs typeface="Cambria"/>
                  <a:sym typeface="Cambria"/>
                </a:defRPr>
              </a:pPr>
              <a:endParaRPr sz="1200" kern="0">
                <a:solidFill>
                  <a:srgbClr val="404040"/>
                </a:solidFill>
                <a:latin typeface="Cambria"/>
                <a:ea typeface="Cambria"/>
                <a:cs typeface="Cambria"/>
                <a:sym typeface="Cambria"/>
              </a:endParaRPr>
            </a:p>
          </p:txBody>
        </p:sp>
        <p:sp>
          <p:nvSpPr>
            <p:cNvPr id="456" name="Shape 456"/>
            <p:cNvSpPr/>
            <p:nvPr/>
          </p:nvSpPr>
          <p:spPr>
            <a:xfrm>
              <a:off x="724178" y="705240"/>
              <a:ext cx="141052" cy="1410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20" tIns="45720" rIns="45720" bIns="45720" numCol="1" anchor="ctr">
              <a:noAutofit/>
            </a:bodyPr>
            <a:lstStyle/>
            <a:p>
              <a:pPr algn="ctr" defTabSz="456371" hangingPunct="0">
                <a:defRPr sz="3200">
                  <a:solidFill>
                    <a:srgbClr val="404040"/>
                  </a:solidFill>
                  <a:latin typeface="Cambria"/>
                  <a:ea typeface="Cambria"/>
                  <a:cs typeface="Cambria"/>
                  <a:sym typeface="Cambria"/>
                </a:defRPr>
              </a:pPr>
              <a:endParaRPr sz="1200" kern="0">
                <a:solidFill>
                  <a:srgbClr val="404040"/>
                </a:solidFill>
                <a:latin typeface="Cambria"/>
                <a:ea typeface="Cambria"/>
                <a:cs typeface="Cambria"/>
                <a:sym typeface="Cambria"/>
              </a:endParaRPr>
            </a:p>
          </p:txBody>
        </p:sp>
        <p:sp>
          <p:nvSpPr>
            <p:cNvPr id="457" name="Shape 457"/>
            <p:cNvSpPr/>
            <p:nvPr/>
          </p:nvSpPr>
          <p:spPr>
            <a:xfrm>
              <a:off x="-1" y="0"/>
              <a:ext cx="865231" cy="846291"/>
            </a:xfrm>
            <a:custGeom>
              <a:avLst/>
              <a:gdLst/>
              <a:ahLst/>
              <a:cxnLst>
                <a:cxn ang="0">
                  <a:pos x="wd2" y="hd2"/>
                </a:cxn>
                <a:cxn ang="5400000">
                  <a:pos x="wd2" y="hd2"/>
                </a:cxn>
                <a:cxn ang="10800000">
                  <a:pos x="wd2" y="hd2"/>
                </a:cxn>
                <a:cxn ang="16200000">
                  <a:pos x="wd2" y="hd2"/>
                </a:cxn>
              </a:cxnLst>
              <a:rect l="0" t="0" r="r" b="b"/>
              <a:pathLst>
                <a:path w="21600" h="21600" extrusionOk="0">
                  <a:moveTo>
                    <a:pt x="18079" y="21600"/>
                  </a:moveTo>
                  <a:lnTo>
                    <a:pt x="18783" y="18720"/>
                  </a:lnTo>
                  <a:lnTo>
                    <a:pt x="21600" y="18000"/>
                  </a:lnTo>
                  <a:lnTo>
                    <a:pt x="18079" y="21600"/>
                  </a:lnTo>
                  <a:lnTo>
                    <a:pt x="0" y="21600"/>
                  </a:lnTo>
                  <a:lnTo>
                    <a:pt x="0" y="0"/>
                  </a:lnTo>
                  <a:lnTo>
                    <a:pt x="21600" y="0"/>
                  </a:lnTo>
                  <a:lnTo>
                    <a:pt x="21600" y="18000"/>
                  </a:lnTo>
                </a:path>
              </a:pathLst>
            </a:custGeom>
            <a:noFill/>
            <a:ln w="12700" cap="flat">
              <a:solidFill>
                <a:srgbClr val="404040"/>
              </a:solidFill>
              <a:prstDash val="solid"/>
              <a:miter lim="800000"/>
            </a:ln>
            <a:effectLst/>
          </p:spPr>
          <p:txBody>
            <a:bodyPr wrap="square" lIns="45720" tIns="45720" rIns="45720" bIns="45720" numCol="1" anchor="ctr">
              <a:noAutofit/>
            </a:bodyPr>
            <a:lstStyle/>
            <a:p>
              <a:pPr algn="ctr" defTabSz="456371" hangingPunct="0">
                <a:defRPr sz="3200">
                  <a:solidFill>
                    <a:srgbClr val="404040"/>
                  </a:solidFill>
                  <a:latin typeface="Cambria"/>
                  <a:ea typeface="Cambria"/>
                  <a:cs typeface="Cambria"/>
                  <a:sym typeface="Cambria"/>
                </a:defRPr>
              </a:pPr>
              <a:endParaRPr sz="1200" kern="0">
                <a:solidFill>
                  <a:srgbClr val="404040"/>
                </a:solidFill>
                <a:latin typeface="Cambria"/>
                <a:ea typeface="Cambria"/>
                <a:cs typeface="Cambria"/>
                <a:sym typeface="Cambria"/>
              </a:endParaRPr>
            </a:p>
          </p:txBody>
        </p:sp>
        <p:sp>
          <p:nvSpPr>
            <p:cNvPr id="458" name="Shape 458"/>
            <p:cNvSpPr/>
            <p:nvPr/>
          </p:nvSpPr>
          <p:spPr>
            <a:xfrm>
              <a:off x="-1" y="117670"/>
              <a:ext cx="865231" cy="4699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rmAutofit lnSpcReduction="10000"/>
            </a:bodyPr>
            <a:lstStyle>
              <a:lvl1pPr defTabSz="1217021">
                <a:defRPr sz="3200">
                  <a:solidFill>
                    <a:srgbClr val="404040"/>
                  </a:solidFill>
                  <a:latin typeface="Cambria"/>
                  <a:ea typeface="Cambria"/>
                  <a:cs typeface="Cambria"/>
                  <a:sym typeface="Cambria"/>
                </a:defRPr>
              </a:lvl1pPr>
            </a:lstStyle>
            <a:p>
              <a:pPr algn="ctr" hangingPunct="0"/>
              <a:r>
                <a:rPr sz="1200" kern="0"/>
                <a:t>abc</a:t>
              </a:r>
            </a:p>
          </p:txBody>
        </p:sp>
      </p:grpSp>
      <p:pic>
        <p:nvPicPr>
          <p:cNvPr id="463" name="image11.png"/>
          <p:cNvPicPr>
            <a:picLocks noChangeAspect="1"/>
          </p:cNvPicPr>
          <p:nvPr/>
        </p:nvPicPr>
        <p:blipFill>
          <a:blip r:embed="rId2">
            <a:extLst/>
          </a:blip>
          <a:stretch>
            <a:fillRect/>
          </a:stretch>
        </p:blipFill>
        <p:spPr>
          <a:xfrm>
            <a:off x="8300423" y="2979991"/>
            <a:ext cx="545022" cy="545022"/>
          </a:xfrm>
          <a:prstGeom prst="rect">
            <a:avLst/>
          </a:prstGeom>
          <a:solidFill>
            <a:srgbClr val="061933"/>
          </a:solidFill>
          <a:ln w="12700">
            <a:miter lim="400000"/>
          </a:ln>
        </p:spPr>
      </p:pic>
      <p:sp>
        <p:nvSpPr>
          <p:cNvPr id="464" name="Shape 464"/>
          <p:cNvSpPr/>
          <p:nvPr/>
        </p:nvSpPr>
        <p:spPr>
          <a:xfrm rot="10800000" flipH="1">
            <a:off x="3850101" y="2334323"/>
            <a:ext cx="2595440" cy="4413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84" y="0"/>
                </a:lnTo>
                <a:lnTo>
                  <a:pt x="9784" y="21600"/>
                </a:lnTo>
                <a:lnTo>
                  <a:pt x="21600" y="21600"/>
                </a:lnTo>
              </a:path>
            </a:pathLst>
          </a:custGeom>
          <a:ln w="19050">
            <a:solidFill>
              <a:schemeClr val="tx1"/>
            </a:solidFill>
            <a:miter/>
            <a:tailEnd type="triangle"/>
          </a:ln>
          <a:effectLst/>
        </p:spPr>
        <p:txBody>
          <a:bodyPr lIns="45720" tIns="45720" rIns="45720" bIns="45720" anchor="ctr"/>
          <a:lstStyle/>
          <a:p>
            <a:pPr algn="ctr" defTabSz="456371" hangingPunct="0">
              <a:defRPr sz="4800">
                <a:latin typeface="Cambria"/>
                <a:ea typeface="Cambria"/>
                <a:cs typeface="Cambria"/>
                <a:sym typeface="Cambria"/>
              </a:defRPr>
            </a:pPr>
            <a:endParaRPr sz="4800" kern="0">
              <a:solidFill>
                <a:srgbClr val="000000"/>
              </a:solidFill>
              <a:latin typeface="Cambria"/>
              <a:ea typeface="Cambria"/>
              <a:cs typeface="Cambria"/>
              <a:sym typeface="Cambria"/>
            </a:endParaRPr>
          </a:p>
        </p:txBody>
      </p:sp>
      <p:sp>
        <p:nvSpPr>
          <p:cNvPr id="465" name="Shape 465"/>
          <p:cNvSpPr/>
          <p:nvPr/>
        </p:nvSpPr>
        <p:spPr>
          <a:xfrm rot="10800000" flipH="1">
            <a:off x="6006302" y="2534305"/>
            <a:ext cx="455949" cy="3024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19050">
            <a:solidFill>
              <a:schemeClr val="tx1"/>
            </a:solidFill>
            <a:miter/>
            <a:tailEnd type="triangle"/>
          </a:ln>
          <a:effectLst/>
        </p:spPr>
        <p:txBody>
          <a:bodyPr lIns="45720" tIns="45720" rIns="45720" bIns="45720" anchor="ctr"/>
          <a:lstStyle/>
          <a:p>
            <a:pPr algn="ctr" defTabSz="456371" hangingPunct="0">
              <a:defRPr sz="4800">
                <a:latin typeface="Cambria"/>
                <a:ea typeface="Cambria"/>
                <a:cs typeface="Cambria"/>
                <a:sym typeface="Cambria"/>
              </a:defRPr>
            </a:pPr>
            <a:endParaRPr sz="4800" kern="0">
              <a:solidFill>
                <a:srgbClr val="000000"/>
              </a:solidFill>
              <a:latin typeface="Cambria"/>
              <a:ea typeface="Cambria"/>
              <a:cs typeface="Cambria"/>
              <a:sym typeface="Cambria"/>
            </a:endParaRPr>
          </a:p>
        </p:txBody>
      </p:sp>
      <p:sp>
        <p:nvSpPr>
          <p:cNvPr id="466" name="Shape 466"/>
          <p:cNvSpPr/>
          <p:nvPr/>
        </p:nvSpPr>
        <p:spPr>
          <a:xfrm>
            <a:off x="2857691" y="830942"/>
            <a:ext cx="3277757" cy="2411699"/>
          </a:xfrm>
          <a:prstGeom prst="rect">
            <a:avLst/>
          </a:prstGeom>
          <a:ln w="12700">
            <a:solidFill>
              <a:schemeClr val="tx1"/>
            </a:solidFill>
            <a:miter/>
          </a:ln>
          <a:effectLst/>
        </p:spPr>
        <p:txBody>
          <a:bodyPr lIns="45720" tIns="45720" rIns="45720" bIns="45720" anchor="ctr"/>
          <a:lstStyle/>
          <a:p>
            <a:pPr algn="ctr" defTabSz="456371" hangingPunct="0">
              <a:defRPr sz="4800">
                <a:solidFill>
                  <a:srgbClr val="FFFFFF"/>
                </a:solidFill>
                <a:latin typeface="Cambria"/>
                <a:ea typeface="Cambria"/>
                <a:cs typeface="Cambria"/>
                <a:sym typeface="Cambria"/>
              </a:defRPr>
            </a:pPr>
            <a:endParaRPr sz="4800" kern="0">
              <a:solidFill>
                <a:srgbClr val="FFFFFF"/>
              </a:solidFill>
              <a:latin typeface="Cambria"/>
              <a:ea typeface="Cambria"/>
              <a:cs typeface="Cambria"/>
              <a:sym typeface="Cambria"/>
            </a:endParaRPr>
          </a:p>
        </p:txBody>
      </p:sp>
      <p:grpSp>
        <p:nvGrpSpPr>
          <p:cNvPr id="469" name="Group 469"/>
          <p:cNvGrpSpPr/>
          <p:nvPr/>
        </p:nvGrpSpPr>
        <p:grpSpPr>
          <a:xfrm>
            <a:off x="2963423" y="924748"/>
            <a:ext cx="904615" cy="682764"/>
            <a:chOff x="0" y="0"/>
            <a:chExt cx="2412304" cy="1820702"/>
          </a:xfrm>
        </p:grpSpPr>
        <p:sp>
          <p:nvSpPr>
            <p:cNvPr id="467" name="Shape 467"/>
            <p:cNvSpPr/>
            <p:nvPr/>
          </p:nvSpPr>
          <p:spPr>
            <a:xfrm>
              <a:off x="0" y="0"/>
              <a:ext cx="2412304" cy="1820702"/>
            </a:xfrm>
            <a:prstGeom prst="rect">
              <a:avLst/>
            </a:prstGeom>
            <a:noFill/>
            <a:ln w="12700" cap="flat">
              <a:solidFill>
                <a:schemeClr val="tx1"/>
              </a:solidFill>
              <a:prstDash val="solid"/>
              <a:miter lim="800000"/>
            </a:ln>
            <a:effectLst/>
          </p:spPr>
          <p:txBody>
            <a:bodyPr wrap="square" lIns="45720" tIns="45720" rIns="45720" bIns="45720" numCol="1" anchor="ctr">
              <a:noAutofit/>
            </a:bodyPr>
            <a:lstStyle/>
            <a:p>
              <a:pPr algn="ctr" defTabSz="456371" hangingPunct="0">
                <a:defRPr sz="4800">
                  <a:solidFill>
                    <a:srgbClr val="404040"/>
                  </a:solidFill>
                  <a:latin typeface="Cambria"/>
                  <a:ea typeface="Cambria"/>
                  <a:cs typeface="Cambria"/>
                  <a:sym typeface="Cambria"/>
                </a:defRPr>
              </a:pPr>
              <a:endParaRPr sz="4800" kern="0">
                <a:latin typeface="Cambria"/>
                <a:ea typeface="Cambria"/>
                <a:cs typeface="Cambria"/>
                <a:sym typeface="Cambria"/>
              </a:endParaRPr>
            </a:p>
          </p:txBody>
        </p:sp>
        <p:sp>
          <p:nvSpPr>
            <p:cNvPr id="468" name="Shape 468"/>
            <p:cNvSpPr/>
            <p:nvPr/>
          </p:nvSpPr>
          <p:spPr>
            <a:xfrm>
              <a:off x="0" y="417912"/>
              <a:ext cx="2412304" cy="9848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ctr">
              <a:spAutoFit/>
            </a:bodyPr>
            <a:lstStyle>
              <a:lvl1pPr defTabSz="1217021">
                <a:defRPr sz="4800">
                  <a:solidFill>
                    <a:srgbClr val="404040"/>
                  </a:solidFill>
                  <a:latin typeface="Cambria"/>
                  <a:ea typeface="Cambria"/>
                  <a:cs typeface="Cambria"/>
                  <a:sym typeface="Cambria"/>
                </a:defRPr>
              </a:lvl1pPr>
            </a:lstStyle>
            <a:p>
              <a:pPr algn="ctr" hangingPunct="0"/>
              <a:r>
                <a:rPr sz="1800" kern="0" dirty="0">
                  <a:solidFill>
                    <a:schemeClr val="tx1"/>
                  </a:solidFill>
                </a:rPr>
                <a:t>z/OS</a:t>
              </a:r>
            </a:p>
          </p:txBody>
        </p:sp>
      </p:grpSp>
      <p:grpSp>
        <p:nvGrpSpPr>
          <p:cNvPr id="475" name="Group 475"/>
          <p:cNvGrpSpPr/>
          <p:nvPr/>
        </p:nvGrpSpPr>
        <p:grpSpPr>
          <a:xfrm>
            <a:off x="3985531" y="1612815"/>
            <a:ext cx="939860" cy="660740"/>
            <a:chOff x="193862" y="0"/>
            <a:chExt cx="2506291" cy="1761969"/>
          </a:xfrm>
        </p:grpSpPr>
        <p:sp>
          <p:nvSpPr>
            <p:cNvPr id="473" name="Shape 473"/>
            <p:cNvSpPr/>
            <p:nvPr/>
          </p:nvSpPr>
          <p:spPr>
            <a:xfrm>
              <a:off x="193862" y="0"/>
              <a:ext cx="2506291" cy="1761969"/>
            </a:xfrm>
            <a:prstGeom prst="triangle">
              <a:avLst/>
            </a:prstGeom>
            <a:noFill/>
            <a:ln w="12700" cap="flat">
              <a:solidFill>
                <a:srgbClr val="CCCCCC"/>
              </a:solidFill>
              <a:prstDash val="solid"/>
              <a:miter lim="800000"/>
            </a:ln>
            <a:effectLst>
              <a:outerShdw blurRad="127000" dist="101600" dir="2700000" rotWithShape="0">
                <a:srgbClr val="000000">
                  <a:alpha val="43000"/>
                </a:srgbClr>
              </a:outerShdw>
            </a:effectLst>
          </p:spPr>
          <p:txBody>
            <a:bodyPr wrap="square" lIns="45720" tIns="45720" rIns="45720" bIns="45720" numCol="1" anchor="ctr">
              <a:noAutofit/>
            </a:bodyPr>
            <a:lstStyle/>
            <a:p>
              <a:pPr algn="ctr" defTabSz="456371" hangingPunct="0">
                <a:defRPr sz="4800">
                  <a:solidFill>
                    <a:srgbClr val="660066"/>
                  </a:solidFill>
                  <a:latin typeface="Cambria"/>
                  <a:ea typeface="Cambria"/>
                  <a:cs typeface="Cambria"/>
                  <a:sym typeface="Cambria"/>
                </a:defRPr>
              </a:pPr>
              <a:endParaRPr sz="4800" kern="0">
                <a:solidFill>
                  <a:srgbClr val="660066"/>
                </a:solidFill>
                <a:latin typeface="Cambria"/>
                <a:ea typeface="Cambria"/>
                <a:cs typeface="Cambria"/>
                <a:sym typeface="Cambria"/>
              </a:endParaRPr>
            </a:p>
          </p:txBody>
        </p:sp>
        <p:sp>
          <p:nvSpPr>
            <p:cNvPr id="474" name="Shape 474"/>
            <p:cNvSpPr/>
            <p:nvPr/>
          </p:nvSpPr>
          <p:spPr>
            <a:xfrm>
              <a:off x="820435" y="651241"/>
              <a:ext cx="1253146" cy="98488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ctr">
              <a:spAutoFit/>
            </a:bodyPr>
            <a:lstStyle>
              <a:lvl1pPr defTabSz="1217021">
                <a:defRPr sz="4800">
                  <a:solidFill>
                    <a:srgbClr val="660066"/>
                  </a:solidFill>
                  <a:latin typeface="Cambria"/>
                  <a:ea typeface="Cambria"/>
                  <a:cs typeface="Cambria"/>
                  <a:sym typeface="Cambria"/>
                </a:defRPr>
              </a:lvl1pPr>
            </a:lstStyle>
            <a:p>
              <a:pPr algn="ctr" hangingPunct="0"/>
              <a:r>
                <a:rPr sz="1800" kern="0">
                  <a:solidFill>
                    <a:srgbClr val="CCCCCC"/>
                  </a:solidFill>
                </a:rPr>
                <a:t>CF</a:t>
              </a:r>
            </a:p>
          </p:txBody>
        </p:sp>
      </p:grpSp>
      <p:sp>
        <p:nvSpPr>
          <p:cNvPr id="533" name="Shape 533"/>
          <p:cNvSpPr/>
          <p:nvPr/>
        </p:nvSpPr>
        <p:spPr>
          <a:xfrm>
            <a:off x="3870380" y="1605384"/>
            <a:ext cx="383778" cy="2863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12700">
            <a:solidFill>
              <a:srgbClr val="CCCCCC"/>
            </a:solidFill>
            <a:miter/>
          </a:ln>
        </p:spPr>
        <p:txBody>
          <a:bodyPr/>
          <a:lstStyle/>
          <a:p>
            <a:pPr algn="ctr" defTabSz="309555" hangingPunct="0"/>
            <a:endParaRPr sz="1875" kern="0">
              <a:solidFill>
                <a:srgbClr val="000000"/>
              </a:solidFill>
              <a:sym typeface="Helvetica Light"/>
            </a:endParaRPr>
          </a:p>
        </p:txBody>
      </p:sp>
      <p:sp>
        <p:nvSpPr>
          <p:cNvPr id="478" name="Shape 478"/>
          <p:cNvSpPr/>
          <p:nvPr/>
        </p:nvSpPr>
        <p:spPr>
          <a:xfrm>
            <a:off x="5119469" y="924749"/>
            <a:ext cx="904614" cy="682763"/>
          </a:xfrm>
          <a:prstGeom prst="rect">
            <a:avLst/>
          </a:prstGeom>
          <a:ln w="12700">
            <a:solidFill>
              <a:schemeClr val="tx1"/>
            </a:solidFill>
            <a:miter/>
          </a:ln>
          <a:effectLst/>
        </p:spPr>
        <p:txBody>
          <a:bodyPr lIns="45720" tIns="45720" rIns="45720" bIns="45720" anchor="ctr"/>
          <a:lstStyle/>
          <a:p>
            <a:pPr algn="ctr" defTabSz="456371" hangingPunct="0">
              <a:defRPr sz="4800">
                <a:solidFill>
                  <a:srgbClr val="404040"/>
                </a:solidFill>
                <a:latin typeface="Cambria"/>
                <a:ea typeface="Cambria"/>
                <a:cs typeface="Cambria"/>
                <a:sym typeface="Cambria"/>
              </a:defRPr>
            </a:pPr>
            <a:endParaRPr sz="4800" kern="0">
              <a:latin typeface="Cambria"/>
              <a:ea typeface="Cambria"/>
              <a:cs typeface="Cambria"/>
              <a:sym typeface="Cambria"/>
            </a:endParaRPr>
          </a:p>
        </p:txBody>
      </p:sp>
      <p:sp>
        <p:nvSpPr>
          <p:cNvPr id="534" name="Shape 534"/>
          <p:cNvSpPr/>
          <p:nvPr/>
        </p:nvSpPr>
        <p:spPr>
          <a:xfrm>
            <a:off x="4693483" y="1609954"/>
            <a:ext cx="432350" cy="3333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ln w="12700">
            <a:solidFill>
              <a:srgbClr val="CCCCCC"/>
            </a:solidFill>
            <a:miter/>
          </a:ln>
        </p:spPr>
        <p:txBody>
          <a:bodyPr/>
          <a:lstStyle/>
          <a:p>
            <a:pPr algn="ctr" defTabSz="309555" hangingPunct="0"/>
            <a:endParaRPr sz="1875" kern="0">
              <a:solidFill>
                <a:srgbClr val="000000"/>
              </a:solidFill>
              <a:sym typeface="Helvetica Light"/>
            </a:endParaRPr>
          </a:p>
        </p:txBody>
      </p:sp>
      <p:grpSp>
        <p:nvGrpSpPr>
          <p:cNvPr id="482" name="Group 482"/>
          <p:cNvGrpSpPr/>
          <p:nvPr/>
        </p:nvGrpSpPr>
        <p:grpSpPr>
          <a:xfrm>
            <a:off x="2957795" y="2461185"/>
            <a:ext cx="904615" cy="682764"/>
            <a:chOff x="0" y="0"/>
            <a:chExt cx="2412304" cy="1820702"/>
          </a:xfrm>
          <a:effectLst/>
        </p:grpSpPr>
        <p:sp>
          <p:nvSpPr>
            <p:cNvPr id="480" name="Shape 480"/>
            <p:cNvSpPr/>
            <p:nvPr/>
          </p:nvSpPr>
          <p:spPr>
            <a:xfrm>
              <a:off x="0" y="0"/>
              <a:ext cx="2412304" cy="1820702"/>
            </a:xfrm>
            <a:prstGeom prst="rect">
              <a:avLst/>
            </a:prstGeom>
            <a:noFill/>
            <a:ln w="12700" cap="flat">
              <a:solidFill>
                <a:schemeClr val="tx1"/>
              </a:solidFill>
              <a:prstDash val="solid"/>
              <a:miter lim="800000"/>
            </a:ln>
            <a:effectLst/>
          </p:spPr>
          <p:txBody>
            <a:bodyPr wrap="square" lIns="45720" tIns="45720" rIns="45720" bIns="45720" numCol="1" anchor="ctr">
              <a:noAutofit/>
            </a:bodyPr>
            <a:lstStyle/>
            <a:p>
              <a:pPr algn="ctr" defTabSz="456371" hangingPunct="0">
                <a:defRPr sz="4800">
                  <a:solidFill>
                    <a:srgbClr val="404040"/>
                  </a:solidFill>
                  <a:latin typeface="Cambria"/>
                  <a:ea typeface="Cambria"/>
                  <a:cs typeface="Cambria"/>
                  <a:sym typeface="Cambria"/>
                </a:defRPr>
              </a:pPr>
              <a:endParaRPr sz="4800" kern="0">
                <a:solidFill>
                  <a:prstClr val="white"/>
                </a:solidFill>
                <a:latin typeface="Cambria"/>
                <a:ea typeface="Cambria"/>
                <a:cs typeface="Cambria"/>
                <a:sym typeface="Cambria"/>
              </a:endParaRPr>
            </a:p>
          </p:txBody>
        </p:sp>
        <p:sp>
          <p:nvSpPr>
            <p:cNvPr id="481" name="Shape 481"/>
            <p:cNvSpPr/>
            <p:nvPr/>
          </p:nvSpPr>
          <p:spPr>
            <a:xfrm>
              <a:off x="0" y="417912"/>
              <a:ext cx="2412304" cy="9848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ctr">
              <a:spAutoFit/>
            </a:bodyPr>
            <a:lstStyle>
              <a:lvl1pPr defTabSz="1217021">
                <a:defRPr sz="4800">
                  <a:solidFill>
                    <a:srgbClr val="404040"/>
                  </a:solidFill>
                  <a:latin typeface="Cambria"/>
                  <a:ea typeface="Cambria"/>
                  <a:cs typeface="Cambria"/>
                  <a:sym typeface="Cambria"/>
                </a:defRPr>
              </a:lvl1pPr>
            </a:lstStyle>
            <a:p>
              <a:pPr algn="ctr" hangingPunct="0"/>
              <a:r>
                <a:rPr sz="1800" kern="0" dirty="0">
                  <a:solidFill>
                    <a:schemeClr val="tx1"/>
                  </a:solidFill>
                </a:rPr>
                <a:t>z/OS</a:t>
              </a:r>
            </a:p>
          </p:txBody>
        </p:sp>
      </p:grpSp>
      <p:grpSp>
        <p:nvGrpSpPr>
          <p:cNvPr id="485" name="Group 485"/>
          <p:cNvGrpSpPr/>
          <p:nvPr/>
        </p:nvGrpSpPr>
        <p:grpSpPr>
          <a:xfrm>
            <a:off x="5113841" y="2461185"/>
            <a:ext cx="904615" cy="682764"/>
            <a:chOff x="0" y="0"/>
            <a:chExt cx="2412304" cy="1820702"/>
          </a:xfrm>
        </p:grpSpPr>
        <p:sp>
          <p:nvSpPr>
            <p:cNvPr id="483" name="Shape 483"/>
            <p:cNvSpPr/>
            <p:nvPr/>
          </p:nvSpPr>
          <p:spPr>
            <a:xfrm>
              <a:off x="0" y="0"/>
              <a:ext cx="2412304" cy="1820702"/>
            </a:xfrm>
            <a:prstGeom prst="rect">
              <a:avLst/>
            </a:prstGeom>
            <a:noFill/>
            <a:ln w="12700" cap="flat">
              <a:solidFill>
                <a:schemeClr val="tx1"/>
              </a:solidFill>
              <a:prstDash val="solid"/>
              <a:miter lim="800000"/>
            </a:ln>
            <a:effectLst/>
          </p:spPr>
          <p:txBody>
            <a:bodyPr wrap="square" lIns="45720" tIns="45720" rIns="45720" bIns="45720" numCol="1" anchor="ctr">
              <a:noAutofit/>
            </a:bodyPr>
            <a:lstStyle/>
            <a:p>
              <a:pPr algn="ctr" defTabSz="456371" hangingPunct="0">
                <a:defRPr sz="4800">
                  <a:solidFill>
                    <a:srgbClr val="404040"/>
                  </a:solidFill>
                  <a:latin typeface="Cambria"/>
                  <a:ea typeface="Cambria"/>
                  <a:cs typeface="Cambria"/>
                  <a:sym typeface="Cambria"/>
                </a:defRPr>
              </a:pPr>
              <a:endParaRPr sz="4800" kern="0">
                <a:latin typeface="Cambria"/>
                <a:ea typeface="Cambria"/>
                <a:cs typeface="Cambria"/>
                <a:sym typeface="Cambria"/>
              </a:endParaRPr>
            </a:p>
          </p:txBody>
        </p:sp>
        <p:sp>
          <p:nvSpPr>
            <p:cNvPr id="484" name="Shape 484"/>
            <p:cNvSpPr/>
            <p:nvPr/>
          </p:nvSpPr>
          <p:spPr>
            <a:xfrm>
              <a:off x="0" y="417912"/>
              <a:ext cx="2412304" cy="9848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ctr">
              <a:spAutoFit/>
            </a:bodyPr>
            <a:lstStyle>
              <a:lvl1pPr defTabSz="1217021">
                <a:defRPr sz="4800">
                  <a:solidFill>
                    <a:srgbClr val="404040"/>
                  </a:solidFill>
                  <a:latin typeface="Cambria"/>
                  <a:ea typeface="Cambria"/>
                  <a:cs typeface="Cambria"/>
                  <a:sym typeface="Cambria"/>
                </a:defRPr>
              </a:lvl1pPr>
            </a:lstStyle>
            <a:p>
              <a:pPr algn="ctr" hangingPunct="0"/>
              <a:r>
                <a:rPr sz="1800" kern="0" dirty="0">
                  <a:solidFill>
                    <a:schemeClr val="tx1"/>
                  </a:solidFill>
                </a:rPr>
                <a:t>z/OS</a:t>
              </a:r>
            </a:p>
          </p:txBody>
        </p:sp>
      </p:grpSp>
      <p:sp>
        <p:nvSpPr>
          <p:cNvPr id="536" name="Shape 536"/>
          <p:cNvSpPr/>
          <p:nvPr/>
        </p:nvSpPr>
        <p:spPr>
          <a:xfrm>
            <a:off x="3861400" y="2283407"/>
            <a:ext cx="252295" cy="18462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2700">
            <a:solidFill>
              <a:srgbClr val="CCCCCC"/>
            </a:solidFill>
            <a:miter/>
          </a:ln>
        </p:spPr>
        <p:txBody>
          <a:bodyPr/>
          <a:lstStyle/>
          <a:p>
            <a:pPr algn="ctr" defTabSz="309555" hangingPunct="0"/>
            <a:endParaRPr sz="1875" kern="0">
              <a:solidFill>
                <a:srgbClr val="000000"/>
              </a:solidFill>
              <a:sym typeface="Helvetica Light"/>
            </a:endParaRPr>
          </a:p>
        </p:txBody>
      </p:sp>
      <p:sp>
        <p:nvSpPr>
          <p:cNvPr id="488" name="Shape 488"/>
          <p:cNvSpPr/>
          <p:nvPr/>
        </p:nvSpPr>
        <p:spPr>
          <a:xfrm>
            <a:off x="3850100" y="1292070"/>
            <a:ext cx="2595441" cy="8426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84" y="0"/>
                </a:lnTo>
                <a:lnTo>
                  <a:pt x="9784" y="21600"/>
                </a:lnTo>
                <a:lnTo>
                  <a:pt x="21600" y="21600"/>
                </a:lnTo>
              </a:path>
            </a:pathLst>
          </a:custGeom>
          <a:ln w="19050">
            <a:solidFill>
              <a:schemeClr val="tx1"/>
            </a:solidFill>
            <a:miter/>
            <a:tailEnd type="triangle"/>
          </a:ln>
          <a:effectLst/>
        </p:spPr>
        <p:txBody>
          <a:bodyPr lIns="45720" tIns="45720" rIns="45720" bIns="45720" anchor="ctr"/>
          <a:lstStyle/>
          <a:p>
            <a:pPr algn="ctr" defTabSz="456371" hangingPunct="0">
              <a:defRPr sz="4800">
                <a:latin typeface="Cambria"/>
                <a:ea typeface="Cambria"/>
                <a:cs typeface="Cambria"/>
                <a:sym typeface="Cambria"/>
              </a:defRPr>
            </a:pPr>
            <a:endParaRPr sz="4800" kern="0">
              <a:solidFill>
                <a:srgbClr val="000000"/>
              </a:solidFill>
              <a:latin typeface="Cambria"/>
              <a:ea typeface="Cambria"/>
              <a:cs typeface="Cambria"/>
              <a:sym typeface="Cambria"/>
            </a:endParaRPr>
          </a:p>
        </p:txBody>
      </p:sp>
      <p:grpSp>
        <p:nvGrpSpPr>
          <p:cNvPr id="491" name="Group 491"/>
          <p:cNvGrpSpPr/>
          <p:nvPr/>
        </p:nvGrpSpPr>
        <p:grpSpPr>
          <a:xfrm>
            <a:off x="2864962" y="3369365"/>
            <a:ext cx="3270485" cy="912008"/>
            <a:chOff x="-1" y="-1"/>
            <a:chExt cx="8721292" cy="2432020"/>
          </a:xfrm>
        </p:grpSpPr>
        <p:sp>
          <p:nvSpPr>
            <p:cNvPr id="489" name="Shape 489"/>
            <p:cNvSpPr/>
            <p:nvPr/>
          </p:nvSpPr>
          <p:spPr>
            <a:xfrm>
              <a:off x="-1" y="-1"/>
              <a:ext cx="8721292" cy="2432020"/>
            </a:xfrm>
            <a:prstGeom prst="rect">
              <a:avLst/>
            </a:prstGeom>
            <a:noFill/>
            <a:ln w="12700" cap="flat">
              <a:solidFill>
                <a:schemeClr val="tx1"/>
              </a:solidFill>
              <a:prstDash val="solid"/>
              <a:miter lim="800000"/>
            </a:ln>
            <a:effectLst/>
          </p:spPr>
          <p:txBody>
            <a:bodyPr wrap="square" lIns="45720" tIns="45720" rIns="45720" bIns="45720" numCol="1" anchor="ctr">
              <a:noAutofit/>
            </a:bodyPr>
            <a:lstStyle/>
            <a:p>
              <a:pPr algn="ctr" defTabSz="456371" hangingPunct="0">
                <a:defRPr sz="4800">
                  <a:solidFill>
                    <a:srgbClr val="404040"/>
                  </a:solidFill>
                  <a:latin typeface="Cambria"/>
                  <a:ea typeface="Cambria"/>
                  <a:cs typeface="Cambria"/>
                  <a:sym typeface="Cambria"/>
                </a:defRPr>
              </a:pPr>
              <a:endParaRPr sz="4800" kern="0">
                <a:solidFill>
                  <a:prstClr val="white"/>
                </a:solidFill>
                <a:latin typeface="Cambria"/>
                <a:ea typeface="Cambria"/>
                <a:cs typeface="Cambria"/>
                <a:sym typeface="Cambria"/>
              </a:endParaRPr>
            </a:p>
          </p:txBody>
        </p:sp>
        <p:sp>
          <p:nvSpPr>
            <p:cNvPr id="490" name="Shape 490"/>
            <p:cNvSpPr/>
            <p:nvPr/>
          </p:nvSpPr>
          <p:spPr>
            <a:xfrm>
              <a:off x="-1" y="723572"/>
              <a:ext cx="8721292" cy="98488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ctr">
              <a:spAutoFit/>
            </a:bodyPr>
            <a:lstStyle>
              <a:lvl1pPr defTabSz="1217021">
                <a:defRPr sz="4800">
                  <a:solidFill>
                    <a:srgbClr val="404040"/>
                  </a:solidFill>
                  <a:latin typeface="Cambria"/>
                  <a:ea typeface="Cambria"/>
                  <a:cs typeface="Cambria"/>
                  <a:sym typeface="Cambria"/>
                </a:defRPr>
              </a:lvl1pPr>
            </a:lstStyle>
            <a:p>
              <a:pPr algn="ctr" hangingPunct="0"/>
              <a:r>
                <a:rPr sz="1800" kern="0" dirty="0">
                  <a:solidFill>
                    <a:schemeClr val="tx1"/>
                  </a:solidFill>
                </a:rPr>
                <a:t>LinuxONE/Linux on z</a:t>
              </a:r>
            </a:p>
          </p:txBody>
        </p:sp>
      </p:grpSp>
      <p:sp>
        <p:nvSpPr>
          <p:cNvPr id="537" name="Shape 537"/>
          <p:cNvSpPr/>
          <p:nvPr/>
        </p:nvSpPr>
        <p:spPr>
          <a:xfrm>
            <a:off x="5984081" y="3080861"/>
            <a:ext cx="1198245" cy="7600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path>
            </a:pathLst>
          </a:custGeom>
          <a:ln w="19050">
            <a:solidFill>
              <a:schemeClr val="tx1"/>
            </a:solidFill>
            <a:miter/>
            <a:headEnd type="triangle"/>
            <a:tailEnd type="triangle"/>
          </a:ln>
          <a:effectLst/>
        </p:spPr>
        <p:txBody>
          <a:bodyPr/>
          <a:lstStyle/>
          <a:p>
            <a:pPr algn="ctr" defTabSz="309555" hangingPunct="0"/>
            <a:endParaRPr sz="1875" kern="0">
              <a:solidFill>
                <a:srgbClr val="000000"/>
              </a:solidFill>
              <a:sym typeface="Helvetica Light"/>
            </a:endParaRPr>
          </a:p>
        </p:txBody>
      </p:sp>
      <p:grpSp>
        <p:nvGrpSpPr>
          <p:cNvPr id="497" name="Group 497"/>
          <p:cNvGrpSpPr/>
          <p:nvPr/>
        </p:nvGrpSpPr>
        <p:grpSpPr>
          <a:xfrm>
            <a:off x="6469964" y="3676713"/>
            <a:ext cx="324462" cy="317359"/>
            <a:chOff x="0" y="0"/>
            <a:chExt cx="865229" cy="846290"/>
          </a:xfrm>
        </p:grpSpPr>
        <p:sp>
          <p:nvSpPr>
            <p:cNvPr id="493" name="Shape 493"/>
            <p:cNvSpPr/>
            <p:nvPr/>
          </p:nvSpPr>
          <p:spPr>
            <a:xfrm>
              <a:off x="-1" y="0"/>
              <a:ext cx="865231" cy="8462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000"/>
                  </a:lnTo>
                  <a:lnTo>
                    <a:pt x="18079" y="21600"/>
                  </a:lnTo>
                  <a:lnTo>
                    <a:pt x="0" y="21600"/>
                  </a:lnTo>
                  <a:close/>
                </a:path>
              </a:pathLst>
            </a:custGeom>
            <a:solidFill>
              <a:srgbClr val="CCCCCC"/>
            </a:solidFill>
            <a:ln w="12700" cap="flat">
              <a:noFill/>
              <a:miter lim="400000"/>
            </a:ln>
            <a:effectLst>
              <a:outerShdw blurRad="127000" dist="101600" dir="2700000" rotWithShape="0">
                <a:srgbClr val="000000">
                  <a:alpha val="43000"/>
                </a:srgbClr>
              </a:outerShdw>
            </a:effectLst>
          </p:spPr>
          <p:txBody>
            <a:bodyPr wrap="square" lIns="45720" tIns="45720" rIns="45720" bIns="45720" numCol="1" anchor="ctr">
              <a:noAutofit/>
            </a:bodyPr>
            <a:lstStyle/>
            <a:p>
              <a:pPr algn="ctr" defTabSz="456371" hangingPunct="0">
                <a:defRPr sz="3200">
                  <a:solidFill>
                    <a:srgbClr val="404040"/>
                  </a:solidFill>
                  <a:latin typeface="Cambria"/>
                  <a:ea typeface="Cambria"/>
                  <a:cs typeface="Cambria"/>
                  <a:sym typeface="Cambria"/>
                </a:defRPr>
              </a:pPr>
              <a:endParaRPr sz="1200" kern="0">
                <a:solidFill>
                  <a:srgbClr val="404040"/>
                </a:solidFill>
                <a:latin typeface="Cambria"/>
                <a:ea typeface="Cambria"/>
                <a:cs typeface="Cambria"/>
                <a:sym typeface="Cambria"/>
              </a:endParaRPr>
            </a:p>
          </p:txBody>
        </p:sp>
        <p:sp>
          <p:nvSpPr>
            <p:cNvPr id="494" name="Shape 494"/>
            <p:cNvSpPr/>
            <p:nvPr/>
          </p:nvSpPr>
          <p:spPr>
            <a:xfrm>
              <a:off x="724178" y="705240"/>
              <a:ext cx="141052" cy="1410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20" tIns="45720" rIns="45720" bIns="45720" numCol="1" anchor="ctr">
              <a:noAutofit/>
            </a:bodyPr>
            <a:lstStyle/>
            <a:p>
              <a:pPr algn="ctr" defTabSz="456371" hangingPunct="0">
                <a:defRPr sz="3200">
                  <a:solidFill>
                    <a:srgbClr val="404040"/>
                  </a:solidFill>
                  <a:latin typeface="Cambria"/>
                  <a:ea typeface="Cambria"/>
                  <a:cs typeface="Cambria"/>
                  <a:sym typeface="Cambria"/>
                </a:defRPr>
              </a:pPr>
              <a:endParaRPr sz="1200" kern="0">
                <a:solidFill>
                  <a:srgbClr val="404040"/>
                </a:solidFill>
                <a:latin typeface="Cambria"/>
                <a:ea typeface="Cambria"/>
                <a:cs typeface="Cambria"/>
                <a:sym typeface="Cambria"/>
              </a:endParaRPr>
            </a:p>
          </p:txBody>
        </p:sp>
        <p:sp>
          <p:nvSpPr>
            <p:cNvPr id="495" name="Shape 495"/>
            <p:cNvSpPr/>
            <p:nvPr/>
          </p:nvSpPr>
          <p:spPr>
            <a:xfrm>
              <a:off x="-1" y="0"/>
              <a:ext cx="865231" cy="846291"/>
            </a:xfrm>
            <a:custGeom>
              <a:avLst/>
              <a:gdLst/>
              <a:ahLst/>
              <a:cxnLst>
                <a:cxn ang="0">
                  <a:pos x="wd2" y="hd2"/>
                </a:cxn>
                <a:cxn ang="5400000">
                  <a:pos x="wd2" y="hd2"/>
                </a:cxn>
                <a:cxn ang="10800000">
                  <a:pos x="wd2" y="hd2"/>
                </a:cxn>
                <a:cxn ang="16200000">
                  <a:pos x="wd2" y="hd2"/>
                </a:cxn>
              </a:cxnLst>
              <a:rect l="0" t="0" r="r" b="b"/>
              <a:pathLst>
                <a:path w="21600" h="21600" extrusionOk="0">
                  <a:moveTo>
                    <a:pt x="18079" y="21600"/>
                  </a:moveTo>
                  <a:lnTo>
                    <a:pt x="18783" y="18720"/>
                  </a:lnTo>
                  <a:lnTo>
                    <a:pt x="21600" y="18000"/>
                  </a:lnTo>
                  <a:lnTo>
                    <a:pt x="18079" y="21600"/>
                  </a:lnTo>
                  <a:lnTo>
                    <a:pt x="0" y="21600"/>
                  </a:lnTo>
                  <a:lnTo>
                    <a:pt x="0" y="0"/>
                  </a:lnTo>
                  <a:lnTo>
                    <a:pt x="21600" y="0"/>
                  </a:lnTo>
                  <a:lnTo>
                    <a:pt x="21600" y="18000"/>
                  </a:lnTo>
                </a:path>
              </a:pathLst>
            </a:custGeom>
            <a:noFill/>
            <a:ln w="12700" cap="flat">
              <a:solidFill>
                <a:srgbClr val="404040"/>
              </a:solidFill>
              <a:prstDash val="solid"/>
              <a:miter lim="800000"/>
            </a:ln>
            <a:effectLst/>
          </p:spPr>
          <p:txBody>
            <a:bodyPr wrap="square" lIns="45720" tIns="45720" rIns="45720" bIns="45720" numCol="1" anchor="ctr">
              <a:noAutofit/>
            </a:bodyPr>
            <a:lstStyle/>
            <a:p>
              <a:pPr algn="ctr" defTabSz="456371" hangingPunct="0">
                <a:defRPr sz="3200">
                  <a:solidFill>
                    <a:srgbClr val="404040"/>
                  </a:solidFill>
                  <a:latin typeface="Cambria"/>
                  <a:ea typeface="Cambria"/>
                  <a:cs typeface="Cambria"/>
                  <a:sym typeface="Cambria"/>
                </a:defRPr>
              </a:pPr>
              <a:endParaRPr sz="1200" kern="0">
                <a:solidFill>
                  <a:srgbClr val="404040"/>
                </a:solidFill>
                <a:latin typeface="Cambria"/>
                <a:ea typeface="Cambria"/>
                <a:cs typeface="Cambria"/>
                <a:sym typeface="Cambria"/>
              </a:endParaRPr>
            </a:p>
          </p:txBody>
        </p:sp>
        <p:sp>
          <p:nvSpPr>
            <p:cNvPr id="496" name="Shape 496"/>
            <p:cNvSpPr/>
            <p:nvPr/>
          </p:nvSpPr>
          <p:spPr>
            <a:xfrm>
              <a:off x="-1" y="117670"/>
              <a:ext cx="865231" cy="4699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rmAutofit lnSpcReduction="10000"/>
            </a:bodyPr>
            <a:lstStyle>
              <a:lvl1pPr defTabSz="1217021">
                <a:defRPr sz="3200">
                  <a:solidFill>
                    <a:srgbClr val="404040"/>
                  </a:solidFill>
                  <a:latin typeface="Cambria"/>
                  <a:ea typeface="Cambria"/>
                  <a:cs typeface="Cambria"/>
                  <a:sym typeface="Cambria"/>
                </a:defRPr>
              </a:lvl1pPr>
            </a:lstStyle>
            <a:p>
              <a:pPr algn="ctr" hangingPunct="0"/>
              <a:r>
                <a:rPr sz="1200" kern="0"/>
                <a:t>xyz</a:t>
              </a:r>
            </a:p>
          </p:txBody>
        </p:sp>
      </p:grpSp>
      <p:sp>
        <p:nvSpPr>
          <p:cNvPr id="538" name="Shape 538"/>
          <p:cNvSpPr/>
          <p:nvPr/>
        </p:nvSpPr>
        <p:spPr>
          <a:xfrm>
            <a:off x="2055019" y="2036446"/>
            <a:ext cx="800100" cy="2786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774" y="21600"/>
                </a:lnTo>
                <a:lnTo>
                  <a:pt x="10774" y="0"/>
                </a:lnTo>
                <a:lnTo>
                  <a:pt x="21600" y="0"/>
                </a:lnTo>
              </a:path>
            </a:pathLst>
          </a:custGeom>
          <a:ln w="12700">
            <a:solidFill>
              <a:srgbClr val="CCCCCC"/>
            </a:solidFill>
            <a:miter/>
          </a:ln>
        </p:spPr>
        <p:txBody>
          <a:bodyPr/>
          <a:lstStyle/>
          <a:p>
            <a:pPr algn="ctr" defTabSz="309555" hangingPunct="0"/>
            <a:endParaRPr sz="1875" kern="0">
              <a:solidFill>
                <a:srgbClr val="000000"/>
              </a:solidFill>
              <a:sym typeface="Helvetica Light"/>
            </a:endParaRPr>
          </a:p>
        </p:txBody>
      </p:sp>
      <p:sp>
        <p:nvSpPr>
          <p:cNvPr id="539" name="Shape 539"/>
          <p:cNvSpPr/>
          <p:nvPr/>
        </p:nvSpPr>
        <p:spPr>
          <a:xfrm>
            <a:off x="2055020" y="2315053"/>
            <a:ext cx="807244" cy="1510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81" y="0"/>
                </a:lnTo>
                <a:lnTo>
                  <a:pt x="10781" y="21600"/>
                </a:lnTo>
                <a:lnTo>
                  <a:pt x="21600" y="21600"/>
                </a:lnTo>
              </a:path>
            </a:pathLst>
          </a:custGeom>
          <a:ln w="12700">
            <a:solidFill>
              <a:srgbClr val="CCCCCC"/>
            </a:solidFill>
            <a:miter/>
          </a:ln>
        </p:spPr>
        <p:txBody>
          <a:bodyPr/>
          <a:lstStyle/>
          <a:p>
            <a:pPr algn="ctr" defTabSz="309555" hangingPunct="0"/>
            <a:endParaRPr sz="1875" kern="0">
              <a:solidFill>
                <a:srgbClr val="000000"/>
              </a:solidFill>
              <a:sym typeface="Helvetica Light"/>
            </a:endParaRPr>
          </a:p>
        </p:txBody>
      </p:sp>
      <p:grpSp>
        <p:nvGrpSpPr>
          <p:cNvPr id="504" name="Group 504"/>
          <p:cNvGrpSpPr/>
          <p:nvPr/>
        </p:nvGrpSpPr>
        <p:grpSpPr>
          <a:xfrm>
            <a:off x="5657617" y="3682591"/>
            <a:ext cx="324461" cy="317360"/>
            <a:chOff x="0" y="0"/>
            <a:chExt cx="865229" cy="846290"/>
          </a:xfrm>
        </p:grpSpPr>
        <p:sp>
          <p:nvSpPr>
            <p:cNvPr id="500" name="Shape 500"/>
            <p:cNvSpPr/>
            <p:nvPr/>
          </p:nvSpPr>
          <p:spPr>
            <a:xfrm>
              <a:off x="-1" y="0"/>
              <a:ext cx="865231" cy="8462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000"/>
                  </a:lnTo>
                  <a:lnTo>
                    <a:pt x="18079" y="21600"/>
                  </a:lnTo>
                  <a:lnTo>
                    <a:pt x="0" y="21600"/>
                  </a:lnTo>
                  <a:close/>
                </a:path>
              </a:pathLst>
            </a:custGeom>
            <a:solidFill>
              <a:srgbClr val="CCCCCC"/>
            </a:solidFill>
            <a:ln w="12700" cap="flat">
              <a:noFill/>
              <a:miter lim="400000"/>
            </a:ln>
            <a:effectLst>
              <a:outerShdw blurRad="127000" dist="101600" dir="2700000" rotWithShape="0">
                <a:srgbClr val="000000">
                  <a:alpha val="43000"/>
                </a:srgbClr>
              </a:outerShdw>
            </a:effectLst>
          </p:spPr>
          <p:txBody>
            <a:bodyPr wrap="square" lIns="45720" tIns="45720" rIns="45720" bIns="45720" numCol="1" anchor="ctr">
              <a:noAutofit/>
            </a:bodyPr>
            <a:lstStyle/>
            <a:p>
              <a:pPr algn="ctr" defTabSz="456371" hangingPunct="0">
                <a:defRPr sz="3200">
                  <a:solidFill>
                    <a:srgbClr val="404040"/>
                  </a:solidFill>
                  <a:latin typeface="Cambria"/>
                  <a:ea typeface="Cambria"/>
                  <a:cs typeface="Cambria"/>
                  <a:sym typeface="Cambria"/>
                </a:defRPr>
              </a:pPr>
              <a:endParaRPr sz="1200" kern="0">
                <a:solidFill>
                  <a:srgbClr val="404040"/>
                </a:solidFill>
                <a:latin typeface="Cambria"/>
                <a:ea typeface="Cambria"/>
                <a:cs typeface="Cambria"/>
                <a:sym typeface="Cambria"/>
              </a:endParaRPr>
            </a:p>
          </p:txBody>
        </p:sp>
        <p:sp>
          <p:nvSpPr>
            <p:cNvPr id="501" name="Shape 501"/>
            <p:cNvSpPr/>
            <p:nvPr/>
          </p:nvSpPr>
          <p:spPr>
            <a:xfrm>
              <a:off x="724178" y="705240"/>
              <a:ext cx="141052" cy="1410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20" tIns="45720" rIns="45720" bIns="45720" numCol="1" anchor="ctr">
              <a:noAutofit/>
            </a:bodyPr>
            <a:lstStyle/>
            <a:p>
              <a:pPr algn="ctr" defTabSz="456371" hangingPunct="0">
                <a:defRPr sz="3200">
                  <a:solidFill>
                    <a:srgbClr val="404040"/>
                  </a:solidFill>
                  <a:latin typeface="Cambria"/>
                  <a:ea typeface="Cambria"/>
                  <a:cs typeface="Cambria"/>
                  <a:sym typeface="Cambria"/>
                </a:defRPr>
              </a:pPr>
              <a:endParaRPr sz="1200" kern="0">
                <a:solidFill>
                  <a:srgbClr val="404040"/>
                </a:solidFill>
                <a:latin typeface="Cambria"/>
                <a:ea typeface="Cambria"/>
                <a:cs typeface="Cambria"/>
                <a:sym typeface="Cambria"/>
              </a:endParaRPr>
            </a:p>
          </p:txBody>
        </p:sp>
        <p:sp>
          <p:nvSpPr>
            <p:cNvPr id="502" name="Shape 502"/>
            <p:cNvSpPr/>
            <p:nvPr/>
          </p:nvSpPr>
          <p:spPr>
            <a:xfrm>
              <a:off x="-1" y="0"/>
              <a:ext cx="865231" cy="846291"/>
            </a:xfrm>
            <a:custGeom>
              <a:avLst/>
              <a:gdLst/>
              <a:ahLst/>
              <a:cxnLst>
                <a:cxn ang="0">
                  <a:pos x="wd2" y="hd2"/>
                </a:cxn>
                <a:cxn ang="5400000">
                  <a:pos x="wd2" y="hd2"/>
                </a:cxn>
                <a:cxn ang="10800000">
                  <a:pos x="wd2" y="hd2"/>
                </a:cxn>
                <a:cxn ang="16200000">
                  <a:pos x="wd2" y="hd2"/>
                </a:cxn>
              </a:cxnLst>
              <a:rect l="0" t="0" r="r" b="b"/>
              <a:pathLst>
                <a:path w="21600" h="21600" extrusionOk="0">
                  <a:moveTo>
                    <a:pt x="18079" y="21600"/>
                  </a:moveTo>
                  <a:lnTo>
                    <a:pt x="18783" y="18720"/>
                  </a:lnTo>
                  <a:lnTo>
                    <a:pt x="21600" y="18000"/>
                  </a:lnTo>
                  <a:lnTo>
                    <a:pt x="18079" y="21600"/>
                  </a:lnTo>
                  <a:lnTo>
                    <a:pt x="0" y="21600"/>
                  </a:lnTo>
                  <a:lnTo>
                    <a:pt x="0" y="0"/>
                  </a:lnTo>
                  <a:lnTo>
                    <a:pt x="21600" y="0"/>
                  </a:lnTo>
                  <a:lnTo>
                    <a:pt x="21600" y="18000"/>
                  </a:lnTo>
                </a:path>
              </a:pathLst>
            </a:custGeom>
            <a:noFill/>
            <a:ln w="12700" cap="flat">
              <a:solidFill>
                <a:srgbClr val="404040"/>
              </a:solidFill>
              <a:prstDash val="solid"/>
              <a:miter lim="800000"/>
            </a:ln>
            <a:effectLst/>
          </p:spPr>
          <p:txBody>
            <a:bodyPr wrap="square" lIns="45720" tIns="45720" rIns="45720" bIns="45720" numCol="1" anchor="ctr">
              <a:noAutofit/>
            </a:bodyPr>
            <a:lstStyle/>
            <a:p>
              <a:pPr algn="ctr" defTabSz="456371" hangingPunct="0">
                <a:defRPr sz="3200">
                  <a:solidFill>
                    <a:srgbClr val="404040"/>
                  </a:solidFill>
                  <a:latin typeface="Cambria"/>
                  <a:ea typeface="Cambria"/>
                  <a:cs typeface="Cambria"/>
                  <a:sym typeface="Cambria"/>
                </a:defRPr>
              </a:pPr>
              <a:endParaRPr sz="1200" kern="0">
                <a:solidFill>
                  <a:srgbClr val="404040"/>
                </a:solidFill>
                <a:latin typeface="Cambria"/>
                <a:ea typeface="Cambria"/>
                <a:cs typeface="Cambria"/>
                <a:sym typeface="Cambria"/>
              </a:endParaRPr>
            </a:p>
          </p:txBody>
        </p:sp>
        <p:sp>
          <p:nvSpPr>
            <p:cNvPr id="503" name="Shape 503"/>
            <p:cNvSpPr/>
            <p:nvPr/>
          </p:nvSpPr>
          <p:spPr>
            <a:xfrm>
              <a:off x="-1" y="117670"/>
              <a:ext cx="865231" cy="4699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rmAutofit lnSpcReduction="10000"/>
            </a:bodyPr>
            <a:lstStyle>
              <a:lvl1pPr defTabSz="1217021">
                <a:defRPr sz="3200">
                  <a:solidFill>
                    <a:srgbClr val="404040"/>
                  </a:solidFill>
                  <a:latin typeface="Cambria"/>
                  <a:ea typeface="Cambria"/>
                  <a:cs typeface="Cambria"/>
                  <a:sym typeface="Cambria"/>
                </a:defRPr>
              </a:lvl1pPr>
            </a:lstStyle>
            <a:p>
              <a:pPr algn="ctr" hangingPunct="0"/>
              <a:r>
                <a:rPr sz="1200" kern="0"/>
                <a:t>xyz</a:t>
              </a:r>
            </a:p>
          </p:txBody>
        </p:sp>
      </p:grpSp>
      <p:grpSp>
        <p:nvGrpSpPr>
          <p:cNvPr id="509" name="Group 509"/>
          <p:cNvGrpSpPr/>
          <p:nvPr/>
        </p:nvGrpSpPr>
        <p:grpSpPr>
          <a:xfrm>
            <a:off x="8529790" y="2534586"/>
            <a:ext cx="324462" cy="317360"/>
            <a:chOff x="0" y="0"/>
            <a:chExt cx="865229" cy="846290"/>
          </a:xfrm>
          <a:solidFill>
            <a:srgbClr val="F49819"/>
          </a:solidFill>
        </p:grpSpPr>
        <p:sp>
          <p:nvSpPr>
            <p:cNvPr id="505" name="Shape 505"/>
            <p:cNvSpPr/>
            <p:nvPr/>
          </p:nvSpPr>
          <p:spPr>
            <a:xfrm>
              <a:off x="-1" y="0"/>
              <a:ext cx="865231" cy="8462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000"/>
                  </a:lnTo>
                  <a:lnTo>
                    <a:pt x="18079" y="21600"/>
                  </a:lnTo>
                  <a:lnTo>
                    <a:pt x="0" y="21600"/>
                  </a:lnTo>
                  <a:close/>
                </a:path>
              </a:pathLst>
            </a:custGeom>
            <a:grpFill/>
            <a:ln w="12700" cap="flat">
              <a:noFill/>
              <a:miter lim="400000"/>
            </a:ln>
            <a:effectLst>
              <a:outerShdw blurRad="127000" dist="101600" dir="2700000" rotWithShape="0">
                <a:srgbClr val="000000">
                  <a:alpha val="43000"/>
                </a:srgbClr>
              </a:outerShdw>
            </a:effectLst>
          </p:spPr>
          <p:txBody>
            <a:bodyPr wrap="square" lIns="45720" tIns="45720" rIns="45720" bIns="45720" numCol="1" anchor="ctr">
              <a:noAutofit/>
            </a:bodyPr>
            <a:lstStyle/>
            <a:p>
              <a:pPr algn="ctr" defTabSz="456371" hangingPunct="0">
                <a:defRPr sz="3200">
                  <a:solidFill>
                    <a:srgbClr val="404040"/>
                  </a:solidFill>
                  <a:latin typeface="Cambria"/>
                  <a:ea typeface="Cambria"/>
                  <a:cs typeface="Cambria"/>
                  <a:sym typeface="Cambria"/>
                </a:defRPr>
              </a:pPr>
              <a:endParaRPr sz="1200" kern="0">
                <a:solidFill>
                  <a:srgbClr val="404040"/>
                </a:solidFill>
                <a:latin typeface="Cambria"/>
                <a:ea typeface="Cambria"/>
                <a:cs typeface="Cambria"/>
                <a:sym typeface="Cambria"/>
              </a:endParaRPr>
            </a:p>
          </p:txBody>
        </p:sp>
        <p:sp>
          <p:nvSpPr>
            <p:cNvPr id="506" name="Shape 506"/>
            <p:cNvSpPr/>
            <p:nvPr/>
          </p:nvSpPr>
          <p:spPr>
            <a:xfrm>
              <a:off x="724178" y="705240"/>
              <a:ext cx="141052" cy="1410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grpFill/>
            <a:ln w="12700" cap="flat">
              <a:noFill/>
              <a:miter lim="400000"/>
            </a:ln>
            <a:effectLst/>
          </p:spPr>
          <p:txBody>
            <a:bodyPr wrap="square" lIns="45720" tIns="45720" rIns="45720" bIns="45720" numCol="1" anchor="ctr">
              <a:noAutofit/>
            </a:bodyPr>
            <a:lstStyle/>
            <a:p>
              <a:pPr algn="ctr" defTabSz="456371" hangingPunct="0">
                <a:defRPr sz="3200">
                  <a:solidFill>
                    <a:srgbClr val="404040"/>
                  </a:solidFill>
                  <a:latin typeface="Cambria"/>
                  <a:ea typeface="Cambria"/>
                  <a:cs typeface="Cambria"/>
                  <a:sym typeface="Cambria"/>
                </a:defRPr>
              </a:pPr>
              <a:endParaRPr sz="1200" kern="0">
                <a:solidFill>
                  <a:srgbClr val="404040"/>
                </a:solidFill>
                <a:latin typeface="Cambria"/>
                <a:ea typeface="Cambria"/>
                <a:cs typeface="Cambria"/>
                <a:sym typeface="Cambria"/>
              </a:endParaRPr>
            </a:p>
          </p:txBody>
        </p:sp>
        <p:sp>
          <p:nvSpPr>
            <p:cNvPr id="508" name="Shape 508"/>
            <p:cNvSpPr/>
            <p:nvPr/>
          </p:nvSpPr>
          <p:spPr>
            <a:xfrm>
              <a:off x="-1" y="117670"/>
              <a:ext cx="865231" cy="469901"/>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rmAutofit lnSpcReduction="10000"/>
            </a:bodyPr>
            <a:lstStyle>
              <a:lvl1pPr defTabSz="1217021">
                <a:defRPr sz="3200">
                  <a:solidFill>
                    <a:srgbClr val="404040"/>
                  </a:solidFill>
                  <a:latin typeface="Cambria"/>
                  <a:ea typeface="Cambria"/>
                  <a:cs typeface="Cambria"/>
                  <a:sym typeface="Cambria"/>
                </a:defRPr>
              </a:lvl1pPr>
            </a:lstStyle>
            <a:p>
              <a:pPr algn="ctr" hangingPunct="0"/>
              <a:r>
                <a:rPr sz="1200" kern="0"/>
                <a:t>***</a:t>
              </a:r>
            </a:p>
          </p:txBody>
        </p:sp>
        <p:sp>
          <p:nvSpPr>
            <p:cNvPr id="507" name="Shape 507"/>
            <p:cNvSpPr/>
            <p:nvPr/>
          </p:nvSpPr>
          <p:spPr>
            <a:xfrm>
              <a:off x="-1" y="0"/>
              <a:ext cx="865231" cy="846291"/>
            </a:xfrm>
            <a:custGeom>
              <a:avLst/>
              <a:gdLst/>
              <a:ahLst/>
              <a:cxnLst>
                <a:cxn ang="0">
                  <a:pos x="wd2" y="hd2"/>
                </a:cxn>
                <a:cxn ang="5400000">
                  <a:pos x="wd2" y="hd2"/>
                </a:cxn>
                <a:cxn ang="10800000">
                  <a:pos x="wd2" y="hd2"/>
                </a:cxn>
                <a:cxn ang="16200000">
                  <a:pos x="wd2" y="hd2"/>
                </a:cxn>
              </a:cxnLst>
              <a:rect l="0" t="0" r="r" b="b"/>
              <a:pathLst>
                <a:path w="21600" h="21600" extrusionOk="0">
                  <a:moveTo>
                    <a:pt x="18079" y="21600"/>
                  </a:moveTo>
                  <a:lnTo>
                    <a:pt x="18783" y="18720"/>
                  </a:lnTo>
                  <a:lnTo>
                    <a:pt x="21600" y="18000"/>
                  </a:lnTo>
                  <a:lnTo>
                    <a:pt x="18079" y="21600"/>
                  </a:lnTo>
                  <a:lnTo>
                    <a:pt x="0" y="21600"/>
                  </a:lnTo>
                  <a:lnTo>
                    <a:pt x="0" y="0"/>
                  </a:lnTo>
                  <a:lnTo>
                    <a:pt x="21600" y="0"/>
                  </a:lnTo>
                  <a:lnTo>
                    <a:pt x="21600" y="18000"/>
                  </a:lnTo>
                </a:path>
              </a:pathLst>
            </a:custGeom>
            <a:solidFill>
              <a:srgbClr val="EE7D31"/>
            </a:solidFill>
            <a:ln w="12700" cap="flat">
              <a:solidFill>
                <a:schemeClr val="tx1">
                  <a:lumMod val="65000"/>
                  <a:lumOff val="35000"/>
                </a:schemeClr>
              </a:solidFill>
              <a:prstDash val="solid"/>
              <a:miter lim="800000"/>
            </a:ln>
            <a:effectLst/>
          </p:spPr>
          <p:txBody>
            <a:bodyPr wrap="square" lIns="45720" tIns="45720" rIns="45720" bIns="45720" numCol="1" anchor="ctr">
              <a:noAutofit/>
            </a:bodyPr>
            <a:lstStyle/>
            <a:p>
              <a:pPr algn="ctr" defTabSz="456371" hangingPunct="0">
                <a:defRPr sz="3200">
                  <a:solidFill>
                    <a:srgbClr val="404040"/>
                  </a:solidFill>
                  <a:latin typeface="Cambria"/>
                  <a:ea typeface="Cambria"/>
                  <a:cs typeface="Cambria"/>
                  <a:sym typeface="Cambria"/>
                </a:defRPr>
              </a:pPr>
              <a:endParaRPr sz="1200" kern="0">
                <a:solidFill>
                  <a:srgbClr val="404040"/>
                </a:solidFill>
                <a:latin typeface="Cambria"/>
                <a:ea typeface="Cambria"/>
                <a:cs typeface="Cambria"/>
                <a:sym typeface="Cambria"/>
              </a:endParaRPr>
            </a:p>
          </p:txBody>
        </p:sp>
      </p:grpSp>
      <p:grpSp>
        <p:nvGrpSpPr>
          <p:cNvPr id="513" name="Group 513"/>
          <p:cNvGrpSpPr/>
          <p:nvPr/>
        </p:nvGrpSpPr>
        <p:grpSpPr>
          <a:xfrm>
            <a:off x="8183618" y="2132545"/>
            <a:ext cx="603447" cy="675774"/>
            <a:chOff x="-2" y="0"/>
            <a:chExt cx="1609192" cy="1802061"/>
          </a:xfrm>
          <a:solidFill>
            <a:srgbClr val="F49819"/>
          </a:solidFill>
          <a:effectLst>
            <a:outerShdw dist="50800" dir="5400000" algn="ctr" rotWithShape="0">
              <a:srgbClr val="000000">
                <a:alpha val="43137"/>
              </a:srgbClr>
            </a:outerShdw>
          </a:effectLst>
        </p:grpSpPr>
        <p:sp>
          <p:nvSpPr>
            <p:cNvPr id="510" name="Shape 510"/>
            <p:cNvSpPr/>
            <p:nvPr/>
          </p:nvSpPr>
          <p:spPr>
            <a:xfrm>
              <a:off x="-3" y="0"/>
              <a:ext cx="1609193" cy="1802062"/>
            </a:xfrm>
            <a:custGeom>
              <a:avLst/>
              <a:gdLst/>
              <a:ahLst/>
              <a:cxnLst>
                <a:cxn ang="0">
                  <a:pos x="wd2" y="hd2"/>
                </a:cxn>
                <a:cxn ang="5400000">
                  <a:pos x="wd2" y="hd2"/>
                </a:cxn>
                <a:cxn ang="10800000">
                  <a:pos x="wd2" y="hd2"/>
                </a:cxn>
                <a:cxn ang="16200000">
                  <a:pos x="wd2" y="hd2"/>
                </a:cxn>
              </a:cxnLst>
              <a:rect l="0" t="0" r="r" b="b"/>
              <a:pathLst>
                <a:path w="21600" h="21600" extrusionOk="0">
                  <a:moveTo>
                    <a:pt x="0" y="2411"/>
                  </a:moveTo>
                  <a:cubicBezTo>
                    <a:pt x="0" y="1079"/>
                    <a:pt x="4835" y="0"/>
                    <a:pt x="10800" y="0"/>
                  </a:cubicBezTo>
                  <a:cubicBezTo>
                    <a:pt x="16765" y="0"/>
                    <a:pt x="21600" y="1079"/>
                    <a:pt x="21600" y="2411"/>
                  </a:cubicBezTo>
                  <a:lnTo>
                    <a:pt x="21600" y="19189"/>
                  </a:lnTo>
                  <a:cubicBezTo>
                    <a:pt x="21600" y="20521"/>
                    <a:pt x="16765" y="21600"/>
                    <a:pt x="10800" y="21600"/>
                  </a:cubicBezTo>
                  <a:cubicBezTo>
                    <a:pt x="4835" y="21600"/>
                    <a:pt x="0" y="20521"/>
                    <a:pt x="0" y="19189"/>
                  </a:cubicBezTo>
                  <a:close/>
                </a:path>
              </a:pathLst>
            </a:custGeom>
            <a:grpFill/>
            <a:ln w="12700" cap="flat">
              <a:noFill/>
              <a:miter lim="400000"/>
            </a:ln>
            <a:effectLst/>
          </p:spPr>
          <p:txBody>
            <a:bodyPr wrap="square" lIns="45720" tIns="45720" rIns="45720" bIns="45720" numCol="1" anchor="ctr">
              <a:noAutofit/>
            </a:bodyPr>
            <a:lstStyle/>
            <a:p>
              <a:pPr algn="ctr" defTabSz="456371" hangingPunct="0">
                <a:defRPr sz="4800">
                  <a:solidFill>
                    <a:srgbClr val="FFFFFF"/>
                  </a:solidFill>
                  <a:latin typeface="Cambria"/>
                  <a:ea typeface="Cambria"/>
                  <a:cs typeface="Cambria"/>
                  <a:sym typeface="Cambria"/>
                </a:defRPr>
              </a:pPr>
              <a:endParaRPr sz="4800" kern="0">
                <a:solidFill>
                  <a:srgbClr val="FFFFFF"/>
                </a:solidFill>
                <a:latin typeface="Cambria"/>
                <a:ea typeface="Cambria"/>
                <a:cs typeface="Cambria"/>
                <a:sym typeface="Cambria"/>
              </a:endParaRPr>
            </a:p>
          </p:txBody>
        </p:sp>
        <p:sp>
          <p:nvSpPr>
            <p:cNvPr id="511" name="Shape 511"/>
            <p:cNvSpPr/>
            <p:nvPr/>
          </p:nvSpPr>
          <p:spPr>
            <a:xfrm>
              <a:off x="-1" y="-1"/>
              <a:ext cx="1609191" cy="402300"/>
            </a:xfrm>
            <a:prstGeom prst="ellipse">
              <a:avLst/>
            </a:prstGeom>
            <a:solidFill>
              <a:srgbClr val="EE7D31"/>
            </a:solidFill>
            <a:ln w="12700" cap="flat">
              <a:noFill/>
              <a:miter lim="400000"/>
            </a:ln>
            <a:effectLst/>
          </p:spPr>
          <p:txBody>
            <a:bodyPr wrap="square" lIns="45720" tIns="45720" rIns="45720" bIns="45720" numCol="1" anchor="ctr">
              <a:noAutofit/>
            </a:bodyPr>
            <a:lstStyle/>
            <a:p>
              <a:pPr algn="ctr" defTabSz="456371" hangingPunct="0">
                <a:defRPr sz="4800">
                  <a:solidFill>
                    <a:srgbClr val="FFFFFF"/>
                  </a:solidFill>
                  <a:latin typeface="Cambria"/>
                  <a:ea typeface="Cambria"/>
                  <a:cs typeface="Cambria"/>
                  <a:sym typeface="Cambria"/>
                </a:defRPr>
              </a:pPr>
              <a:endParaRPr sz="4800" kern="0">
                <a:solidFill>
                  <a:srgbClr val="FFFFFF"/>
                </a:solidFill>
                <a:latin typeface="Cambria"/>
                <a:ea typeface="Cambria"/>
                <a:cs typeface="Cambria"/>
                <a:sym typeface="Cambria"/>
              </a:endParaRPr>
            </a:p>
          </p:txBody>
        </p:sp>
        <p:sp>
          <p:nvSpPr>
            <p:cNvPr id="512" name="Shape 512"/>
            <p:cNvSpPr/>
            <p:nvPr/>
          </p:nvSpPr>
          <p:spPr>
            <a:xfrm>
              <a:off x="-3" y="0"/>
              <a:ext cx="1609190" cy="1802062"/>
            </a:xfrm>
            <a:custGeom>
              <a:avLst/>
              <a:gdLst/>
              <a:ahLst/>
              <a:cxnLst>
                <a:cxn ang="0">
                  <a:pos x="wd2" y="hd2"/>
                </a:cxn>
                <a:cxn ang="5400000">
                  <a:pos x="wd2" y="hd2"/>
                </a:cxn>
                <a:cxn ang="10800000">
                  <a:pos x="wd2" y="hd2"/>
                </a:cxn>
                <a:cxn ang="16200000">
                  <a:pos x="wd2" y="hd2"/>
                </a:cxn>
              </a:cxnLst>
              <a:rect l="0" t="0" r="r" b="b"/>
              <a:pathLst>
                <a:path w="21600" h="21600" extrusionOk="0">
                  <a:moveTo>
                    <a:pt x="21600" y="2411"/>
                  </a:moveTo>
                  <a:cubicBezTo>
                    <a:pt x="21600" y="3743"/>
                    <a:pt x="16765" y="4822"/>
                    <a:pt x="10800" y="4822"/>
                  </a:cubicBezTo>
                  <a:cubicBezTo>
                    <a:pt x="4835" y="4822"/>
                    <a:pt x="0" y="3743"/>
                    <a:pt x="0" y="2411"/>
                  </a:cubicBezTo>
                  <a:cubicBezTo>
                    <a:pt x="0" y="1079"/>
                    <a:pt x="4835" y="0"/>
                    <a:pt x="10800" y="0"/>
                  </a:cubicBezTo>
                  <a:cubicBezTo>
                    <a:pt x="16765" y="0"/>
                    <a:pt x="21600" y="1079"/>
                    <a:pt x="21600" y="2411"/>
                  </a:cubicBezTo>
                  <a:lnTo>
                    <a:pt x="21600" y="19189"/>
                  </a:lnTo>
                  <a:cubicBezTo>
                    <a:pt x="21600" y="20521"/>
                    <a:pt x="16765" y="21600"/>
                    <a:pt x="10800" y="21600"/>
                  </a:cubicBezTo>
                  <a:cubicBezTo>
                    <a:pt x="4835" y="21600"/>
                    <a:pt x="0" y="20521"/>
                    <a:pt x="0" y="19189"/>
                  </a:cubicBezTo>
                  <a:lnTo>
                    <a:pt x="0" y="2411"/>
                  </a:lnTo>
                </a:path>
              </a:pathLst>
            </a:custGeom>
            <a:solidFill>
              <a:srgbClr val="EE7D31"/>
            </a:solidFill>
            <a:ln w="12700" cap="flat">
              <a:solidFill>
                <a:schemeClr val="tx1"/>
              </a:solidFill>
              <a:prstDash val="solid"/>
              <a:miter lim="800000"/>
            </a:ln>
            <a:effectLst/>
          </p:spPr>
          <p:txBody>
            <a:bodyPr wrap="square" lIns="45720" tIns="45720" rIns="45720" bIns="45720" numCol="1" anchor="ctr">
              <a:noAutofit/>
            </a:bodyPr>
            <a:lstStyle/>
            <a:p>
              <a:pPr algn="ctr" defTabSz="456371" hangingPunct="0">
                <a:defRPr sz="4800">
                  <a:solidFill>
                    <a:srgbClr val="FFFFFF"/>
                  </a:solidFill>
                  <a:latin typeface="Cambria"/>
                  <a:ea typeface="Cambria"/>
                  <a:cs typeface="Cambria"/>
                  <a:sym typeface="Cambria"/>
                </a:defRPr>
              </a:pPr>
              <a:endParaRPr sz="4800" kern="0">
                <a:solidFill>
                  <a:srgbClr val="FFFFFF"/>
                </a:solidFill>
                <a:latin typeface="Cambria"/>
                <a:ea typeface="Cambria"/>
                <a:cs typeface="Cambria"/>
                <a:sym typeface="Cambria"/>
              </a:endParaRPr>
            </a:p>
          </p:txBody>
        </p:sp>
      </p:grpSp>
      <p:grpSp>
        <p:nvGrpSpPr>
          <p:cNvPr id="518" name="Group 518"/>
          <p:cNvGrpSpPr/>
          <p:nvPr/>
        </p:nvGrpSpPr>
        <p:grpSpPr>
          <a:xfrm>
            <a:off x="8316330" y="2357766"/>
            <a:ext cx="324462" cy="317360"/>
            <a:chOff x="0" y="0"/>
            <a:chExt cx="865229" cy="846290"/>
          </a:xfrm>
          <a:solidFill>
            <a:srgbClr val="F49819"/>
          </a:solidFill>
        </p:grpSpPr>
        <p:sp>
          <p:nvSpPr>
            <p:cNvPr id="514" name="Shape 514"/>
            <p:cNvSpPr/>
            <p:nvPr/>
          </p:nvSpPr>
          <p:spPr>
            <a:xfrm>
              <a:off x="-1" y="0"/>
              <a:ext cx="865231" cy="8462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000"/>
                  </a:lnTo>
                  <a:lnTo>
                    <a:pt x="18079" y="21600"/>
                  </a:lnTo>
                  <a:lnTo>
                    <a:pt x="0" y="21600"/>
                  </a:lnTo>
                  <a:close/>
                </a:path>
              </a:pathLst>
            </a:custGeom>
            <a:grpFill/>
            <a:ln w="12700" cap="flat">
              <a:noFill/>
              <a:miter lim="400000"/>
            </a:ln>
            <a:effectLst>
              <a:outerShdw blurRad="127000" dist="101600" dir="2700000" rotWithShape="0">
                <a:srgbClr val="000000">
                  <a:alpha val="43000"/>
                </a:srgbClr>
              </a:outerShdw>
            </a:effectLst>
          </p:spPr>
          <p:txBody>
            <a:bodyPr wrap="square" lIns="45720" tIns="45720" rIns="45720" bIns="45720" numCol="1" anchor="ctr">
              <a:noAutofit/>
            </a:bodyPr>
            <a:lstStyle/>
            <a:p>
              <a:pPr algn="ctr" defTabSz="456371" hangingPunct="0">
                <a:defRPr sz="3200">
                  <a:solidFill>
                    <a:srgbClr val="404040"/>
                  </a:solidFill>
                  <a:latin typeface="Cambria"/>
                  <a:ea typeface="Cambria"/>
                  <a:cs typeface="Cambria"/>
                  <a:sym typeface="Cambria"/>
                </a:defRPr>
              </a:pPr>
              <a:endParaRPr sz="1200" kern="0">
                <a:solidFill>
                  <a:srgbClr val="404040"/>
                </a:solidFill>
                <a:latin typeface="Cambria"/>
                <a:ea typeface="Cambria"/>
                <a:cs typeface="Cambria"/>
                <a:sym typeface="Cambria"/>
              </a:endParaRPr>
            </a:p>
          </p:txBody>
        </p:sp>
        <p:sp>
          <p:nvSpPr>
            <p:cNvPr id="515" name="Shape 515"/>
            <p:cNvSpPr/>
            <p:nvPr/>
          </p:nvSpPr>
          <p:spPr>
            <a:xfrm>
              <a:off x="724178" y="705240"/>
              <a:ext cx="141052" cy="1410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grpFill/>
            <a:ln w="12700" cap="flat">
              <a:noFill/>
              <a:miter lim="400000"/>
            </a:ln>
            <a:effectLst/>
          </p:spPr>
          <p:txBody>
            <a:bodyPr wrap="square" lIns="45720" tIns="45720" rIns="45720" bIns="45720" numCol="1" anchor="ctr">
              <a:noAutofit/>
            </a:bodyPr>
            <a:lstStyle/>
            <a:p>
              <a:pPr algn="ctr" defTabSz="456371" hangingPunct="0">
                <a:defRPr sz="3200">
                  <a:solidFill>
                    <a:srgbClr val="404040"/>
                  </a:solidFill>
                  <a:latin typeface="Cambria"/>
                  <a:ea typeface="Cambria"/>
                  <a:cs typeface="Cambria"/>
                  <a:sym typeface="Cambria"/>
                </a:defRPr>
              </a:pPr>
              <a:endParaRPr sz="1200" kern="0">
                <a:solidFill>
                  <a:srgbClr val="404040"/>
                </a:solidFill>
                <a:latin typeface="Cambria"/>
                <a:ea typeface="Cambria"/>
                <a:cs typeface="Cambria"/>
                <a:sym typeface="Cambria"/>
              </a:endParaRPr>
            </a:p>
          </p:txBody>
        </p:sp>
        <p:sp>
          <p:nvSpPr>
            <p:cNvPr id="516" name="Shape 516"/>
            <p:cNvSpPr/>
            <p:nvPr/>
          </p:nvSpPr>
          <p:spPr>
            <a:xfrm>
              <a:off x="-1" y="0"/>
              <a:ext cx="865231" cy="846291"/>
            </a:xfrm>
            <a:custGeom>
              <a:avLst/>
              <a:gdLst/>
              <a:ahLst/>
              <a:cxnLst>
                <a:cxn ang="0">
                  <a:pos x="wd2" y="hd2"/>
                </a:cxn>
                <a:cxn ang="5400000">
                  <a:pos x="wd2" y="hd2"/>
                </a:cxn>
                <a:cxn ang="10800000">
                  <a:pos x="wd2" y="hd2"/>
                </a:cxn>
                <a:cxn ang="16200000">
                  <a:pos x="wd2" y="hd2"/>
                </a:cxn>
              </a:cxnLst>
              <a:rect l="0" t="0" r="r" b="b"/>
              <a:pathLst>
                <a:path w="21600" h="21600" extrusionOk="0">
                  <a:moveTo>
                    <a:pt x="18079" y="21600"/>
                  </a:moveTo>
                  <a:lnTo>
                    <a:pt x="18783" y="18720"/>
                  </a:lnTo>
                  <a:lnTo>
                    <a:pt x="21600" y="18000"/>
                  </a:lnTo>
                  <a:lnTo>
                    <a:pt x="18079" y="21600"/>
                  </a:lnTo>
                  <a:lnTo>
                    <a:pt x="0" y="21600"/>
                  </a:lnTo>
                  <a:lnTo>
                    <a:pt x="0" y="0"/>
                  </a:lnTo>
                  <a:lnTo>
                    <a:pt x="21600" y="0"/>
                  </a:lnTo>
                  <a:lnTo>
                    <a:pt x="21600" y="18000"/>
                  </a:lnTo>
                </a:path>
              </a:pathLst>
            </a:custGeom>
            <a:solidFill>
              <a:srgbClr val="EE7D31"/>
            </a:solidFill>
            <a:ln w="12700" cap="flat">
              <a:solidFill>
                <a:schemeClr val="tx1">
                  <a:lumMod val="65000"/>
                  <a:lumOff val="35000"/>
                </a:schemeClr>
              </a:solidFill>
              <a:prstDash val="solid"/>
              <a:miter lim="800000"/>
            </a:ln>
            <a:effectLst/>
          </p:spPr>
          <p:txBody>
            <a:bodyPr wrap="square" lIns="45720" tIns="45720" rIns="45720" bIns="45720" numCol="1" anchor="ctr">
              <a:noAutofit/>
            </a:bodyPr>
            <a:lstStyle/>
            <a:p>
              <a:pPr algn="ctr" defTabSz="456371" hangingPunct="0">
                <a:defRPr sz="3200">
                  <a:solidFill>
                    <a:srgbClr val="404040"/>
                  </a:solidFill>
                  <a:latin typeface="Cambria"/>
                  <a:ea typeface="Cambria"/>
                  <a:cs typeface="Cambria"/>
                  <a:sym typeface="Cambria"/>
                </a:defRPr>
              </a:pPr>
              <a:endParaRPr sz="1200" kern="0">
                <a:solidFill>
                  <a:srgbClr val="404040"/>
                </a:solidFill>
                <a:latin typeface="Cambria"/>
                <a:ea typeface="Cambria"/>
                <a:cs typeface="Cambria"/>
                <a:sym typeface="Cambria"/>
              </a:endParaRPr>
            </a:p>
          </p:txBody>
        </p:sp>
        <p:sp>
          <p:nvSpPr>
            <p:cNvPr id="517" name="Shape 517"/>
            <p:cNvSpPr/>
            <p:nvPr/>
          </p:nvSpPr>
          <p:spPr>
            <a:xfrm>
              <a:off x="-1" y="117670"/>
              <a:ext cx="865231" cy="4699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rmAutofit lnSpcReduction="10000"/>
            </a:bodyPr>
            <a:lstStyle>
              <a:lvl1pPr defTabSz="1217021">
                <a:defRPr sz="3200">
                  <a:solidFill>
                    <a:srgbClr val="404040"/>
                  </a:solidFill>
                  <a:latin typeface="Cambria"/>
                  <a:ea typeface="Cambria"/>
                  <a:cs typeface="Cambria"/>
                  <a:sym typeface="Cambria"/>
                </a:defRPr>
              </a:lvl1pPr>
            </a:lstStyle>
            <a:p>
              <a:pPr algn="ctr" hangingPunct="0"/>
              <a:r>
                <a:rPr sz="1200" kern="0"/>
                <a:t>***</a:t>
              </a:r>
            </a:p>
          </p:txBody>
        </p:sp>
      </p:grpSp>
      <p:sp>
        <p:nvSpPr>
          <p:cNvPr id="110" name="Shape 195"/>
          <p:cNvSpPr/>
          <p:nvPr/>
        </p:nvSpPr>
        <p:spPr>
          <a:xfrm>
            <a:off x="517453" y="443887"/>
            <a:ext cx="4709735" cy="415440"/>
          </a:xfrm>
          <a:prstGeom prst="rect">
            <a:avLst/>
          </a:prstGeom>
          <a:ln w="12700">
            <a:miter lim="400000"/>
          </a:ln>
          <a:extLst>
            <a:ext uri="{C572A759-6A51-4108-AA02-DFA0A04FC94B}">
              <ma14:wrappingTextBoxFlag xmlns="" xmlns:ma14="http://schemas.microsoft.com/office/mac/drawingml/2011/main" val="1"/>
            </a:ext>
          </a:extLst>
        </p:spPr>
        <p:txBody>
          <a:bodyPr lIns="19050" tIns="19050" rIns="19050" bIns="19050">
            <a:normAutofit/>
          </a:bodyPr>
          <a:lstStyle>
            <a:lvl1pPr algn="l">
              <a:defRPr sz="4200">
                <a:solidFill>
                  <a:srgbClr val="395567"/>
                </a:solidFill>
                <a:latin typeface="HelvNeue Bold for IBM"/>
                <a:ea typeface="HelvNeue Bold for IBM"/>
                <a:cs typeface="HelvNeue Bold for IBM"/>
                <a:sym typeface="HelvNeue Bold for IBM"/>
              </a:defRPr>
            </a:lvl1pPr>
          </a:lstStyle>
          <a:p>
            <a:pPr defTabSz="309563" hangingPunct="0"/>
            <a:r>
              <a:rPr lang="en-US" sz="1575" i="1" kern="0" dirty="0">
                <a:solidFill>
                  <a:schemeClr val="tx1"/>
                </a:solidFill>
                <a:latin typeface="HelvNeue Light for IBM" charset="0"/>
                <a:ea typeface="HelvNeue Light for IBM" charset="0"/>
                <a:cs typeface="HelvNeue Light for IBM" charset="0"/>
              </a:rPr>
              <a:t>Protection of data at-rest</a:t>
            </a:r>
            <a:endParaRPr sz="1575" i="1" kern="0" dirty="0">
              <a:solidFill>
                <a:schemeClr val="tx1"/>
              </a:solidFill>
              <a:latin typeface="HelvNeue Light for IBM" charset="0"/>
              <a:ea typeface="HelvNeue Light for IBM" charset="0"/>
              <a:cs typeface="HelvNeue Light for IBM" charset="0"/>
            </a:endParaRPr>
          </a:p>
        </p:txBody>
      </p:sp>
      <p:pic>
        <p:nvPicPr>
          <p:cNvPr id="98" name="Picture 97"/>
          <p:cNvPicPr>
            <a:picLocks noChangeAspect="1"/>
          </p:cNvPicPr>
          <p:nvPr/>
        </p:nvPicPr>
        <p:blipFill>
          <a:blip r:embed="rId3">
            <a:alphaModFix/>
          </a:blip>
          <a:stretch>
            <a:fillRect/>
          </a:stretch>
        </p:blipFill>
        <p:spPr>
          <a:xfrm>
            <a:off x="7755496" y="336139"/>
            <a:ext cx="1287634" cy="666674"/>
          </a:xfrm>
          <a:prstGeom prst="rect">
            <a:avLst/>
          </a:prstGeom>
          <a:noFill/>
        </p:spPr>
      </p:pic>
    </p:spTree>
    <p:extLst>
      <p:ext uri="{BB962C8B-B14F-4D97-AF65-F5344CB8AC3E}">
        <p14:creationId xmlns:p14="http://schemas.microsoft.com/office/powerpoint/2010/main" val="502726066"/>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layers of encryption for data at-rest</a:t>
            </a:r>
            <a:br>
              <a:rPr lang="en-US" dirty="0"/>
            </a:br>
            <a:r>
              <a:rPr lang="en-US" sz="1600" b="0" i="1" dirty="0"/>
              <a:t>Robust data protection</a:t>
            </a:r>
          </a:p>
        </p:txBody>
      </p:sp>
      <p:grpSp>
        <p:nvGrpSpPr>
          <p:cNvPr id="56" name="Group 55"/>
          <p:cNvGrpSpPr/>
          <p:nvPr/>
        </p:nvGrpSpPr>
        <p:grpSpPr>
          <a:xfrm>
            <a:off x="430444" y="4195366"/>
            <a:ext cx="6871042" cy="276999"/>
            <a:chOff x="858054" y="5615683"/>
            <a:chExt cx="7699609" cy="744029"/>
          </a:xfrm>
        </p:grpSpPr>
        <p:sp>
          <p:nvSpPr>
            <p:cNvPr id="68" name="TextBox 67"/>
            <p:cNvSpPr txBox="1"/>
            <p:nvPr/>
          </p:nvSpPr>
          <p:spPr>
            <a:xfrm>
              <a:off x="4247838" y="5615683"/>
              <a:ext cx="862587" cy="744029"/>
            </a:xfrm>
            <a:prstGeom prst="rect">
              <a:avLst/>
            </a:prstGeom>
            <a:noFill/>
          </p:spPr>
          <p:txBody>
            <a:bodyPr wrap="none" rtlCol="0">
              <a:spAutoFit/>
            </a:bodyPr>
            <a:lstStyle/>
            <a:p>
              <a:pPr algn="ctr" defTabSz="609555" hangingPunct="0">
                <a:defRPr/>
              </a:pPr>
              <a:r>
                <a:rPr lang="en-US" sz="1200" kern="0" dirty="0">
                  <a:solidFill>
                    <a:prstClr val="white"/>
                  </a:solidFill>
                  <a:cs typeface="Arial" charset="0"/>
                  <a:sym typeface="Helvetica Light"/>
                </a:rPr>
                <a:t>Coverage</a:t>
              </a:r>
            </a:p>
          </p:txBody>
        </p:sp>
        <p:cxnSp>
          <p:nvCxnSpPr>
            <p:cNvPr id="69" name="Straight Arrow Connector 68"/>
            <p:cNvCxnSpPr/>
            <p:nvPr/>
          </p:nvCxnSpPr>
          <p:spPr>
            <a:xfrm flipV="1">
              <a:off x="5239427" y="5926914"/>
              <a:ext cx="3318236" cy="17524"/>
            </a:xfrm>
            <a:prstGeom prst="straightConnector1">
              <a:avLst/>
            </a:prstGeom>
            <a:noFill/>
            <a:ln w="19050" cap="flat" cmpd="sng" algn="ctr">
              <a:solidFill>
                <a:schemeClr val="bg1"/>
              </a:solidFill>
              <a:prstDash val="solid"/>
              <a:miter lim="800000"/>
              <a:tailEnd type="arrow"/>
            </a:ln>
            <a:effectLst/>
          </p:spPr>
        </p:cxnSp>
        <p:cxnSp>
          <p:nvCxnSpPr>
            <p:cNvPr id="70" name="Straight Arrow Connector 69"/>
            <p:cNvCxnSpPr/>
            <p:nvPr/>
          </p:nvCxnSpPr>
          <p:spPr>
            <a:xfrm flipH="1">
              <a:off x="858054" y="5944438"/>
              <a:ext cx="3318236" cy="9382"/>
            </a:xfrm>
            <a:prstGeom prst="straightConnector1">
              <a:avLst/>
            </a:prstGeom>
            <a:noFill/>
            <a:ln w="19050" cap="flat" cmpd="sng" algn="ctr">
              <a:solidFill>
                <a:schemeClr val="bg1"/>
              </a:solidFill>
              <a:prstDash val="solid"/>
              <a:miter lim="800000"/>
              <a:tailEnd type="arrow"/>
            </a:ln>
            <a:effectLst/>
          </p:spPr>
        </p:cxnSp>
      </p:grpSp>
      <p:graphicFrame>
        <p:nvGraphicFramePr>
          <p:cNvPr id="58" name="Content Placeholder 5"/>
          <p:cNvGraphicFramePr>
            <a:graphicFrameLocks/>
          </p:cNvGraphicFramePr>
          <p:nvPr>
            <p:extLst/>
          </p:nvPr>
        </p:nvGraphicFramePr>
        <p:xfrm>
          <a:off x="483257" y="964799"/>
          <a:ext cx="6797250" cy="3226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9" name="Straight Connector 58"/>
          <p:cNvCxnSpPr/>
          <p:nvPr/>
        </p:nvCxnSpPr>
        <p:spPr>
          <a:xfrm>
            <a:off x="6507777" y="3375655"/>
            <a:ext cx="2335709" cy="0"/>
          </a:xfrm>
          <a:prstGeom prst="line">
            <a:avLst/>
          </a:prstGeom>
          <a:noFill/>
          <a:ln w="6350" cap="flat" cmpd="sng" algn="ctr">
            <a:solidFill>
              <a:srgbClr val="F48F19"/>
            </a:solidFill>
            <a:prstDash val="solid"/>
            <a:miter lim="800000"/>
          </a:ln>
          <a:effectLst/>
        </p:spPr>
      </p:cxnSp>
      <p:cxnSp>
        <p:nvCxnSpPr>
          <p:cNvPr id="60" name="Straight Connector 59"/>
          <p:cNvCxnSpPr/>
          <p:nvPr/>
        </p:nvCxnSpPr>
        <p:spPr>
          <a:xfrm>
            <a:off x="5675150" y="2567981"/>
            <a:ext cx="3168336" cy="0"/>
          </a:xfrm>
          <a:prstGeom prst="line">
            <a:avLst/>
          </a:prstGeom>
          <a:noFill/>
          <a:ln w="6350" cap="flat" cmpd="sng" algn="ctr">
            <a:solidFill>
              <a:srgbClr val="F48F19"/>
            </a:solidFill>
            <a:prstDash val="solid"/>
            <a:miter lim="800000"/>
          </a:ln>
          <a:effectLst/>
        </p:spPr>
      </p:cxnSp>
      <p:cxnSp>
        <p:nvCxnSpPr>
          <p:cNvPr id="61" name="Straight Connector 60"/>
          <p:cNvCxnSpPr/>
          <p:nvPr/>
        </p:nvCxnSpPr>
        <p:spPr>
          <a:xfrm>
            <a:off x="4914254" y="1769039"/>
            <a:ext cx="3929231" cy="0"/>
          </a:xfrm>
          <a:prstGeom prst="line">
            <a:avLst/>
          </a:prstGeom>
          <a:noFill/>
          <a:ln w="6350" cap="flat" cmpd="sng" algn="ctr">
            <a:solidFill>
              <a:srgbClr val="F48F19"/>
            </a:solidFill>
            <a:prstDash val="solid"/>
            <a:miter lim="800000"/>
          </a:ln>
          <a:effectLst/>
        </p:spPr>
      </p:cxnSp>
      <p:sp>
        <p:nvSpPr>
          <p:cNvPr id="62" name="TextBox 61"/>
          <p:cNvSpPr txBox="1"/>
          <p:nvPr/>
        </p:nvSpPr>
        <p:spPr>
          <a:xfrm>
            <a:off x="6930737" y="3442153"/>
            <a:ext cx="1938944" cy="759221"/>
          </a:xfrm>
          <a:prstGeom prst="rect">
            <a:avLst/>
          </a:prstGeom>
          <a:noFill/>
        </p:spPr>
        <p:txBody>
          <a:bodyPr wrap="square" rtlCol="0" anchor="ctr" anchorCtr="0">
            <a:noAutofit/>
          </a:bodyPr>
          <a:lstStyle/>
          <a:p>
            <a:pPr algn="r" defTabSz="825500" hangingPunct="0">
              <a:defRPr/>
            </a:pPr>
            <a:r>
              <a:rPr lang="en-US" sz="1400" kern="0" dirty="0">
                <a:solidFill>
                  <a:prstClr val="white"/>
                </a:solidFill>
                <a:sym typeface="Helvetica Light"/>
              </a:rPr>
              <a:t>Protection against intrusion, tamper or removal of  </a:t>
            </a:r>
            <a:r>
              <a:rPr lang="en-US" sz="1400" i="1" kern="0" dirty="0">
                <a:solidFill>
                  <a:prstClr val="white"/>
                </a:solidFill>
                <a:sym typeface="Helvetica Light"/>
              </a:rPr>
              <a:t>physical</a:t>
            </a:r>
            <a:r>
              <a:rPr lang="en-US" sz="1400" kern="0" dirty="0">
                <a:solidFill>
                  <a:prstClr val="white"/>
                </a:solidFill>
                <a:sym typeface="Helvetica Light"/>
              </a:rPr>
              <a:t> infrastructure</a:t>
            </a:r>
          </a:p>
        </p:txBody>
      </p:sp>
      <p:sp>
        <p:nvSpPr>
          <p:cNvPr id="63" name="TextBox 62"/>
          <p:cNvSpPr txBox="1"/>
          <p:nvPr/>
        </p:nvSpPr>
        <p:spPr>
          <a:xfrm>
            <a:off x="5887831" y="2596233"/>
            <a:ext cx="2977484" cy="759221"/>
          </a:xfrm>
          <a:prstGeom prst="rect">
            <a:avLst/>
          </a:prstGeom>
          <a:noFill/>
        </p:spPr>
        <p:txBody>
          <a:bodyPr wrap="square" rtlCol="0" anchor="ctr" anchorCtr="0">
            <a:noAutofit/>
          </a:bodyPr>
          <a:lstStyle/>
          <a:p>
            <a:pPr algn="r" defTabSz="825500" hangingPunct="0">
              <a:defRPr/>
            </a:pPr>
            <a:r>
              <a:rPr lang="en-US" sz="1400" kern="0" dirty="0">
                <a:solidFill>
                  <a:prstClr val="white"/>
                </a:solidFill>
                <a:sym typeface="Helvetica Light"/>
              </a:rPr>
              <a:t>Broad protection &amp; privacy managed by OS</a:t>
            </a:r>
            <a:r>
              <a:rPr lang="is-IS" sz="1400" kern="0" dirty="0">
                <a:solidFill>
                  <a:prstClr val="white"/>
                </a:solidFill>
                <a:sym typeface="Helvetica Light"/>
              </a:rPr>
              <a:t>… </a:t>
            </a:r>
            <a:r>
              <a:rPr lang="is-IS" sz="1400" i="1" kern="0" dirty="0">
                <a:solidFill>
                  <a:prstClr val="white"/>
                </a:solidFill>
                <a:sym typeface="Helvetica Light"/>
              </a:rPr>
              <a:t>ability to</a:t>
            </a:r>
            <a:r>
              <a:rPr lang="is-IS" sz="1400" kern="0" dirty="0">
                <a:solidFill>
                  <a:prstClr val="white"/>
                </a:solidFill>
                <a:sym typeface="Helvetica Light"/>
              </a:rPr>
              <a:t> </a:t>
            </a:r>
            <a:r>
              <a:rPr lang="is-IS" sz="1400" i="1" kern="0" dirty="0">
                <a:solidFill>
                  <a:prstClr val="white"/>
                </a:solidFill>
                <a:sym typeface="Helvetica Light"/>
              </a:rPr>
              <a:t>eliminate storage admins from compliance scope</a:t>
            </a:r>
            <a:endParaRPr lang="en-US" sz="1400" i="1" kern="0" dirty="0">
              <a:solidFill>
                <a:prstClr val="white"/>
              </a:solidFill>
              <a:sym typeface="Helvetica Light"/>
            </a:endParaRPr>
          </a:p>
        </p:txBody>
      </p:sp>
      <p:sp>
        <p:nvSpPr>
          <p:cNvPr id="64" name="TextBox 63"/>
          <p:cNvSpPr txBox="1"/>
          <p:nvPr/>
        </p:nvSpPr>
        <p:spPr>
          <a:xfrm>
            <a:off x="5441894" y="1799301"/>
            <a:ext cx="3423420" cy="759221"/>
          </a:xfrm>
          <a:prstGeom prst="rect">
            <a:avLst/>
          </a:prstGeom>
          <a:noFill/>
        </p:spPr>
        <p:txBody>
          <a:bodyPr wrap="square" rtlCol="0" anchor="ctr" anchorCtr="0">
            <a:noAutofit/>
          </a:bodyPr>
          <a:lstStyle/>
          <a:p>
            <a:pPr algn="r" defTabSz="825500" hangingPunct="0">
              <a:defRPr/>
            </a:pPr>
            <a:r>
              <a:rPr lang="en-US" sz="1400" kern="0" dirty="0">
                <a:solidFill>
                  <a:prstClr val="white"/>
                </a:solidFill>
                <a:sym typeface="Helvetica Light"/>
              </a:rPr>
              <a:t>Granular protection &amp; privacy managed by database</a:t>
            </a:r>
            <a:r>
              <a:rPr lang="is-IS" sz="1400" kern="0" dirty="0">
                <a:solidFill>
                  <a:prstClr val="white"/>
                </a:solidFill>
                <a:sym typeface="Helvetica Light"/>
              </a:rPr>
              <a:t>… </a:t>
            </a:r>
            <a:r>
              <a:rPr lang="is-IS" sz="1400" i="1" kern="0" dirty="0">
                <a:solidFill>
                  <a:prstClr val="white"/>
                </a:solidFill>
                <a:sym typeface="Helvetica Light"/>
              </a:rPr>
              <a:t>selective encryption &amp; granular key management control of sensitive data</a:t>
            </a:r>
            <a:endParaRPr lang="en-US" sz="1400" i="1" kern="0" dirty="0">
              <a:solidFill>
                <a:prstClr val="white"/>
              </a:solidFill>
              <a:sym typeface="Helvetica Light"/>
            </a:endParaRPr>
          </a:p>
        </p:txBody>
      </p:sp>
      <p:sp>
        <p:nvSpPr>
          <p:cNvPr id="65" name="TextBox 64"/>
          <p:cNvSpPr txBox="1"/>
          <p:nvPr/>
        </p:nvSpPr>
        <p:spPr>
          <a:xfrm>
            <a:off x="4811659" y="985805"/>
            <a:ext cx="4053656" cy="759221"/>
          </a:xfrm>
          <a:prstGeom prst="rect">
            <a:avLst/>
          </a:prstGeom>
          <a:noFill/>
        </p:spPr>
        <p:txBody>
          <a:bodyPr wrap="square" rtlCol="0" anchor="ctr" anchorCtr="0">
            <a:noAutofit/>
          </a:bodyPr>
          <a:lstStyle/>
          <a:p>
            <a:pPr algn="r" defTabSz="825500" hangingPunct="0">
              <a:defRPr/>
            </a:pPr>
            <a:r>
              <a:rPr lang="en-US" sz="1400" kern="0" dirty="0">
                <a:solidFill>
                  <a:prstClr val="white"/>
                </a:solidFill>
                <a:sym typeface="Helvetica Light"/>
              </a:rPr>
              <a:t>Data protection &amp; privacy provided and managed by the application</a:t>
            </a:r>
            <a:r>
              <a:rPr lang="is-IS" sz="1400" kern="0" dirty="0">
                <a:solidFill>
                  <a:prstClr val="white"/>
                </a:solidFill>
                <a:sym typeface="Helvetica Light"/>
              </a:rPr>
              <a:t>… encryption of sensitive data when lower levels of encryption not available or suitable</a:t>
            </a:r>
            <a:endParaRPr lang="en-US" sz="1400" kern="0" dirty="0">
              <a:solidFill>
                <a:prstClr val="white"/>
              </a:solidFill>
              <a:sym typeface="Helvetica Light"/>
            </a:endParaRPr>
          </a:p>
        </p:txBody>
      </p:sp>
      <p:sp>
        <p:nvSpPr>
          <p:cNvPr id="18" name="Rectangle 17"/>
          <p:cNvSpPr/>
          <p:nvPr/>
        </p:nvSpPr>
        <p:spPr>
          <a:xfrm>
            <a:off x="111822" y="902896"/>
            <a:ext cx="8925309" cy="3569469"/>
          </a:xfrm>
          <a:prstGeom prst="rect">
            <a:avLst/>
          </a:prstGeom>
          <a:solidFill>
            <a:schemeClr val="bg1">
              <a:alpha val="90000"/>
            </a:schemeClr>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p:cNvSpPr txBox="1"/>
          <p:nvPr/>
        </p:nvSpPr>
        <p:spPr>
          <a:xfrm>
            <a:off x="218891" y="1157494"/>
            <a:ext cx="3571875" cy="461665"/>
          </a:xfrm>
          <a:prstGeom prst="rect">
            <a:avLst/>
          </a:prstGeom>
          <a:noFill/>
        </p:spPr>
        <p:txBody>
          <a:bodyPr wrap="none" rtlCol="0">
            <a:spAutoFit/>
          </a:bodyPr>
          <a:lstStyle/>
          <a:p>
            <a:r>
              <a:rPr lang="en-US" sz="2400" dirty="0"/>
              <a:t>Full Disk &amp; Tape Encryption</a:t>
            </a:r>
          </a:p>
        </p:txBody>
      </p:sp>
      <p:cxnSp>
        <p:nvCxnSpPr>
          <p:cNvPr id="30" name="Straight Connector 29"/>
          <p:cNvCxnSpPr/>
          <p:nvPr/>
        </p:nvCxnSpPr>
        <p:spPr>
          <a:xfrm>
            <a:off x="6507777" y="3375841"/>
            <a:ext cx="2335709" cy="0"/>
          </a:xfrm>
          <a:prstGeom prst="line">
            <a:avLst/>
          </a:prstGeom>
          <a:noFill/>
          <a:ln w="6350" cap="flat" cmpd="sng" algn="ctr">
            <a:solidFill>
              <a:srgbClr val="F48F19"/>
            </a:solidFill>
            <a:prstDash val="solid"/>
            <a:miter lim="800000"/>
          </a:ln>
          <a:effectLst/>
        </p:spPr>
      </p:cxnSp>
      <p:sp>
        <p:nvSpPr>
          <p:cNvPr id="31" name="TextBox 30"/>
          <p:cNvSpPr txBox="1"/>
          <p:nvPr/>
        </p:nvSpPr>
        <p:spPr>
          <a:xfrm>
            <a:off x="6930737" y="3442339"/>
            <a:ext cx="1938944" cy="759221"/>
          </a:xfrm>
          <a:prstGeom prst="rect">
            <a:avLst/>
          </a:prstGeom>
          <a:solidFill>
            <a:schemeClr val="bg1">
              <a:alpha val="90000"/>
            </a:schemeClr>
          </a:solidFill>
        </p:spPr>
        <p:txBody>
          <a:bodyPr wrap="square" rtlCol="0" anchor="ctr" anchorCtr="0">
            <a:noAutofit/>
          </a:bodyPr>
          <a:lstStyle/>
          <a:p>
            <a:pPr algn="r" defTabSz="825500" hangingPunct="0">
              <a:defRPr/>
            </a:pPr>
            <a:r>
              <a:rPr lang="en-US" sz="1400" kern="0" dirty="0">
                <a:sym typeface="Helvetica Light"/>
              </a:rPr>
              <a:t>Protection against intrusion, tamper or removal of  </a:t>
            </a:r>
            <a:r>
              <a:rPr lang="en-US" sz="1400" i="1" kern="0" dirty="0">
                <a:sym typeface="Helvetica Light"/>
              </a:rPr>
              <a:t>physical</a:t>
            </a:r>
            <a:r>
              <a:rPr lang="en-US" sz="1400" kern="0" dirty="0">
                <a:sym typeface="Helvetica Light"/>
              </a:rPr>
              <a:t> infrastructure</a:t>
            </a:r>
          </a:p>
        </p:txBody>
      </p:sp>
      <p:grpSp>
        <p:nvGrpSpPr>
          <p:cNvPr id="27" name="Group 26"/>
          <p:cNvGrpSpPr/>
          <p:nvPr/>
        </p:nvGrpSpPr>
        <p:grpSpPr>
          <a:xfrm>
            <a:off x="487499" y="3388019"/>
            <a:ext cx="6797250" cy="806518"/>
            <a:chOff x="0" y="2419553"/>
            <a:chExt cx="6797250" cy="806518"/>
          </a:xfrm>
          <a:scene3d>
            <a:camera prst="orthographicFront"/>
            <a:lightRig rig="threePt" dir="t">
              <a:rot lat="0" lon="0" rev="7500000"/>
            </a:lightRig>
          </a:scene3d>
        </p:grpSpPr>
        <p:sp>
          <p:nvSpPr>
            <p:cNvPr id="28" name="Trapezoid 27"/>
            <p:cNvSpPr/>
            <p:nvPr/>
          </p:nvSpPr>
          <p:spPr>
            <a:xfrm>
              <a:off x="0" y="2419553"/>
              <a:ext cx="6797250" cy="806518"/>
            </a:xfrm>
            <a:prstGeom prst="trapezoid">
              <a:avLst>
                <a:gd name="adj" fmla="val 105349"/>
              </a:avLst>
            </a:prstGeom>
            <a:gradFill rotWithShape="0">
              <a:gsLst>
                <a:gs pos="0">
                  <a:srgbClr val="ED7D31">
                    <a:hueOff val="-1455363"/>
                    <a:satOff val="-83928"/>
                    <a:lumOff val="8628"/>
                    <a:alphaOff val="0"/>
                    <a:satMod val="103000"/>
                    <a:lumMod val="102000"/>
                    <a:tint val="94000"/>
                  </a:srgbClr>
                </a:gs>
                <a:gs pos="50000">
                  <a:srgbClr val="ED7D31">
                    <a:hueOff val="-1455363"/>
                    <a:satOff val="-83928"/>
                    <a:lumOff val="8628"/>
                    <a:alphaOff val="0"/>
                    <a:satMod val="110000"/>
                    <a:lumMod val="100000"/>
                    <a:shade val="100000"/>
                  </a:srgbClr>
                </a:gs>
                <a:gs pos="100000">
                  <a:srgbClr val="ED7D31">
                    <a:hueOff val="-1455363"/>
                    <a:satOff val="-83928"/>
                    <a:lumOff val="8628"/>
                    <a:alphaOff val="0"/>
                    <a:lumMod val="99000"/>
                    <a:satMod val="120000"/>
                    <a:shade val="78000"/>
                  </a:srgbClr>
                </a:gs>
              </a:gsLst>
              <a:lin ang="5400000" scaled="0"/>
            </a:gradFill>
            <a:ln>
              <a:noFill/>
            </a:ln>
            <a:effectLst/>
            <a:sp3d prstMaterial="plastic">
              <a:bevelT w="127000" h="25400" prst="relaxedInset"/>
            </a:sp3d>
          </p:spPr>
          <p:style>
            <a:lnRef idx="0">
              <a:scrgbClr r="0" g="0" b="0"/>
            </a:lnRef>
            <a:fillRef idx="3">
              <a:scrgbClr r="0" g="0" b="0"/>
            </a:fillRef>
            <a:effectRef idx="2">
              <a:scrgbClr r="0" g="0" b="0"/>
            </a:effectRef>
            <a:fontRef idx="minor">
              <a:schemeClr val="lt1"/>
            </a:fontRef>
          </p:style>
        </p:sp>
        <p:sp>
          <p:nvSpPr>
            <p:cNvPr id="29" name="Trapezoid 4"/>
            <p:cNvSpPr/>
            <p:nvPr/>
          </p:nvSpPr>
          <p:spPr>
            <a:xfrm>
              <a:off x="1189518" y="2419553"/>
              <a:ext cx="4418212" cy="80651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US" sz="1400" b="1" dirty="0">
                  <a:solidFill>
                    <a:sysClr val="windowText" lastClr="000000">
                      <a:hueOff val="0"/>
                      <a:satOff val="0"/>
                      <a:lumOff val="0"/>
                      <a:alphaOff val="0"/>
                    </a:sysClr>
                  </a:solidFill>
                </a:rPr>
                <a:t>Full Disk and Tape Encryption</a:t>
              </a:r>
              <a:br>
                <a:rPr lang="en-US" sz="1000" dirty="0">
                  <a:solidFill>
                    <a:sysClr val="windowText" lastClr="000000">
                      <a:hueOff val="0"/>
                      <a:satOff val="0"/>
                      <a:lumOff val="0"/>
                      <a:alphaOff val="0"/>
                    </a:sysClr>
                  </a:solidFill>
                </a:rPr>
              </a:br>
              <a:r>
                <a:rPr lang="en-US" sz="1000" i="1" dirty="0">
                  <a:solidFill>
                    <a:sysClr val="windowText" lastClr="000000">
                      <a:hueOff val="0"/>
                      <a:satOff val="0"/>
                      <a:lumOff val="0"/>
                      <a:alphaOff val="0"/>
                    </a:sysClr>
                  </a:solidFill>
                </a:rPr>
                <a:t>Provide 100% coverage for in-flight &amp; at-rest data with </a:t>
              </a:r>
              <a:r>
                <a:rPr lang="en-US" sz="1000" b="1" i="1" dirty="0">
                  <a:solidFill>
                    <a:sysClr val="windowText" lastClr="000000">
                      <a:hueOff val="0"/>
                      <a:satOff val="0"/>
                      <a:lumOff val="0"/>
                      <a:alphaOff val="0"/>
                    </a:sysClr>
                  </a:solidFill>
                </a:rPr>
                <a:t>zero</a:t>
              </a:r>
              <a:r>
                <a:rPr lang="en-US" sz="1000" i="1" dirty="0">
                  <a:solidFill>
                    <a:sysClr val="windowText" lastClr="000000">
                      <a:hueOff val="0"/>
                      <a:satOff val="0"/>
                      <a:lumOff val="0"/>
                      <a:alphaOff val="0"/>
                    </a:sysClr>
                  </a:solidFill>
                </a:rPr>
                <a:t> host CPU cost </a:t>
              </a:r>
              <a:r>
                <a:rPr lang="en-US" sz="1000" dirty="0">
                  <a:solidFill>
                    <a:sysClr val="windowText" lastClr="000000">
                      <a:hueOff val="0"/>
                      <a:satOff val="0"/>
                      <a:lumOff val="0"/>
                      <a:alphaOff val="0"/>
                    </a:sysClr>
                  </a:solidFill>
                </a:rPr>
                <a:t> </a:t>
              </a:r>
            </a:p>
          </p:txBody>
        </p:sp>
      </p:grpSp>
      <p:sp>
        <p:nvSpPr>
          <p:cNvPr id="20" name="Content Placeholder 2"/>
          <p:cNvSpPr>
            <a:spLocks noGrp="1"/>
          </p:cNvSpPr>
          <p:nvPr>
            <p:ph idx="4294967295"/>
          </p:nvPr>
        </p:nvSpPr>
        <p:spPr>
          <a:xfrm>
            <a:off x="111822" y="1703388"/>
            <a:ext cx="8641653" cy="1606550"/>
          </a:xfrm>
          <a:prstGeom prst="rect">
            <a:avLst/>
          </a:prstGeom>
        </p:spPr>
        <p:txBody>
          <a:bodyPr numCol="2">
            <a:normAutofit/>
          </a:bodyPr>
          <a:lstStyle/>
          <a:p>
            <a:pPr marL="290513" indent="-169863">
              <a:spcAft>
                <a:spcPts val="600"/>
              </a:spcAft>
              <a:buClr>
                <a:schemeClr val="accent2"/>
              </a:buClr>
              <a:buFont typeface="Arial" charset="0"/>
              <a:buChar char="•"/>
            </a:pPr>
            <a:r>
              <a:rPr lang="en-US" sz="1600" dirty="0">
                <a:latin typeface="+mn-lt"/>
              </a:rPr>
              <a:t>Protects at the DASD subsystem level</a:t>
            </a:r>
          </a:p>
          <a:p>
            <a:pPr marL="290513" indent="-169863">
              <a:spcAft>
                <a:spcPts val="600"/>
              </a:spcAft>
              <a:buClr>
                <a:schemeClr val="accent2"/>
              </a:buClr>
              <a:buFont typeface="Arial" charset="0"/>
              <a:buChar char="•"/>
            </a:pPr>
            <a:r>
              <a:rPr lang="en-US" sz="1600" dirty="0">
                <a:latin typeface="+mn-lt"/>
              </a:rPr>
              <a:t>All or nothing encryption</a:t>
            </a:r>
          </a:p>
          <a:p>
            <a:pPr marL="290513" indent="-169863">
              <a:spcAft>
                <a:spcPts val="600"/>
              </a:spcAft>
              <a:buClr>
                <a:schemeClr val="accent2"/>
              </a:buClr>
              <a:buFont typeface="Arial" charset="0"/>
              <a:buChar char="•"/>
            </a:pPr>
            <a:r>
              <a:rPr lang="en-US" sz="1600" dirty="0">
                <a:latin typeface="+mn-lt"/>
              </a:rPr>
              <a:t>Only data at rest is encrypted</a:t>
            </a:r>
          </a:p>
          <a:p>
            <a:pPr marL="290513" indent="-169863">
              <a:spcAft>
                <a:spcPts val="600"/>
              </a:spcAft>
              <a:buClr>
                <a:schemeClr val="accent2"/>
              </a:buClr>
              <a:buFont typeface="Arial" charset="0"/>
              <a:buChar char="•"/>
            </a:pPr>
            <a:r>
              <a:rPr lang="en-US" sz="1600" dirty="0">
                <a:latin typeface="+mn-lt"/>
              </a:rPr>
              <a:t>Single encryption key for everything</a:t>
            </a:r>
          </a:p>
          <a:p>
            <a:pPr marL="290513" indent="-169863">
              <a:spcAft>
                <a:spcPts val="600"/>
              </a:spcAft>
              <a:buClr>
                <a:schemeClr val="accent2"/>
              </a:buClr>
              <a:buFont typeface="Arial" charset="0"/>
              <a:buChar char="•"/>
            </a:pPr>
            <a:r>
              <a:rPr lang="en-US" sz="1600" dirty="0">
                <a:latin typeface="+mn-lt"/>
              </a:rPr>
              <a:t>No application overhead</a:t>
            </a:r>
          </a:p>
          <a:p>
            <a:pPr marL="290513" indent="-169863">
              <a:spcAft>
                <a:spcPts val="600"/>
              </a:spcAft>
              <a:buClr>
                <a:schemeClr val="accent2"/>
              </a:buClr>
              <a:buFont typeface="Arial" charset="0"/>
              <a:buChar char="•"/>
            </a:pPr>
            <a:r>
              <a:rPr lang="en-US" sz="1600" dirty="0">
                <a:latin typeface="+mn-lt"/>
              </a:rPr>
              <a:t>Zero host CPU cost</a:t>
            </a:r>
          </a:p>
          <a:p>
            <a:pPr marL="290513" indent="-169863">
              <a:spcAft>
                <a:spcPts val="600"/>
              </a:spcAft>
              <a:buClr>
                <a:schemeClr val="accent2"/>
              </a:buClr>
              <a:buFont typeface="Arial" charset="0"/>
              <a:buChar char="•"/>
            </a:pPr>
            <a:r>
              <a:rPr lang="en-US" sz="1600" dirty="0">
                <a:latin typeface="+mn-lt"/>
              </a:rPr>
              <a:t>Prevents exposures on:  Disk removal, Box removal, File removal</a:t>
            </a:r>
          </a:p>
        </p:txBody>
      </p:sp>
    </p:spTree>
    <p:extLst>
      <p:ext uri="{BB962C8B-B14F-4D97-AF65-F5344CB8AC3E}">
        <p14:creationId xmlns:p14="http://schemas.microsoft.com/office/powerpoint/2010/main" val="7205422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265475" y="964799"/>
            <a:ext cx="276999" cy="3226072"/>
            <a:chOff x="489062" y="1417638"/>
            <a:chExt cx="260389" cy="4280437"/>
          </a:xfrm>
        </p:grpSpPr>
        <p:cxnSp>
          <p:nvCxnSpPr>
            <p:cNvPr id="66" name="Straight Arrow Connector 65"/>
            <p:cNvCxnSpPr/>
            <p:nvPr/>
          </p:nvCxnSpPr>
          <p:spPr>
            <a:xfrm flipV="1">
              <a:off x="621310" y="1417638"/>
              <a:ext cx="9389" cy="4280437"/>
            </a:xfrm>
            <a:prstGeom prst="straightConnector1">
              <a:avLst/>
            </a:prstGeom>
            <a:noFill/>
            <a:ln w="19050" cap="flat" cmpd="sng" algn="ctr">
              <a:solidFill>
                <a:schemeClr val="tx1"/>
              </a:solidFill>
              <a:prstDash val="solid"/>
              <a:miter lim="800000"/>
              <a:tailEnd type="arrow"/>
            </a:ln>
            <a:effectLst/>
          </p:spPr>
        </p:cxnSp>
        <p:sp>
          <p:nvSpPr>
            <p:cNvPr id="67" name="TextBox 66"/>
            <p:cNvSpPr txBox="1"/>
            <p:nvPr/>
          </p:nvSpPr>
          <p:spPr>
            <a:xfrm rot="16200000">
              <a:off x="-749620" y="3349993"/>
              <a:ext cx="2737753" cy="260389"/>
            </a:xfrm>
            <a:prstGeom prst="rect">
              <a:avLst/>
            </a:prstGeom>
            <a:solidFill>
              <a:schemeClr val="bg1"/>
            </a:solidFill>
            <a:ln>
              <a:noFill/>
            </a:ln>
          </p:spPr>
          <p:txBody>
            <a:bodyPr wrap="none" rtlCol="0">
              <a:spAutoFit/>
            </a:bodyPr>
            <a:lstStyle/>
            <a:p>
              <a:pPr algn="ctr" defTabSz="609555" hangingPunct="0">
                <a:defRPr/>
              </a:pPr>
              <a:r>
                <a:rPr lang="en-US" sz="1200" kern="0" dirty="0">
                  <a:cs typeface="Arial" charset="0"/>
                  <a:sym typeface="Helvetica Light"/>
                </a:rPr>
                <a:t>Complexity &amp; Security Control</a:t>
              </a:r>
            </a:p>
          </p:txBody>
        </p:sp>
      </p:grpSp>
      <p:sp>
        <p:nvSpPr>
          <p:cNvPr id="2" name="Title 1"/>
          <p:cNvSpPr>
            <a:spLocks noGrp="1"/>
          </p:cNvSpPr>
          <p:nvPr>
            <p:ph type="title"/>
          </p:nvPr>
        </p:nvSpPr>
        <p:spPr/>
        <p:txBody>
          <a:bodyPr/>
          <a:lstStyle/>
          <a:p>
            <a:r>
              <a:rPr lang="en-US" dirty="0"/>
              <a:t>Multiple layers of encryption for data at-rest</a:t>
            </a:r>
            <a:br>
              <a:rPr lang="en-US" dirty="0"/>
            </a:br>
            <a:r>
              <a:rPr lang="en-US" sz="1600" b="0" i="1" dirty="0"/>
              <a:t>Robust data protection</a:t>
            </a:r>
          </a:p>
        </p:txBody>
      </p:sp>
      <p:grpSp>
        <p:nvGrpSpPr>
          <p:cNvPr id="56" name="Group 55"/>
          <p:cNvGrpSpPr/>
          <p:nvPr/>
        </p:nvGrpSpPr>
        <p:grpSpPr>
          <a:xfrm>
            <a:off x="430444" y="4195366"/>
            <a:ext cx="6871042" cy="276999"/>
            <a:chOff x="858054" y="5615683"/>
            <a:chExt cx="7699609" cy="744029"/>
          </a:xfrm>
        </p:grpSpPr>
        <p:sp>
          <p:nvSpPr>
            <p:cNvPr id="68" name="TextBox 67"/>
            <p:cNvSpPr txBox="1"/>
            <p:nvPr/>
          </p:nvSpPr>
          <p:spPr>
            <a:xfrm>
              <a:off x="4247838" y="5615683"/>
              <a:ext cx="862587" cy="744029"/>
            </a:xfrm>
            <a:prstGeom prst="rect">
              <a:avLst/>
            </a:prstGeom>
            <a:noFill/>
          </p:spPr>
          <p:txBody>
            <a:bodyPr wrap="none" rtlCol="0">
              <a:spAutoFit/>
            </a:bodyPr>
            <a:lstStyle/>
            <a:p>
              <a:pPr algn="ctr" defTabSz="609555" hangingPunct="0">
                <a:defRPr/>
              </a:pPr>
              <a:r>
                <a:rPr lang="en-US" sz="1200" kern="0" dirty="0">
                  <a:solidFill>
                    <a:prstClr val="white"/>
                  </a:solidFill>
                  <a:cs typeface="Arial" charset="0"/>
                  <a:sym typeface="Helvetica Light"/>
                </a:rPr>
                <a:t>Coverage</a:t>
              </a:r>
            </a:p>
          </p:txBody>
        </p:sp>
        <p:cxnSp>
          <p:nvCxnSpPr>
            <p:cNvPr id="69" name="Straight Arrow Connector 68"/>
            <p:cNvCxnSpPr/>
            <p:nvPr/>
          </p:nvCxnSpPr>
          <p:spPr>
            <a:xfrm flipV="1">
              <a:off x="5239427" y="5926914"/>
              <a:ext cx="3318236" cy="17524"/>
            </a:xfrm>
            <a:prstGeom prst="straightConnector1">
              <a:avLst/>
            </a:prstGeom>
            <a:noFill/>
            <a:ln w="19050" cap="flat" cmpd="sng" algn="ctr">
              <a:solidFill>
                <a:schemeClr val="bg1"/>
              </a:solidFill>
              <a:prstDash val="solid"/>
              <a:miter lim="800000"/>
              <a:tailEnd type="arrow"/>
            </a:ln>
            <a:effectLst/>
          </p:spPr>
        </p:cxnSp>
        <p:cxnSp>
          <p:nvCxnSpPr>
            <p:cNvPr id="70" name="Straight Arrow Connector 69"/>
            <p:cNvCxnSpPr/>
            <p:nvPr/>
          </p:nvCxnSpPr>
          <p:spPr>
            <a:xfrm flipH="1">
              <a:off x="858054" y="5944438"/>
              <a:ext cx="3318236" cy="9382"/>
            </a:xfrm>
            <a:prstGeom prst="straightConnector1">
              <a:avLst/>
            </a:prstGeom>
            <a:noFill/>
            <a:ln w="19050" cap="flat" cmpd="sng" algn="ctr">
              <a:solidFill>
                <a:schemeClr val="bg1"/>
              </a:solidFill>
              <a:prstDash val="solid"/>
              <a:miter lim="800000"/>
              <a:tailEnd type="arrow"/>
            </a:ln>
            <a:effectLst/>
          </p:spPr>
        </p:cxnSp>
      </p:grpSp>
      <p:graphicFrame>
        <p:nvGraphicFramePr>
          <p:cNvPr id="58" name="Content Placeholder 5"/>
          <p:cNvGraphicFramePr>
            <a:graphicFrameLocks/>
          </p:cNvGraphicFramePr>
          <p:nvPr>
            <p:extLst/>
          </p:nvPr>
        </p:nvGraphicFramePr>
        <p:xfrm>
          <a:off x="483257" y="964799"/>
          <a:ext cx="6797250" cy="3226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9" name="Straight Connector 58"/>
          <p:cNvCxnSpPr/>
          <p:nvPr/>
        </p:nvCxnSpPr>
        <p:spPr>
          <a:xfrm>
            <a:off x="6507777" y="3375655"/>
            <a:ext cx="2335709" cy="0"/>
          </a:xfrm>
          <a:prstGeom prst="line">
            <a:avLst/>
          </a:prstGeom>
          <a:noFill/>
          <a:ln w="6350" cap="flat" cmpd="sng" algn="ctr">
            <a:solidFill>
              <a:srgbClr val="F48F19"/>
            </a:solidFill>
            <a:prstDash val="solid"/>
            <a:miter lim="800000"/>
          </a:ln>
          <a:effectLst/>
        </p:spPr>
      </p:cxnSp>
      <p:cxnSp>
        <p:nvCxnSpPr>
          <p:cNvPr id="60" name="Straight Connector 59"/>
          <p:cNvCxnSpPr/>
          <p:nvPr/>
        </p:nvCxnSpPr>
        <p:spPr>
          <a:xfrm>
            <a:off x="5675150" y="2567981"/>
            <a:ext cx="3168336" cy="0"/>
          </a:xfrm>
          <a:prstGeom prst="line">
            <a:avLst/>
          </a:prstGeom>
          <a:noFill/>
          <a:ln w="6350" cap="flat" cmpd="sng" algn="ctr">
            <a:solidFill>
              <a:srgbClr val="F48F19"/>
            </a:solidFill>
            <a:prstDash val="solid"/>
            <a:miter lim="800000"/>
          </a:ln>
          <a:effectLst/>
        </p:spPr>
      </p:cxnSp>
      <p:cxnSp>
        <p:nvCxnSpPr>
          <p:cNvPr id="61" name="Straight Connector 60"/>
          <p:cNvCxnSpPr/>
          <p:nvPr/>
        </p:nvCxnSpPr>
        <p:spPr>
          <a:xfrm>
            <a:off x="4914254" y="1769039"/>
            <a:ext cx="3929231" cy="0"/>
          </a:xfrm>
          <a:prstGeom prst="line">
            <a:avLst/>
          </a:prstGeom>
          <a:noFill/>
          <a:ln w="6350" cap="flat" cmpd="sng" algn="ctr">
            <a:solidFill>
              <a:srgbClr val="F48F19"/>
            </a:solidFill>
            <a:prstDash val="solid"/>
            <a:miter lim="800000"/>
          </a:ln>
          <a:effectLst/>
        </p:spPr>
      </p:cxnSp>
      <p:sp>
        <p:nvSpPr>
          <p:cNvPr id="62" name="TextBox 61"/>
          <p:cNvSpPr txBox="1"/>
          <p:nvPr/>
        </p:nvSpPr>
        <p:spPr>
          <a:xfrm>
            <a:off x="6930737" y="3442153"/>
            <a:ext cx="1938944" cy="759221"/>
          </a:xfrm>
          <a:prstGeom prst="rect">
            <a:avLst/>
          </a:prstGeom>
          <a:noFill/>
        </p:spPr>
        <p:txBody>
          <a:bodyPr wrap="square" rtlCol="0" anchor="ctr" anchorCtr="0">
            <a:noAutofit/>
          </a:bodyPr>
          <a:lstStyle/>
          <a:p>
            <a:pPr algn="r" defTabSz="825500" hangingPunct="0">
              <a:defRPr/>
            </a:pPr>
            <a:r>
              <a:rPr lang="en-US" sz="1400" kern="0" dirty="0">
                <a:solidFill>
                  <a:prstClr val="white"/>
                </a:solidFill>
                <a:sym typeface="Helvetica Light"/>
              </a:rPr>
              <a:t>Protection against intrusion, tamper or removal of  </a:t>
            </a:r>
            <a:r>
              <a:rPr lang="en-US" sz="1400" i="1" kern="0" dirty="0">
                <a:solidFill>
                  <a:prstClr val="white"/>
                </a:solidFill>
                <a:sym typeface="Helvetica Light"/>
              </a:rPr>
              <a:t>physical</a:t>
            </a:r>
            <a:r>
              <a:rPr lang="en-US" sz="1400" kern="0" dirty="0">
                <a:solidFill>
                  <a:prstClr val="white"/>
                </a:solidFill>
                <a:sym typeface="Helvetica Light"/>
              </a:rPr>
              <a:t> infrastructure</a:t>
            </a:r>
          </a:p>
        </p:txBody>
      </p:sp>
      <p:sp>
        <p:nvSpPr>
          <p:cNvPr id="63" name="TextBox 62"/>
          <p:cNvSpPr txBox="1"/>
          <p:nvPr/>
        </p:nvSpPr>
        <p:spPr>
          <a:xfrm>
            <a:off x="5887831" y="2596233"/>
            <a:ext cx="2977484" cy="759221"/>
          </a:xfrm>
          <a:prstGeom prst="rect">
            <a:avLst/>
          </a:prstGeom>
          <a:noFill/>
        </p:spPr>
        <p:txBody>
          <a:bodyPr wrap="square" rtlCol="0" anchor="ctr" anchorCtr="0">
            <a:noAutofit/>
          </a:bodyPr>
          <a:lstStyle/>
          <a:p>
            <a:pPr algn="r" defTabSz="825500" hangingPunct="0">
              <a:defRPr/>
            </a:pPr>
            <a:r>
              <a:rPr lang="en-US" sz="1400" kern="0" dirty="0">
                <a:solidFill>
                  <a:prstClr val="white"/>
                </a:solidFill>
                <a:sym typeface="Helvetica Light"/>
              </a:rPr>
              <a:t>Broad protection &amp; privacy managed by OS</a:t>
            </a:r>
            <a:r>
              <a:rPr lang="is-IS" sz="1400" kern="0" dirty="0">
                <a:solidFill>
                  <a:prstClr val="white"/>
                </a:solidFill>
                <a:sym typeface="Helvetica Light"/>
              </a:rPr>
              <a:t>… </a:t>
            </a:r>
            <a:r>
              <a:rPr lang="is-IS" sz="1400" i="1" kern="0" dirty="0">
                <a:solidFill>
                  <a:prstClr val="white"/>
                </a:solidFill>
                <a:sym typeface="Helvetica Light"/>
              </a:rPr>
              <a:t>ability to</a:t>
            </a:r>
            <a:r>
              <a:rPr lang="is-IS" sz="1400" kern="0" dirty="0">
                <a:solidFill>
                  <a:prstClr val="white"/>
                </a:solidFill>
                <a:sym typeface="Helvetica Light"/>
              </a:rPr>
              <a:t> </a:t>
            </a:r>
            <a:r>
              <a:rPr lang="is-IS" sz="1400" i="1" kern="0" dirty="0">
                <a:solidFill>
                  <a:prstClr val="white"/>
                </a:solidFill>
                <a:sym typeface="Helvetica Light"/>
              </a:rPr>
              <a:t>eliminate storage admins from compliance scope</a:t>
            </a:r>
            <a:endParaRPr lang="en-US" sz="1400" i="1" kern="0" dirty="0">
              <a:solidFill>
                <a:prstClr val="white"/>
              </a:solidFill>
              <a:sym typeface="Helvetica Light"/>
            </a:endParaRPr>
          </a:p>
        </p:txBody>
      </p:sp>
      <p:sp>
        <p:nvSpPr>
          <p:cNvPr id="64" name="TextBox 63"/>
          <p:cNvSpPr txBox="1"/>
          <p:nvPr/>
        </p:nvSpPr>
        <p:spPr>
          <a:xfrm>
            <a:off x="5441894" y="1799301"/>
            <a:ext cx="3423420" cy="759221"/>
          </a:xfrm>
          <a:prstGeom prst="rect">
            <a:avLst/>
          </a:prstGeom>
          <a:noFill/>
        </p:spPr>
        <p:txBody>
          <a:bodyPr wrap="square" rtlCol="0" anchor="ctr" anchorCtr="0">
            <a:noAutofit/>
          </a:bodyPr>
          <a:lstStyle/>
          <a:p>
            <a:pPr algn="r" defTabSz="825500" hangingPunct="0">
              <a:defRPr/>
            </a:pPr>
            <a:r>
              <a:rPr lang="en-US" sz="1400" kern="0" dirty="0">
                <a:solidFill>
                  <a:prstClr val="white"/>
                </a:solidFill>
                <a:sym typeface="Helvetica Light"/>
              </a:rPr>
              <a:t>Granular protection &amp; privacy managed by database</a:t>
            </a:r>
            <a:r>
              <a:rPr lang="is-IS" sz="1400" kern="0" dirty="0">
                <a:solidFill>
                  <a:prstClr val="white"/>
                </a:solidFill>
                <a:sym typeface="Helvetica Light"/>
              </a:rPr>
              <a:t>… </a:t>
            </a:r>
            <a:r>
              <a:rPr lang="is-IS" sz="1400" i="1" kern="0" dirty="0">
                <a:solidFill>
                  <a:prstClr val="white"/>
                </a:solidFill>
                <a:sym typeface="Helvetica Light"/>
              </a:rPr>
              <a:t>selective encryption &amp; granular key management control of sensitive data</a:t>
            </a:r>
            <a:endParaRPr lang="en-US" sz="1400" i="1" kern="0" dirty="0">
              <a:solidFill>
                <a:prstClr val="white"/>
              </a:solidFill>
              <a:sym typeface="Helvetica Light"/>
            </a:endParaRPr>
          </a:p>
        </p:txBody>
      </p:sp>
      <p:sp>
        <p:nvSpPr>
          <p:cNvPr id="65" name="TextBox 64"/>
          <p:cNvSpPr txBox="1"/>
          <p:nvPr/>
        </p:nvSpPr>
        <p:spPr>
          <a:xfrm>
            <a:off x="4811659" y="985805"/>
            <a:ext cx="4053656" cy="759221"/>
          </a:xfrm>
          <a:prstGeom prst="rect">
            <a:avLst/>
          </a:prstGeom>
          <a:noFill/>
        </p:spPr>
        <p:txBody>
          <a:bodyPr wrap="square" rtlCol="0" anchor="ctr" anchorCtr="0">
            <a:noAutofit/>
          </a:bodyPr>
          <a:lstStyle/>
          <a:p>
            <a:pPr algn="r" defTabSz="825500" hangingPunct="0">
              <a:defRPr/>
            </a:pPr>
            <a:r>
              <a:rPr lang="en-US" sz="1400" kern="0" dirty="0">
                <a:solidFill>
                  <a:prstClr val="white"/>
                </a:solidFill>
                <a:sym typeface="Helvetica Light"/>
              </a:rPr>
              <a:t>Data protection &amp; privacy provided and managed by the application</a:t>
            </a:r>
            <a:r>
              <a:rPr lang="is-IS" sz="1400" kern="0" dirty="0">
                <a:solidFill>
                  <a:prstClr val="white"/>
                </a:solidFill>
                <a:sym typeface="Helvetica Light"/>
              </a:rPr>
              <a:t>… encryption of sensitive data when lower levels of encryption not available or suitable</a:t>
            </a:r>
            <a:endParaRPr lang="en-US" sz="1400" kern="0" dirty="0">
              <a:solidFill>
                <a:prstClr val="white"/>
              </a:solidFill>
              <a:sym typeface="Helvetica Light"/>
            </a:endParaRPr>
          </a:p>
        </p:txBody>
      </p:sp>
      <p:sp>
        <p:nvSpPr>
          <p:cNvPr id="24" name="Rectangle 23"/>
          <p:cNvSpPr/>
          <p:nvPr/>
        </p:nvSpPr>
        <p:spPr>
          <a:xfrm>
            <a:off x="111822" y="902896"/>
            <a:ext cx="8925309" cy="3635823"/>
          </a:xfrm>
          <a:prstGeom prst="rect">
            <a:avLst/>
          </a:prstGeom>
          <a:solidFill>
            <a:schemeClr val="bg1"/>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18" name="Group 17"/>
          <p:cNvGrpSpPr/>
          <p:nvPr/>
        </p:nvGrpSpPr>
        <p:grpSpPr>
          <a:xfrm>
            <a:off x="1335722" y="2571834"/>
            <a:ext cx="5097937" cy="806518"/>
            <a:chOff x="849656" y="1613036"/>
            <a:chExt cx="5097937" cy="806518"/>
          </a:xfrm>
          <a:scene3d>
            <a:camera prst="orthographicFront"/>
            <a:lightRig rig="threePt" dir="t">
              <a:rot lat="0" lon="0" rev="7500000"/>
            </a:lightRig>
          </a:scene3d>
        </p:grpSpPr>
        <p:sp>
          <p:nvSpPr>
            <p:cNvPr id="19" name="Trapezoid 18"/>
            <p:cNvSpPr/>
            <p:nvPr/>
          </p:nvSpPr>
          <p:spPr>
            <a:xfrm>
              <a:off x="849656" y="1613036"/>
              <a:ext cx="5097937" cy="806518"/>
            </a:xfrm>
            <a:prstGeom prst="trapezoid">
              <a:avLst>
                <a:gd name="adj" fmla="val 105349"/>
              </a:avLst>
            </a:prstGeom>
            <a:gradFill rotWithShape="0">
              <a:gsLst>
                <a:gs pos="0">
                  <a:srgbClr val="ED7D31">
                    <a:hueOff val="-970242"/>
                    <a:satOff val="-55952"/>
                    <a:lumOff val="5752"/>
                    <a:alphaOff val="0"/>
                    <a:satMod val="103000"/>
                    <a:lumMod val="102000"/>
                    <a:tint val="94000"/>
                  </a:srgbClr>
                </a:gs>
                <a:gs pos="50000">
                  <a:srgbClr val="ED7D31">
                    <a:hueOff val="-970242"/>
                    <a:satOff val="-55952"/>
                    <a:lumOff val="5752"/>
                    <a:alphaOff val="0"/>
                    <a:satMod val="110000"/>
                    <a:lumMod val="100000"/>
                    <a:shade val="100000"/>
                  </a:srgbClr>
                </a:gs>
                <a:gs pos="100000">
                  <a:srgbClr val="ED7D31">
                    <a:hueOff val="-970242"/>
                    <a:satOff val="-55952"/>
                    <a:lumOff val="5752"/>
                    <a:alphaOff val="0"/>
                    <a:lumMod val="99000"/>
                    <a:satMod val="120000"/>
                    <a:shade val="78000"/>
                  </a:srgbClr>
                </a:gs>
              </a:gsLst>
              <a:lin ang="5400000" scaled="0"/>
            </a:gradFill>
            <a:ln>
              <a:noFill/>
            </a:ln>
            <a:effectLst/>
            <a:sp3d prstMaterial="plastic">
              <a:bevelT w="127000" h="25400" prst="relaxedInset"/>
            </a:sp3d>
          </p:spPr>
          <p:style>
            <a:lnRef idx="0">
              <a:scrgbClr r="0" g="0" b="0"/>
            </a:lnRef>
            <a:fillRef idx="3">
              <a:scrgbClr r="0" g="0" b="0"/>
            </a:fillRef>
            <a:effectRef idx="2">
              <a:scrgbClr r="0" g="0" b="0"/>
            </a:effectRef>
            <a:fontRef idx="minor">
              <a:schemeClr val="lt1"/>
            </a:fontRef>
          </p:style>
        </p:sp>
        <p:sp>
          <p:nvSpPr>
            <p:cNvPr id="20" name="Trapezoid 4"/>
            <p:cNvSpPr/>
            <p:nvPr/>
          </p:nvSpPr>
          <p:spPr>
            <a:xfrm>
              <a:off x="1741795" y="1613036"/>
              <a:ext cx="3313659" cy="80651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US" sz="1400" b="1" dirty="0">
                  <a:solidFill>
                    <a:sysClr val="windowText" lastClr="000000">
                      <a:hueOff val="0"/>
                      <a:satOff val="0"/>
                      <a:lumOff val="0"/>
                      <a:alphaOff val="0"/>
                    </a:sysClr>
                  </a:solidFill>
                </a:rPr>
                <a:t>File or Data Set Level Encryption</a:t>
              </a:r>
              <a:br>
                <a:rPr lang="en-US" sz="1000" dirty="0">
                  <a:solidFill>
                    <a:sysClr val="windowText" lastClr="000000">
                      <a:hueOff val="0"/>
                      <a:satOff val="0"/>
                      <a:lumOff val="0"/>
                      <a:alphaOff val="0"/>
                    </a:sysClr>
                  </a:solidFill>
                </a:rPr>
              </a:br>
              <a:r>
                <a:rPr lang="en-US" sz="1000" i="1" dirty="0">
                  <a:solidFill>
                    <a:sysClr val="windowText" lastClr="000000">
                      <a:hueOff val="0"/>
                      <a:satOff val="0"/>
                      <a:lumOff val="0"/>
                      <a:alphaOff val="0"/>
                    </a:sysClr>
                  </a:solidFill>
                </a:rPr>
                <a:t>Provide </a:t>
              </a:r>
              <a:r>
                <a:rPr lang="en-US" sz="1000" b="1" i="1" dirty="0">
                  <a:solidFill>
                    <a:sysClr val="windowText" lastClr="000000">
                      <a:hueOff val="0"/>
                      <a:satOff val="0"/>
                      <a:lumOff val="0"/>
                      <a:alphaOff val="0"/>
                    </a:sysClr>
                  </a:solidFill>
                </a:rPr>
                <a:t>broad</a:t>
              </a:r>
              <a:r>
                <a:rPr lang="en-US" sz="1000" i="1" dirty="0">
                  <a:solidFill>
                    <a:sysClr val="windowText" lastClr="000000">
                      <a:hueOff val="0"/>
                      <a:satOff val="0"/>
                      <a:lumOff val="0"/>
                      <a:alphaOff val="0"/>
                    </a:sysClr>
                  </a:solidFill>
                </a:rPr>
                <a:t> coverage for sensitive data using encryption tied to access control for in-flight &amp; at-rest data protection</a:t>
              </a:r>
              <a:endParaRPr lang="en-US" sz="1000" dirty="0">
                <a:solidFill>
                  <a:sysClr val="windowText" lastClr="000000">
                    <a:hueOff val="0"/>
                    <a:satOff val="0"/>
                    <a:lumOff val="0"/>
                    <a:alphaOff val="0"/>
                  </a:sysClr>
                </a:solidFill>
              </a:endParaRPr>
            </a:p>
          </p:txBody>
        </p:sp>
      </p:grpSp>
      <p:cxnSp>
        <p:nvCxnSpPr>
          <p:cNvPr id="21" name="Straight Connector 20"/>
          <p:cNvCxnSpPr/>
          <p:nvPr/>
        </p:nvCxnSpPr>
        <p:spPr>
          <a:xfrm>
            <a:off x="6508524" y="3373764"/>
            <a:ext cx="2335709" cy="0"/>
          </a:xfrm>
          <a:prstGeom prst="line">
            <a:avLst/>
          </a:prstGeom>
          <a:noFill/>
          <a:ln w="6350" cap="flat" cmpd="sng" algn="ctr">
            <a:solidFill>
              <a:srgbClr val="F48F19"/>
            </a:solidFill>
            <a:prstDash val="solid"/>
            <a:miter lim="800000"/>
          </a:ln>
          <a:effectLst/>
        </p:spPr>
      </p:cxnSp>
      <p:cxnSp>
        <p:nvCxnSpPr>
          <p:cNvPr id="22" name="Straight Connector 21"/>
          <p:cNvCxnSpPr/>
          <p:nvPr/>
        </p:nvCxnSpPr>
        <p:spPr>
          <a:xfrm>
            <a:off x="5675897" y="2566090"/>
            <a:ext cx="3168336" cy="0"/>
          </a:xfrm>
          <a:prstGeom prst="line">
            <a:avLst/>
          </a:prstGeom>
          <a:noFill/>
          <a:ln w="6350" cap="flat" cmpd="sng" algn="ctr">
            <a:solidFill>
              <a:srgbClr val="F48F19"/>
            </a:solidFill>
            <a:prstDash val="solid"/>
            <a:miter lim="800000"/>
          </a:ln>
          <a:effectLst/>
        </p:spPr>
      </p:cxnSp>
      <p:sp>
        <p:nvSpPr>
          <p:cNvPr id="23" name="TextBox 22"/>
          <p:cNvSpPr txBox="1"/>
          <p:nvPr/>
        </p:nvSpPr>
        <p:spPr>
          <a:xfrm>
            <a:off x="5888578" y="2594342"/>
            <a:ext cx="2977484" cy="759221"/>
          </a:xfrm>
          <a:prstGeom prst="rect">
            <a:avLst/>
          </a:prstGeom>
          <a:noFill/>
        </p:spPr>
        <p:txBody>
          <a:bodyPr wrap="square" rtlCol="0" anchor="ctr" anchorCtr="0">
            <a:noAutofit/>
          </a:bodyPr>
          <a:lstStyle/>
          <a:p>
            <a:pPr algn="r" defTabSz="825500" hangingPunct="0">
              <a:defRPr/>
            </a:pPr>
            <a:r>
              <a:rPr lang="en-US" sz="1400" kern="0" dirty="0">
                <a:sym typeface="Helvetica Light"/>
              </a:rPr>
              <a:t>Broad protection &amp; privacy managed by OS</a:t>
            </a:r>
            <a:r>
              <a:rPr lang="is-IS" sz="1400" kern="0" dirty="0">
                <a:sym typeface="Helvetica Light"/>
              </a:rPr>
              <a:t>… </a:t>
            </a:r>
            <a:r>
              <a:rPr lang="is-IS" sz="1400" i="1" kern="0" dirty="0">
                <a:sym typeface="Helvetica Light"/>
              </a:rPr>
              <a:t>ability to</a:t>
            </a:r>
            <a:r>
              <a:rPr lang="is-IS" sz="1400" kern="0" dirty="0">
                <a:sym typeface="Helvetica Light"/>
              </a:rPr>
              <a:t> </a:t>
            </a:r>
            <a:r>
              <a:rPr lang="is-IS" sz="1400" i="1" kern="0" dirty="0">
                <a:sym typeface="Helvetica Light"/>
              </a:rPr>
              <a:t>eliminate storage admins from compliance scope</a:t>
            </a:r>
            <a:endParaRPr lang="en-US" sz="1400" i="1" kern="0" dirty="0">
              <a:sym typeface="Helvetica Light"/>
            </a:endParaRPr>
          </a:p>
        </p:txBody>
      </p:sp>
      <p:sp>
        <p:nvSpPr>
          <p:cNvPr id="26" name="Content Placeholder 2"/>
          <p:cNvSpPr>
            <a:spLocks noGrp="1"/>
          </p:cNvSpPr>
          <p:nvPr>
            <p:ph idx="4294967295"/>
          </p:nvPr>
        </p:nvSpPr>
        <p:spPr>
          <a:xfrm>
            <a:off x="125753" y="3482975"/>
            <a:ext cx="8717731" cy="925513"/>
          </a:xfrm>
          <a:prstGeom prst="rect">
            <a:avLst/>
          </a:prstGeom>
          <a:solidFill>
            <a:schemeClr val="bg1"/>
          </a:solidFill>
        </p:spPr>
        <p:txBody>
          <a:bodyPr numCol="2">
            <a:noAutofit/>
          </a:bodyPr>
          <a:lstStyle/>
          <a:p>
            <a:pPr marL="290513" indent="-169863">
              <a:spcBef>
                <a:spcPts val="0"/>
              </a:spcBef>
              <a:spcAft>
                <a:spcPts val="600"/>
              </a:spcAft>
              <a:buClr>
                <a:schemeClr val="accent2"/>
              </a:buClr>
              <a:buFont typeface="Arial" charset="0"/>
              <a:buChar char="•"/>
            </a:pPr>
            <a:r>
              <a:rPr lang="en-US" sz="1600" dirty="0">
                <a:latin typeface="+mn-lt"/>
              </a:rPr>
              <a:t>Broadly encrypt data at rest</a:t>
            </a:r>
          </a:p>
          <a:p>
            <a:pPr marL="290513" indent="-169863">
              <a:spcBef>
                <a:spcPts val="0"/>
              </a:spcBef>
              <a:spcAft>
                <a:spcPts val="600"/>
              </a:spcAft>
              <a:buClr>
                <a:schemeClr val="accent2"/>
              </a:buClr>
              <a:buFont typeface="Arial" charset="0"/>
              <a:buChar char="•"/>
            </a:pPr>
            <a:r>
              <a:rPr lang="en-US" sz="1600" dirty="0">
                <a:latin typeface="+mn-lt"/>
              </a:rPr>
              <a:t>Covers VSAM, DB2, IMS, Middleware, Logs, Batch, &amp; ISV solutions</a:t>
            </a:r>
            <a:r>
              <a:rPr lang="en-US" sz="1600" baseline="30000" dirty="0">
                <a:latin typeface="+mn-lt"/>
              </a:rPr>
              <a:t>1</a:t>
            </a:r>
          </a:p>
          <a:p>
            <a:pPr marL="290513" indent="-169863">
              <a:spcBef>
                <a:spcPts val="0"/>
              </a:spcBef>
              <a:spcAft>
                <a:spcPts val="600"/>
              </a:spcAft>
              <a:buClr>
                <a:schemeClr val="accent2"/>
              </a:buClr>
              <a:buFont typeface="Arial" charset="0"/>
              <a:buChar char="•"/>
            </a:pPr>
            <a:r>
              <a:rPr lang="en-US" sz="1600" dirty="0">
                <a:latin typeface="+mn-lt"/>
              </a:rPr>
              <a:t>Encrypt in bulk for low-overhead</a:t>
            </a:r>
          </a:p>
          <a:p>
            <a:pPr marL="290513" indent="-169863">
              <a:spcBef>
                <a:spcPts val="0"/>
              </a:spcBef>
              <a:spcAft>
                <a:spcPts val="600"/>
              </a:spcAft>
              <a:buClr>
                <a:schemeClr val="accent2"/>
              </a:buClr>
              <a:buFont typeface="Arial" charset="0"/>
              <a:buChar char="•"/>
            </a:pPr>
            <a:r>
              <a:rPr lang="en-US" sz="1600" dirty="0">
                <a:latin typeface="+mn-lt"/>
              </a:rPr>
              <a:t>Utilizes IBM z Systems integrated cryptographic hardware</a:t>
            </a:r>
          </a:p>
        </p:txBody>
      </p:sp>
      <p:sp>
        <p:nvSpPr>
          <p:cNvPr id="25" name="TextBox 24"/>
          <p:cNvSpPr txBox="1"/>
          <p:nvPr/>
        </p:nvSpPr>
        <p:spPr>
          <a:xfrm>
            <a:off x="218891" y="1157494"/>
            <a:ext cx="3300904" cy="461665"/>
          </a:xfrm>
          <a:prstGeom prst="rect">
            <a:avLst/>
          </a:prstGeom>
          <a:noFill/>
        </p:spPr>
        <p:txBody>
          <a:bodyPr wrap="none" rtlCol="0">
            <a:spAutoFit/>
          </a:bodyPr>
          <a:lstStyle/>
          <a:p>
            <a:r>
              <a:rPr lang="en-US" sz="2400" dirty="0"/>
              <a:t>z/OS Data Set Encryption</a:t>
            </a:r>
          </a:p>
        </p:txBody>
      </p:sp>
      <p:sp>
        <p:nvSpPr>
          <p:cNvPr id="28" name="Content Placeholder 2"/>
          <p:cNvSpPr txBox="1">
            <a:spLocks/>
          </p:cNvSpPr>
          <p:nvPr/>
        </p:nvSpPr>
        <p:spPr>
          <a:xfrm>
            <a:off x="125754" y="1632113"/>
            <a:ext cx="8603906" cy="865456"/>
          </a:xfrm>
          <a:prstGeom prst="rect">
            <a:avLst/>
          </a:prstGeom>
          <a:solidFill>
            <a:schemeClr val="bg1"/>
          </a:solidFill>
        </p:spPr>
        <p:txBody>
          <a:bodyPr numCol="2">
            <a:noAutofit/>
          </a:bodyPr>
          <a:lstStyle>
            <a:lvl1pPr marL="0" indent="0" algn="l" defTabSz="914400" rtl="0" eaLnBrk="1" latinLnBrk="0" hangingPunct="1">
              <a:lnSpc>
                <a:spcPct val="100000"/>
              </a:lnSpc>
              <a:spcBef>
                <a:spcPts val="0"/>
              </a:spcBef>
              <a:spcAft>
                <a:spcPts val="1000"/>
              </a:spcAft>
              <a:buClr>
                <a:schemeClr val="accent2"/>
              </a:buClr>
              <a:buSzPct val="85000"/>
              <a:buFont typeface="Arial" panose="020B0604020202020204" pitchFamily="34" charset="0"/>
              <a:buNone/>
              <a:defRPr sz="1400" kern="1200">
                <a:solidFill>
                  <a:schemeClr val="bg1"/>
                </a:solidFill>
                <a:latin typeface="Arial" panose="020B0604020202020204" pitchFamily="34" charset="0"/>
                <a:ea typeface="+mn-ea"/>
                <a:cs typeface="Arial" panose="020B0604020202020204" pitchFamily="34" charset="0"/>
              </a:defRPr>
            </a:lvl1pPr>
            <a:lvl2pPr marL="514350" indent="-285750" algn="l" defTabSz="914400" rtl="0" eaLnBrk="1" latinLnBrk="0" hangingPunct="1">
              <a:lnSpc>
                <a:spcPct val="100000"/>
              </a:lnSpc>
              <a:spcBef>
                <a:spcPts val="0"/>
              </a:spcBef>
              <a:spcAft>
                <a:spcPts val="500"/>
              </a:spcAft>
              <a:buClr>
                <a:schemeClr val="accent2"/>
              </a:buClr>
              <a:buSzPct val="85000"/>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2pPr>
            <a:lvl3pPr marL="742950" indent="-285750" algn="l" defTabSz="914400" rtl="0" eaLnBrk="1" latinLnBrk="0" hangingPunct="1">
              <a:lnSpc>
                <a:spcPct val="100000"/>
              </a:lnSpc>
              <a:spcBef>
                <a:spcPts val="0"/>
              </a:spcBef>
              <a:spcAft>
                <a:spcPts val="500"/>
              </a:spcAft>
              <a:buClr>
                <a:schemeClr val="accent2"/>
              </a:buClr>
              <a:buSzPct val="85000"/>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SzPct val="75000"/>
              <a:buFont typeface="Wingdings" panose="05000000000000000000" pitchFamily="2" charset="2"/>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SzPct val="75000"/>
              <a:buFont typeface="Wingdings" panose="05000000000000000000" pitchFamily="2" charset="2"/>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90513" indent="-169863">
              <a:spcAft>
                <a:spcPts val="600"/>
              </a:spcAft>
              <a:buFont typeface="Arial" charset="0"/>
              <a:buChar char="•"/>
            </a:pPr>
            <a:r>
              <a:rPr lang="en-US" sz="1600" dirty="0">
                <a:solidFill>
                  <a:schemeClr val="tx1"/>
                </a:solidFill>
                <a:latin typeface="Calibri"/>
              </a:rPr>
              <a:t>Enabled by policy</a:t>
            </a:r>
          </a:p>
          <a:p>
            <a:pPr marL="290513" indent="-169863">
              <a:spcAft>
                <a:spcPts val="600"/>
              </a:spcAft>
              <a:buFont typeface="Arial" charset="0"/>
              <a:buChar char="•"/>
            </a:pPr>
            <a:r>
              <a:rPr lang="en-US" sz="1600" dirty="0">
                <a:solidFill>
                  <a:schemeClr val="tx1"/>
                </a:solidFill>
                <a:latin typeface="Calibri"/>
              </a:rPr>
              <a:t>Transparent to applications</a:t>
            </a:r>
          </a:p>
          <a:p>
            <a:pPr marL="290513" indent="-169863">
              <a:spcAft>
                <a:spcPts val="600"/>
              </a:spcAft>
              <a:buFont typeface="Arial" charset="0"/>
              <a:buChar char="•"/>
            </a:pPr>
            <a:r>
              <a:rPr lang="en-US" sz="1600" dirty="0">
                <a:solidFill>
                  <a:schemeClr val="tx1"/>
                </a:solidFill>
                <a:latin typeface="Calibri"/>
              </a:rPr>
              <a:t>Tied to access control</a:t>
            </a:r>
          </a:p>
          <a:p>
            <a:pPr marL="290513" indent="-169863">
              <a:spcAft>
                <a:spcPts val="600"/>
              </a:spcAft>
              <a:buFont typeface="Arial" charset="0"/>
              <a:buChar char="•"/>
            </a:pPr>
            <a:r>
              <a:rPr lang="en-US" sz="1600" dirty="0">
                <a:solidFill>
                  <a:schemeClr val="tx1"/>
                </a:solidFill>
                <a:latin typeface="Calibri"/>
              </a:rPr>
              <a:t>Uses protected encryption keys managed by the host</a:t>
            </a:r>
          </a:p>
        </p:txBody>
      </p:sp>
      <p:sp>
        <p:nvSpPr>
          <p:cNvPr id="27" name="TextBox 26"/>
          <p:cNvSpPr txBox="1"/>
          <p:nvPr/>
        </p:nvSpPr>
        <p:spPr>
          <a:xfrm>
            <a:off x="6407432" y="4017785"/>
            <a:ext cx="2892266" cy="584775"/>
          </a:xfrm>
          <a:prstGeom prst="rect">
            <a:avLst/>
          </a:prstGeom>
          <a:noFill/>
        </p:spPr>
        <p:txBody>
          <a:bodyPr wrap="square" rtlCol="0">
            <a:spAutoFit/>
          </a:bodyPr>
          <a:lstStyle/>
          <a:p>
            <a:pPr marL="228600" indent="-228600">
              <a:buFontTx/>
              <a:buAutoNum type="arabicPlain"/>
              <a:tabLst>
                <a:tab pos="225425" algn="l"/>
                <a:tab pos="625475" algn="l"/>
              </a:tabLst>
            </a:pPr>
            <a:r>
              <a:rPr lang="en-US" sz="800" dirty="0"/>
              <a:t>Applications or middleware making use of VSAM</a:t>
            </a:r>
            <a:r>
              <a:rPr lang="en-US" sz="800"/>
              <a:t>, </a:t>
            </a:r>
            <a:br>
              <a:rPr lang="en-US" sz="800"/>
            </a:br>
            <a:r>
              <a:rPr lang="en-US" sz="800"/>
              <a:t>QSAM</a:t>
            </a:r>
            <a:r>
              <a:rPr lang="en-US" sz="800" dirty="0"/>
              <a:t>, BSAM access methods.  Refer to individual ISV documentation to confirm support of z/OS data set encryption.</a:t>
            </a:r>
          </a:p>
        </p:txBody>
      </p:sp>
    </p:spTree>
    <p:extLst>
      <p:ext uri="{BB962C8B-B14F-4D97-AF65-F5344CB8AC3E}">
        <p14:creationId xmlns:p14="http://schemas.microsoft.com/office/powerpoint/2010/main" val="1937284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layers of encryption for data at-rest</a:t>
            </a:r>
            <a:br>
              <a:rPr lang="en-US" dirty="0"/>
            </a:br>
            <a:r>
              <a:rPr lang="en-US" sz="1600" b="0" i="1" dirty="0"/>
              <a:t>Robust data protection</a:t>
            </a:r>
          </a:p>
        </p:txBody>
      </p:sp>
      <p:grpSp>
        <p:nvGrpSpPr>
          <p:cNvPr id="56" name="Group 55"/>
          <p:cNvGrpSpPr/>
          <p:nvPr/>
        </p:nvGrpSpPr>
        <p:grpSpPr>
          <a:xfrm>
            <a:off x="430444" y="4195366"/>
            <a:ext cx="6871042" cy="276999"/>
            <a:chOff x="858054" y="5615683"/>
            <a:chExt cx="7699609" cy="744029"/>
          </a:xfrm>
        </p:grpSpPr>
        <p:sp>
          <p:nvSpPr>
            <p:cNvPr id="68" name="TextBox 67"/>
            <p:cNvSpPr txBox="1"/>
            <p:nvPr/>
          </p:nvSpPr>
          <p:spPr>
            <a:xfrm>
              <a:off x="4247838" y="5615683"/>
              <a:ext cx="862587" cy="744029"/>
            </a:xfrm>
            <a:prstGeom prst="rect">
              <a:avLst/>
            </a:prstGeom>
            <a:noFill/>
          </p:spPr>
          <p:txBody>
            <a:bodyPr wrap="none" rtlCol="0">
              <a:spAutoFit/>
            </a:bodyPr>
            <a:lstStyle/>
            <a:p>
              <a:pPr algn="ctr" defTabSz="609555" hangingPunct="0">
                <a:defRPr/>
              </a:pPr>
              <a:r>
                <a:rPr lang="en-US" sz="1200" kern="0" dirty="0">
                  <a:solidFill>
                    <a:prstClr val="white"/>
                  </a:solidFill>
                  <a:cs typeface="Arial" charset="0"/>
                  <a:sym typeface="Helvetica Light"/>
                </a:rPr>
                <a:t>Coverage</a:t>
              </a:r>
            </a:p>
          </p:txBody>
        </p:sp>
        <p:cxnSp>
          <p:nvCxnSpPr>
            <p:cNvPr id="69" name="Straight Arrow Connector 68"/>
            <p:cNvCxnSpPr/>
            <p:nvPr/>
          </p:nvCxnSpPr>
          <p:spPr>
            <a:xfrm flipV="1">
              <a:off x="5239427" y="5926914"/>
              <a:ext cx="3318236" cy="17524"/>
            </a:xfrm>
            <a:prstGeom prst="straightConnector1">
              <a:avLst/>
            </a:prstGeom>
            <a:noFill/>
            <a:ln w="19050" cap="flat" cmpd="sng" algn="ctr">
              <a:solidFill>
                <a:schemeClr val="bg1"/>
              </a:solidFill>
              <a:prstDash val="solid"/>
              <a:miter lim="800000"/>
              <a:tailEnd type="arrow"/>
            </a:ln>
            <a:effectLst/>
          </p:spPr>
        </p:cxnSp>
        <p:cxnSp>
          <p:nvCxnSpPr>
            <p:cNvPr id="70" name="Straight Arrow Connector 69"/>
            <p:cNvCxnSpPr/>
            <p:nvPr/>
          </p:nvCxnSpPr>
          <p:spPr>
            <a:xfrm flipH="1">
              <a:off x="858054" y="5944438"/>
              <a:ext cx="3318236" cy="9382"/>
            </a:xfrm>
            <a:prstGeom prst="straightConnector1">
              <a:avLst/>
            </a:prstGeom>
            <a:noFill/>
            <a:ln w="19050" cap="flat" cmpd="sng" algn="ctr">
              <a:solidFill>
                <a:schemeClr val="bg1"/>
              </a:solidFill>
              <a:prstDash val="solid"/>
              <a:miter lim="800000"/>
              <a:tailEnd type="arrow"/>
            </a:ln>
            <a:effectLst/>
          </p:spPr>
        </p:cxnSp>
      </p:grpSp>
      <p:graphicFrame>
        <p:nvGraphicFramePr>
          <p:cNvPr id="58" name="Content Placeholder 5"/>
          <p:cNvGraphicFramePr>
            <a:graphicFrameLocks/>
          </p:cNvGraphicFramePr>
          <p:nvPr>
            <p:extLst/>
          </p:nvPr>
        </p:nvGraphicFramePr>
        <p:xfrm>
          <a:off x="483257" y="964799"/>
          <a:ext cx="6797250" cy="3226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9" name="Straight Connector 58"/>
          <p:cNvCxnSpPr/>
          <p:nvPr/>
        </p:nvCxnSpPr>
        <p:spPr>
          <a:xfrm>
            <a:off x="6507777" y="3375655"/>
            <a:ext cx="2335709" cy="0"/>
          </a:xfrm>
          <a:prstGeom prst="line">
            <a:avLst/>
          </a:prstGeom>
          <a:noFill/>
          <a:ln w="6350" cap="flat" cmpd="sng" algn="ctr">
            <a:solidFill>
              <a:srgbClr val="F48F19"/>
            </a:solidFill>
            <a:prstDash val="solid"/>
            <a:miter lim="800000"/>
          </a:ln>
          <a:effectLst/>
        </p:spPr>
      </p:cxnSp>
      <p:sp>
        <p:nvSpPr>
          <p:cNvPr id="62" name="TextBox 61"/>
          <p:cNvSpPr txBox="1"/>
          <p:nvPr/>
        </p:nvSpPr>
        <p:spPr>
          <a:xfrm>
            <a:off x="6930737" y="3442153"/>
            <a:ext cx="1938944" cy="759221"/>
          </a:xfrm>
          <a:prstGeom prst="rect">
            <a:avLst/>
          </a:prstGeom>
          <a:noFill/>
        </p:spPr>
        <p:txBody>
          <a:bodyPr wrap="square" rtlCol="0" anchor="ctr" anchorCtr="0">
            <a:noAutofit/>
          </a:bodyPr>
          <a:lstStyle/>
          <a:p>
            <a:pPr algn="r" defTabSz="825500" hangingPunct="0">
              <a:defRPr/>
            </a:pPr>
            <a:r>
              <a:rPr lang="en-US" sz="1400" kern="0" dirty="0">
                <a:solidFill>
                  <a:prstClr val="white"/>
                </a:solidFill>
                <a:sym typeface="Helvetica Light"/>
              </a:rPr>
              <a:t>Protection against intrusion, tamper or removal of  </a:t>
            </a:r>
            <a:r>
              <a:rPr lang="en-US" sz="1400" i="1" kern="0" dirty="0">
                <a:solidFill>
                  <a:prstClr val="white"/>
                </a:solidFill>
                <a:sym typeface="Helvetica Light"/>
              </a:rPr>
              <a:t>physical</a:t>
            </a:r>
            <a:r>
              <a:rPr lang="en-US" sz="1400" kern="0" dirty="0">
                <a:solidFill>
                  <a:prstClr val="white"/>
                </a:solidFill>
                <a:sym typeface="Helvetica Light"/>
              </a:rPr>
              <a:t> infrastructure</a:t>
            </a:r>
          </a:p>
        </p:txBody>
      </p:sp>
      <p:sp>
        <p:nvSpPr>
          <p:cNvPr id="63" name="TextBox 62"/>
          <p:cNvSpPr txBox="1"/>
          <p:nvPr/>
        </p:nvSpPr>
        <p:spPr>
          <a:xfrm>
            <a:off x="5887831" y="2596233"/>
            <a:ext cx="2977484" cy="759221"/>
          </a:xfrm>
          <a:prstGeom prst="rect">
            <a:avLst/>
          </a:prstGeom>
          <a:noFill/>
        </p:spPr>
        <p:txBody>
          <a:bodyPr wrap="square" rtlCol="0" anchor="ctr" anchorCtr="0">
            <a:noAutofit/>
          </a:bodyPr>
          <a:lstStyle/>
          <a:p>
            <a:pPr algn="r" defTabSz="825500" hangingPunct="0">
              <a:defRPr/>
            </a:pPr>
            <a:r>
              <a:rPr lang="en-US" sz="1400" kern="0" dirty="0">
                <a:solidFill>
                  <a:prstClr val="white"/>
                </a:solidFill>
                <a:sym typeface="Helvetica Light"/>
              </a:rPr>
              <a:t>Broad protection &amp; privacy managed by OS</a:t>
            </a:r>
            <a:r>
              <a:rPr lang="is-IS" sz="1400" kern="0" dirty="0">
                <a:solidFill>
                  <a:prstClr val="white"/>
                </a:solidFill>
                <a:sym typeface="Helvetica Light"/>
              </a:rPr>
              <a:t>… </a:t>
            </a:r>
            <a:r>
              <a:rPr lang="is-IS" sz="1400" i="1" kern="0" dirty="0">
                <a:solidFill>
                  <a:prstClr val="white"/>
                </a:solidFill>
                <a:sym typeface="Helvetica Light"/>
              </a:rPr>
              <a:t>ability to</a:t>
            </a:r>
            <a:r>
              <a:rPr lang="is-IS" sz="1400" kern="0" dirty="0">
                <a:solidFill>
                  <a:prstClr val="white"/>
                </a:solidFill>
                <a:sym typeface="Helvetica Light"/>
              </a:rPr>
              <a:t> </a:t>
            </a:r>
            <a:r>
              <a:rPr lang="is-IS" sz="1400" i="1" kern="0" dirty="0">
                <a:solidFill>
                  <a:prstClr val="white"/>
                </a:solidFill>
                <a:sym typeface="Helvetica Light"/>
              </a:rPr>
              <a:t>eliminate storage admins from compliance scope</a:t>
            </a:r>
            <a:endParaRPr lang="en-US" sz="1400" i="1" kern="0" dirty="0">
              <a:solidFill>
                <a:prstClr val="white"/>
              </a:solidFill>
              <a:sym typeface="Helvetica Light"/>
            </a:endParaRPr>
          </a:p>
        </p:txBody>
      </p:sp>
      <p:sp>
        <p:nvSpPr>
          <p:cNvPr id="65" name="TextBox 64"/>
          <p:cNvSpPr txBox="1"/>
          <p:nvPr/>
        </p:nvSpPr>
        <p:spPr>
          <a:xfrm>
            <a:off x="4811659" y="985805"/>
            <a:ext cx="4053656" cy="759221"/>
          </a:xfrm>
          <a:prstGeom prst="rect">
            <a:avLst/>
          </a:prstGeom>
          <a:noFill/>
        </p:spPr>
        <p:txBody>
          <a:bodyPr wrap="square" rtlCol="0" anchor="ctr" anchorCtr="0">
            <a:noAutofit/>
          </a:bodyPr>
          <a:lstStyle/>
          <a:p>
            <a:pPr algn="r" defTabSz="825500" hangingPunct="0">
              <a:defRPr/>
            </a:pPr>
            <a:r>
              <a:rPr lang="en-US" sz="1400" kern="0" dirty="0">
                <a:solidFill>
                  <a:prstClr val="white"/>
                </a:solidFill>
                <a:sym typeface="Helvetica Light"/>
              </a:rPr>
              <a:t>Data protection &amp; privacy provided and managed by the application</a:t>
            </a:r>
            <a:r>
              <a:rPr lang="is-IS" sz="1400" kern="0" dirty="0">
                <a:solidFill>
                  <a:prstClr val="white"/>
                </a:solidFill>
                <a:sym typeface="Helvetica Light"/>
              </a:rPr>
              <a:t>… encryption of sensitive data when lower levels of encryption not available or suitable</a:t>
            </a:r>
            <a:endParaRPr lang="en-US" sz="1400" kern="0" dirty="0">
              <a:solidFill>
                <a:prstClr val="white"/>
              </a:solidFill>
              <a:sym typeface="Helvetica Light"/>
            </a:endParaRPr>
          </a:p>
        </p:txBody>
      </p:sp>
      <p:sp>
        <p:nvSpPr>
          <p:cNvPr id="21" name="Rectangle 20"/>
          <p:cNvSpPr/>
          <p:nvPr/>
        </p:nvSpPr>
        <p:spPr>
          <a:xfrm>
            <a:off x="111822" y="902896"/>
            <a:ext cx="8925309" cy="3618086"/>
          </a:xfrm>
          <a:prstGeom prst="rect">
            <a:avLst/>
          </a:prstGeom>
          <a:solidFill>
            <a:schemeClr val="bg1">
              <a:alpha val="90000"/>
            </a:schemeClr>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60" name="Straight Connector 59"/>
          <p:cNvCxnSpPr/>
          <p:nvPr/>
        </p:nvCxnSpPr>
        <p:spPr>
          <a:xfrm>
            <a:off x="5675150" y="2567981"/>
            <a:ext cx="3168336" cy="0"/>
          </a:xfrm>
          <a:prstGeom prst="line">
            <a:avLst/>
          </a:prstGeom>
          <a:noFill/>
          <a:ln w="6350" cap="flat" cmpd="sng" algn="ctr">
            <a:solidFill>
              <a:srgbClr val="F48F19"/>
            </a:solidFill>
            <a:prstDash val="solid"/>
            <a:miter lim="800000"/>
          </a:ln>
          <a:effectLst/>
        </p:spPr>
      </p:cxnSp>
      <p:cxnSp>
        <p:nvCxnSpPr>
          <p:cNvPr id="61" name="Straight Connector 60"/>
          <p:cNvCxnSpPr/>
          <p:nvPr/>
        </p:nvCxnSpPr>
        <p:spPr>
          <a:xfrm>
            <a:off x="4914254" y="1769039"/>
            <a:ext cx="3929231" cy="0"/>
          </a:xfrm>
          <a:prstGeom prst="line">
            <a:avLst/>
          </a:prstGeom>
          <a:noFill/>
          <a:ln w="6350" cap="flat" cmpd="sng" algn="ctr">
            <a:solidFill>
              <a:srgbClr val="F48F19"/>
            </a:solidFill>
            <a:prstDash val="solid"/>
            <a:miter lim="800000"/>
          </a:ln>
          <a:effectLst/>
        </p:spPr>
      </p:cxnSp>
      <p:sp>
        <p:nvSpPr>
          <p:cNvPr id="64" name="TextBox 63"/>
          <p:cNvSpPr txBox="1"/>
          <p:nvPr/>
        </p:nvSpPr>
        <p:spPr>
          <a:xfrm>
            <a:off x="5441894" y="1799301"/>
            <a:ext cx="3423420" cy="759221"/>
          </a:xfrm>
          <a:prstGeom prst="rect">
            <a:avLst/>
          </a:prstGeom>
          <a:noFill/>
        </p:spPr>
        <p:txBody>
          <a:bodyPr wrap="square" rtlCol="0" anchor="ctr" anchorCtr="0">
            <a:noAutofit/>
          </a:bodyPr>
          <a:lstStyle/>
          <a:p>
            <a:pPr algn="r" defTabSz="825500" hangingPunct="0">
              <a:defRPr/>
            </a:pPr>
            <a:r>
              <a:rPr lang="en-US" sz="1400" kern="0" dirty="0">
                <a:sym typeface="Helvetica Light"/>
              </a:rPr>
              <a:t>Granular protection &amp; privacy managed by database</a:t>
            </a:r>
            <a:r>
              <a:rPr lang="is-IS" sz="1400" kern="0" dirty="0">
                <a:sym typeface="Helvetica Light"/>
              </a:rPr>
              <a:t>… </a:t>
            </a:r>
            <a:r>
              <a:rPr lang="is-IS" sz="1400" i="1" kern="0" dirty="0">
                <a:sym typeface="Helvetica Light"/>
              </a:rPr>
              <a:t>selective encryption &amp; granular key management control of sensitive data</a:t>
            </a:r>
            <a:endParaRPr lang="en-US" sz="1400" i="1" kern="0" dirty="0">
              <a:sym typeface="Helvetica Light"/>
            </a:endParaRPr>
          </a:p>
        </p:txBody>
      </p:sp>
      <p:grpSp>
        <p:nvGrpSpPr>
          <p:cNvPr id="25" name="Group 24"/>
          <p:cNvGrpSpPr/>
          <p:nvPr/>
        </p:nvGrpSpPr>
        <p:grpSpPr>
          <a:xfrm>
            <a:off x="2183243" y="1775931"/>
            <a:ext cx="3398625" cy="806518"/>
            <a:chOff x="1699312" y="806518"/>
            <a:chExt cx="3398625" cy="806518"/>
          </a:xfrm>
          <a:scene3d>
            <a:camera prst="orthographicFront"/>
            <a:lightRig rig="threePt" dir="t">
              <a:rot lat="0" lon="0" rev="7500000"/>
            </a:lightRig>
          </a:scene3d>
        </p:grpSpPr>
        <p:sp>
          <p:nvSpPr>
            <p:cNvPr id="26" name="Trapezoid 25"/>
            <p:cNvSpPr/>
            <p:nvPr/>
          </p:nvSpPr>
          <p:spPr>
            <a:xfrm>
              <a:off x="1699312" y="806518"/>
              <a:ext cx="3398625" cy="806518"/>
            </a:xfrm>
            <a:prstGeom prst="trapezoid">
              <a:avLst>
                <a:gd name="adj" fmla="val 105349"/>
              </a:avLst>
            </a:prstGeom>
            <a:gradFill rotWithShape="0">
              <a:gsLst>
                <a:gs pos="0">
                  <a:srgbClr val="ED7D31">
                    <a:hueOff val="-485121"/>
                    <a:satOff val="-27976"/>
                    <a:lumOff val="2876"/>
                    <a:alphaOff val="0"/>
                    <a:satMod val="103000"/>
                    <a:lumMod val="102000"/>
                    <a:tint val="94000"/>
                  </a:srgbClr>
                </a:gs>
                <a:gs pos="50000">
                  <a:srgbClr val="ED7D31">
                    <a:hueOff val="-485121"/>
                    <a:satOff val="-27976"/>
                    <a:lumOff val="2876"/>
                    <a:alphaOff val="0"/>
                    <a:satMod val="110000"/>
                    <a:lumMod val="100000"/>
                    <a:shade val="100000"/>
                  </a:srgbClr>
                </a:gs>
                <a:gs pos="100000">
                  <a:srgbClr val="ED7D31">
                    <a:hueOff val="-485121"/>
                    <a:satOff val="-27976"/>
                    <a:lumOff val="2876"/>
                    <a:alphaOff val="0"/>
                    <a:lumMod val="99000"/>
                    <a:satMod val="120000"/>
                    <a:shade val="78000"/>
                  </a:srgbClr>
                </a:gs>
              </a:gsLst>
              <a:lin ang="5400000" scaled="0"/>
            </a:gradFill>
            <a:ln>
              <a:noFill/>
            </a:ln>
            <a:effectLst/>
            <a:sp3d prstMaterial="plastic">
              <a:bevelT w="127000" h="25400" prst="relaxedInset"/>
            </a:sp3d>
          </p:spPr>
          <p:style>
            <a:lnRef idx="0">
              <a:scrgbClr r="0" g="0" b="0"/>
            </a:lnRef>
            <a:fillRef idx="3">
              <a:scrgbClr r="0" g="0" b="0"/>
            </a:fillRef>
            <a:effectRef idx="2">
              <a:scrgbClr r="0" g="0" b="0"/>
            </a:effectRef>
            <a:fontRef idx="minor">
              <a:schemeClr val="lt1"/>
            </a:fontRef>
          </p:style>
        </p:sp>
        <p:sp>
          <p:nvSpPr>
            <p:cNvPr id="27" name="Trapezoid 4"/>
            <p:cNvSpPr/>
            <p:nvPr/>
          </p:nvSpPr>
          <p:spPr>
            <a:xfrm>
              <a:off x="2294071" y="806518"/>
              <a:ext cx="2209106" cy="80651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US" sz="1400" b="1" dirty="0">
                  <a:solidFill>
                    <a:sysClr val="windowText" lastClr="000000">
                      <a:hueOff val="0"/>
                      <a:satOff val="0"/>
                      <a:lumOff val="0"/>
                      <a:alphaOff val="0"/>
                    </a:sysClr>
                  </a:solidFill>
                </a:rPr>
                <a:t>Database Encryption</a:t>
              </a:r>
              <a:br>
                <a:rPr lang="en-US" sz="1000" dirty="0">
                  <a:solidFill>
                    <a:sysClr val="windowText" lastClr="000000">
                      <a:hueOff val="0"/>
                      <a:satOff val="0"/>
                      <a:lumOff val="0"/>
                      <a:alphaOff val="0"/>
                    </a:sysClr>
                  </a:solidFill>
                </a:rPr>
              </a:br>
              <a:r>
                <a:rPr lang="en-US" sz="1000" i="1" dirty="0">
                  <a:solidFill>
                    <a:sysClr val="windowText" lastClr="000000">
                      <a:hueOff val="0"/>
                      <a:satOff val="0"/>
                      <a:lumOff val="0"/>
                      <a:alphaOff val="0"/>
                    </a:sysClr>
                  </a:solidFill>
                </a:rPr>
                <a:t>Provide protection for very sensitive in- use (DB level), in-flight &amp; at-rest data</a:t>
              </a:r>
            </a:p>
          </p:txBody>
        </p:sp>
      </p:grpSp>
      <p:sp>
        <p:nvSpPr>
          <p:cNvPr id="3" name="TextBox 2"/>
          <p:cNvSpPr txBox="1"/>
          <p:nvPr/>
        </p:nvSpPr>
        <p:spPr>
          <a:xfrm>
            <a:off x="218891" y="1157494"/>
            <a:ext cx="8598188" cy="461665"/>
          </a:xfrm>
          <a:prstGeom prst="rect">
            <a:avLst/>
          </a:prstGeom>
          <a:noFill/>
        </p:spPr>
        <p:txBody>
          <a:bodyPr wrap="none" rtlCol="0">
            <a:spAutoFit/>
          </a:bodyPr>
          <a:lstStyle/>
          <a:p>
            <a:r>
              <a:rPr lang="en-US" sz="2400" dirty="0"/>
              <a:t>IBM Security Guardium Data Encryption for DB2 and IMS Databases</a:t>
            </a:r>
          </a:p>
        </p:txBody>
      </p:sp>
      <p:sp>
        <p:nvSpPr>
          <p:cNvPr id="29" name="Content Placeholder 2"/>
          <p:cNvSpPr>
            <a:spLocks noGrp="1"/>
          </p:cNvSpPr>
          <p:nvPr>
            <p:ph idx="4294967295"/>
          </p:nvPr>
        </p:nvSpPr>
        <p:spPr>
          <a:xfrm>
            <a:off x="111822" y="2633663"/>
            <a:ext cx="8482903" cy="1887319"/>
          </a:xfrm>
          <a:prstGeom prst="rect">
            <a:avLst/>
          </a:prstGeom>
        </p:spPr>
        <p:txBody>
          <a:bodyPr>
            <a:noAutofit/>
          </a:bodyPr>
          <a:lstStyle/>
          <a:p>
            <a:pPr marL="290513" indent="-169863">
              <a:lnSpc>
                <a:spcPct val="80000"/>
              </a:lnSpc>
              <a:spcBef>
                <a:spcPts val="0"/>
              </a:spcBef>
              <a:spcAft>
                <a:spcPts val="600"/>
              </a:spcAft>
              <a:buClr>
                <a:schemeClr val="accent2"/>
              </a:buClr>
              <a:buFont typeface="Arial" charset="0"/>
              <a:buChar char="•"/>
            </a:pPr>
            <a:r>
              <a:rPr lang="en-US" sz="1600" dirty="0">
                <a:latin typeface="+mn-lt"/>
              </a:rPr>
              <a:t>Encrypts sensitive data at the DB2 row and column levels and IMS segment level</a:t>
            </a:r>
          </a:p>
          <a:p>
            <a:pPr marL="290513" indent="-169863">
              <a:lnSpc>
                <a:spcPct val="80000"/>
              </a:lnSpc>
              <a:spcBef>
                <a:spcPts val="0"/>
              </a:spcBef>
              <a:spcAft>
                <a:spcPts val="600"/>
              </a:spcAft>
              <a:buClr>
                <a:schemeClr val="accent2"/>
              </a:buClr>
              <a:buFont typeface="Arial" charset="0"/>
              <a:buChar char="•"/>
            </a:pPr>
            <a:r>
              <a:rPr lang="en-US" sz="1600" dirty="0">
                <a:latin typeface="+mn-lt"/>
              </a:rPr>
              <a:t>Transparent to applications</a:t>
            </a:r>
          </a:p>
          <a:p>
            <a:pPr marL="290513" indent="-169863">
              <a:lnSpc>
                <a:spcPct val="80000"/>
              </a:lnSpc>
              <a:spcBef>
                <a:spcPts val="0"/>
              </a:spcBef>
              <a:spcAft>
                <a:spcPts val="600"/>
              </a:spcAft>
              <a:buClr>
                <a:schemeClr val="accent2"/>
              </a:buClr>
              <a:buFont typeface="Arial" charset="0"/>
              <a:buChar char="•"/>
            </a:pPr>
            <a:r>
              <a:rPr lang="en-US" sz="1600" dirty="0">
                <a:latin typeface="+mn-lt"/>
              </a:rPr>
              <a:t>Separation of Duties (SOD) and granular access control </a:t>
            </a:r>
          </a:p>
          <a:p>
            <a:pPr marL="290513" indent="-169863">
              <a:lnSpc>
                <a:spcPct val="80000"/>
              </a:lnSpc>
              <a:spcBef>
                <a:spcPts val="0"/>
              </a:spcBef>
              <a:spcAft>
                <a:spcPts val="600"/>
              </a:spcAft>
              <a:buClr>
                <a:schemeClr val="accent2"/>
              </a:buClr>
              <a:buFont typeface="Arial" charset="0"/>
              <a:buChar char="•"/>
            </a:pPr>
            <a:r>
              <a:rPr lang="en-US" sz="1600" dirty="0">
                <a:latin typeface="+mn-lt"/>
              </a:rPr>
              <a:t>Protects Data-In-Use within memory buffers  </a:t>
            </a:r>
          </a:p>
          <a:p>
            <a:pPr marL="290513" indent="-169863">
              <a:lnSpc>
                <a:spcPct val="80000"/>
              </a:lnSpc>
              <a:spcBef>
                <a:spcPts val="0"/>
              </a:spcBef>
              <a:spcAft>
                <a:spcPts val="600"/>
              </a:spcAft>
              <a:buClr>
                <a:schemeClr val="accent2"/>
              </a:buClr>
              <a:buFont typeface="Arial" charset="0"/>
              <a:buChar char="•"/>
            </a:pPr>
            <a:r>
              <a:rPr lang="en-US" sz="1600" dirty="0">
                <a:latin typeface="+mn-lt"/>
              </a:rPr>
              <a:t>Clear text data cannot be accessed outside DBMS access methods</a:t>
            </a:r>
          </a:p>
          <a:p>
            <a:pPr marL="290513" indent="-169863">
              <a:lnSpc>
                <a:spcPct val="80000"/>
              </a:lnSpc>
              <a:spcBef>
                <a:spcPts val="0"/>
              </a:spcBef>
              <a:spcAft>
                <a:spcPts val="600"/>
              </a:spcAft>
              <a:buClr>
                <a:schemeClr val="accent2"/>
              </a:buClr>
              <a:buFont typeface="Arial" charset="0"/>
              <a:buChar char="•"/>
            </a:pPr>
            <a:r>
              <a:rPr lang="en-US" sz="1600" dirty="0">
                <a:latin typeface="+mn-lt"/>
              </a:rPr>
              <a:t>Persists the encrypted sensitive data in logs, image copy data sets, DASD volume backups</a:t>
            </a:r>
          </a:p>
          <a:p>
            <a:pPr marL="290513" indent="-169863">
              <a:lnSpc>
                <a:spcPct val="80000"/>
              </a:lnSpc>
              <a:spcBef>
                <a:spcPts val="0"/>
              </a:spcBef>
              <a:spcAft>
                <a:spcPts val="600"/>
              </a:spcAft>
              <a:buClr>
                <a:schemeClr val="accent2"/>
              </a:buClr>
              <a:buFont typeface="Arial" charset="0"/>
              <a:buChar char="•"/>
            </a:pPr>
            <a:r>
              <a:rPr lang="en-US" sz="1600" dirty="0">
                <a:latin typeface="+mn-lt"/>
              </a:rPr>
              <a:t>Utilizes IBM z Systems integrated cryptographic hardware</a:t>
            </a:r>
          </a:p>
        </p:txBody>
      </p:sp>
    </p:spTree>
    <p:extLst>
      <p:ext uri="{BB962C8B-B14F-4D97-AF65-F5344CB8AC3E}">
        <p14:creationId xmlns:p14="http://schemas.microsoft.com/office/powerpoint/2010/main" val="7836688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layers of encryption for data at-rest</a:t>
            </a:r>
            <a:br>
              <a:rPr lang="en-US" dirty="0"/>
            </a:br>
            <a:r>
              <a:rPr lang="en-US" sz="1600" b="0" i="1" dirty="0"/>
              <a:t>Robust data protection</a:t>
            </a:r>
          </a:p>
        </p:txBody>
      </p:sp>
      <p:grpSp>
        <p:nvGrpSpPr>
          <p:cNvPr id="56" name="Group 55"/>
          <p:cNvGrpSpPr/>
          <p:nvPr/>
        </p:nvGrpSpPr>
        <p:grpSpPr>
          <a:xfrm>
            <a:off x="430444" y="4195366"/>
            <a:ext cx="6871042" cy="276999"/>
            <a:chOff x="858054" y="5615683"/>
            <a:chExt cx="7699609" cy="744029"/>
          </a:xfrm>
        </p:grpSpPr>
        <p:sp>
          <p:nvSpPr>
            <p:cNvPr id="68" name="TextBox 67"/>
            <p:cNvSpPr txBox="1"/>
            <p:nvPr/>
          </p:nvSpPr>
          <p:spPr>
            <a:xfrm>
              <a:off x="4247838" y="5615683"/>
              <a:ext cx="862587" cy="744029"/>
            </a:xfrm>
            <a:prstGeom prst="rect">
              <a:avLst/>
            </a:prstGeom>
            <a:noFill/>
          </p:spPr>
          <p:txBody>
            <a:bodyPr wrap="none" rtlCol="0">
              <a:spAutoFit/>
            </a:bodyPr>
            <a:lstStyle/>
            <a:p>
              <a:pPr algn="ctr" defTabSz="609555" hangingPunct="0">
                <a:defRPr/>
              </a:pPr>
              <a:r>
                <a:rPr lang="en-US" sz="1200" kern="0" dirty="0">
                  <a:solidFill>
                    <a:prstClr val="white"/>
                  </a:solidFill>
                  <a:cs typeface="Arial" charset="0"/>
                  <a:sym typeface="Helvetica Light"/>
                </a:rPr>
                <a:t>Coverage</a:t>
              </a:r>
            </a:p>
          </p:txBody>
        </p:sp>
        <p:cxnSp>
          <p:nvCxnSpPr>
            <p:cNvPr id="69" name="Straight Arrow Connector 68"/>
            <p:cNvCxnSpPr/>
            <p:nvPr/>
          </p:nvCxnSpPr>
          <p:spPr>
            <a:xfrm flipV="1">
              <a:off x="5239427" y="5926914"/>
              <a:ext cx="3318236" cy="17524"/>
            </a:xfrm>
            <a:prstGeom prst="straightConnector1">
              <a:avLst/>
            </a:prstGeom>
            <a:noFill/>
            <a:ln w="19050" cap="flat" cmpd="sng" algn="ctr">
              <a:solidFill>
                <a:schemeClr val="bg1"/>
              </a:solidFill>
              <a:prstDash val="solid"/>
              <a:miter lim="800000"/>
              <a:tailEnd type="arrow"/>
            </a:ln>
            <a:effectLst/>
          </p:spPr>
        </p:cxnSp>
        <p:cxnSp>
          <p:nvCxnSpPr>
            <p:cNvPr id="70" name="Straight Arrow Connector 69"/>
            <p:cNvCxnSpPr/>
            <p:nvPr/>
          </p:nvCxnSpPr>
          <p:spPr>
            <a:xfrm flipH="1">
              <a:off x="858054" y="5944438"/>
              <a:ext cx="3318236" cy="9382"/>
            </a:xfrm>
            <a:prstGeom prst="straightConnector1">
              <a:avLst/>
            </a:prstGeom>
            <a:noFill/>
            <a:ln w="19050" cap="flat" cmpd="sng" algn="ctr">
              <a:solidFill>
                <a:schemeClr val="bg1"/>
              </a:solidFill>
              <a:prstDash val="solid"/>
              <a:miter lim="800000"/>
              <a:tailEnd type="arrow"/>
            </a:ln>
            <a:effectLst/>
          </p:spPr>
        </p:cxnSp>
      </p:grpSp>
      <p:graphicFrame>
        <p:nvGraphicFramePr>
          <p:cNvPr id="58" name="Content Placeholder 5"/>
          <p:cNvGraphicFramePr>
            <a:graphicFrameLocks/>
          </p:cNvGraphicFramePr>
          <p:nvPr>
            <p:extLst/>
          </p:nvPr>
        </p:nvGraphicFramePr>
        <p:xfrm>
          <a:off x="483257" y="964799"/>
          <a:ext cx="6797250" cy="3226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9" name="Straight Connector 58"/>
          <p:cNvCxnSpPr/>
          <p:nvPr/>
        </p:nvCxnSpPr>
        <p:spPr>
          <a:xfrm>
            <a:off x="6507777" y="3375655"/>
            <a:ext cx="2335709" cy="0"/>
          </a:xfrm>
          <a:prstGeom prst="line">
            <a:avLst/>
          </a:prstGeom>
          <a:noFill/>
          <a:ln w="6350" cap="flat" cmpd="sng" algn="ctr">
            <a:solidFill>
              <a:srgbClr val="F48F19"/>
            </a:solidFill>
            <a:prstDash val="solid"/>
            <a:miter lim="800000"/>
          </a:ln>
          <a:effectLst/>
        </p:spPr>
      </p:cxnSp>
      <p:cxnSp>
        <p:nvCxnSpPr>
          <p:cNvPr id="60" name="Straight Connector 59"/>
          <p:cNvCxnSpPr/>
          <p:nvPr/>
        </p:nvCxnSpPr>
        <p:spPr>
          <a:xfrm>
            <a:off x="5675150" y="2567981"/>
            <a:ext cx="3168336" cy="0"/>
          </a:xfrm>
          <a:prstGeom prst="line">
            <a:avLst/>
          </a:prstGeom>
          <a:noFill/>
          <a:ln w="6350" cap="flat" cmpd="sng" algn="ctr">
            <a:solidFill>
              <a:srgbClr val="F48F19"/>
            </a:solidFill>
            <a:prstDash val="solid"/>
            <a:miter lim="800000"/>
          </a:ln>
          <a:effectLst/>
        </p:spPr>
      </p:cxnSp>
      <p:cxnSp>
        <p:nvCxnSpPr>
          <p:cNvPr id="61" name="Straight Connector 60"/>
          <p:cNvCxnSpPr/>
          <p:nvPr/>
        </p:nvCxnSpPr>
        <p:spPr>
          <a:xfrm>
            <a:off x="4914254" y="1769039"/>
            <a:ext cx="3929231" cy="0"/>
          </a:xfrm>
          <a:prstGeom prst="line">
            <a:avLst/>
          </a:prstGeom>
          <a:noFill/>
          <a:ln w="6350" cap="flat" cmpd="sng" algn="ctr">
            <a:solidFill>
              <a:srgbClr val="F48F19"/>
            </a:solidFill>
            <a:prstDash val="solid"/>
            <a:miter lim="800000"/>
          </a:ln>
          <a:effectLst/>
        </p:spPr>
      </p:cxnSp>
      <p:sp>
        <p:nvSpPr>
          <p:cNvPr id="62" name="TextBox 61"/>
          <p:cNvSpPr txBox="1"/>
          <p:nvPr/>
        </p:nvSpPr>
        <p:spPr>
          <a:xfrm>
            <a:off x="6930737" y="3442153"/>
            <a:ext cx="1938944" cy="759221"/>
          </a:xfrm>
          <a:prstGeom prst="rect">
            <a:avLst/>
          </a:prstGeom>
          <a:noFill/>
        </p:spPr>
        <p:txBody>
          <a:bodyPr wrap="square" rtlCol="0" anchor="ctr" anchorCtr="0">
            <a:noAutofit/>
          </a:bodyPr>
          <a:lstStyle/>
          <a:p>
            <a:pPr algn="r" defTabSz="825500" hangingPunct="0">
              <a:defRPr/>
            </a:pPr>
            <a:r>
              <a:rPr lang="en-US" sz="1400" kern="0" dirty="0">
                <a:solidFill>
                  <a:prstClr val="white"/>
                </a:solidFill>
                <a:sym typeface="Helvetica Light"/>
              </a:rPr>
              <a:t>Protection against intrusion, tamper or removal of  </a:t>
            </a:r>
            <a:r>
              <a:rPr lang="en-US" sz="1400" i="1" kern="0" dirty="0">
                <a:solidFill>
                  <a:prstClr val="white"/>
                </a:solidFill>
                <a:sym typeface="Helvetica Light"/>
              </a:rPr>
              <a:t>physical</a:t>
            </a:r>
            <a:r>
              <a:rPr lang="en-US" sz="1400" kern="0" dirty="0">
                <a:solidFill>
                  <a:prstClr val="white"/>
                </a:solidFill>
                <a:sym typeface="Helvetica Light"/>
              </a:rPr>
              <a:t> infrastructure</a:t>
            </a:r>
          </a:p>
        </p:txBody>
      </p:sp>
      <p:sp>
        <p:nvSpPr>
          <p:cNvPr id="63" name="TextBox 62"/>
          <p:cNvSpPr txBox="1"/>
          <p:nvPr/>
        </p:nvSpPr>
        <p:spPr>
          <a:xfrm>
            <a:off x="5887831" y="2596233"/>
            <a:ext cx="2977484" cy="759221"/>
          </a:xfrm>
          <a:prstGeom prst="rect">
            <a:avLst/>
          </a:prstGeom>
          <a:noFill/>
        </p:spPr>
        <p:txBody>
          <a:bodyPr wrap="square" rtlCol="0" anchor="ctr" anchorCtr="0">
            <a:noAutofit/>
          </a:bodyPr>
          <a:lstStyle/>
          <a:p>
            <a:pPr algn="r" defTabSz="825500" hangingPunct="0">
              <a:defRPr/>
            </a:pPr>
            <a:r>
              <a:rPr lang="en-US" sz="1400" kern="0" dirty="0">
                <a:solidFill>
                  <a:prstClr val="white"/>
                </a:solidFill>
                <a:sym typeface="Helvetica Light"/>
              </a:rPr>
              <a:t>Broad protection &amp; privacy managed by OS</a:t>
            </a:r>
            <a:r>
              <a:rPr lang="is-IS" sz="1400" kern="0" dirty="0">
                <a:solidFill>
                  <a:prstClr val="white"/>
                </a:solidFill>
                <a:sym typeface="Helvetica Light"/>
              </a:rPr>
              <a:t>… </a:t>
            </a:r>
            <a:r>
              <a:rPr lang="is-IS" sz="1400" i="1" kern="0" dirty="0">
                <a:solidFill>
                  <a:prstClr val="white"/>
                </a:solidFill>
                <a:sym typeface="Helvetica Light"/>
              </a:rPr>
              <a:t>ability to</a:t>
            </a:r>
            <a:r>
              <a:rPr lang="is-IS" sz="1400" kern="0" dirty="0">
                <a:solidFill>
                  <a:prstClr val="white"/>
                </a:solidFill>
                <a:sym typeface="Helvetica Light"/>
              </a:rPr>
              <a:t> </a:t>
            </a:r>
            <a:r>
              <a:rPr lang="is-IS" sz="1400" i="1" kern="0" dirty="0">
                <a:solidFill>
                  <a:prstClr val="white"/>
                </a:solidFill>
                <a:sym typeface="Helvetica Light"/>
              </a:rPr>
              <a:t>eliminate storage admins from compliance scope</a:t>
            </a:r>
            <a:endParaRPr lang="en-US" sz="1400" i="1" kern="0" dirty="0">
              <a:solidFill>
                <a:prstClr val="white"/>
              </a:solidFill>
              <a:sym typeface="Helvetica Light"/>
            </a:endParaRPr>
          </a:p>
        </p:txBody>
      </p:sp>
      <p:sp>
        <p:nvSpPr>
          <p:cNvPr id="64" name="TextBox 63"/>
          <p:cNvSpPr txBox="1"/>
          <p:nvPr/>
        </p:nvSpPr>
        <p:spPr>
          <a:xfrm>
            <a:off x="5441894" y="1799301"/>
            <a:ext cx="3423420" cy="759221"/>
          </a:xfrm>
          <a:prstGeom prst="rect">
            <a:avLst/>
          </a:prstGeom>
          <a:noFill/>
        </p:spPr>
        <p:txBody>
          <a:bodyPr wrap="square" rtlCol="0" anchor="ctr" anchorCtr="0">
            <a:noAutofit/>
          </a:bodyPr>
          <a:lstStyle/>
          <a:p>
            <a:pPr algn="r" defTabSz="825500" hangingPunct="0">
              <a:defRPr/>
            </a:pPr>
            <a:r>
              <a:rPr lang="en-US" sz="1400" kern="0" dirty="0">
                <a:solidFill>
                  <a:prstClr val="white"/>
                </a:solidFill>
                <a:sym typeface="Helvetica Light"/>
              </a:rPr>
              <a:t>Granular protection &amp; privacy managed by database</a:t>
            </a:r>
            <a:r>
              <a:rPr lang="is-IS" sz="1400" kern="0" dirty="0">
                <a:solidFill>
                  <a:prstClr val="white"/>
                </a:solidFill>
                <a:sym typeface="Helvetica Light"/>
              </a:rPr>
              <a:t>… </a:t>
            </a:r>
            <a:r>
              <a:rPr lang="is-IS" sz="1400" i="1" kern="0" dirty="0">
                <a:solidFill>
                  <a:prstClr val="white"/>
                </a:solidFill>
                <a:sym typeface="Helvetica Light"/>
              </a:rPr>
              <a:t>selective encryption &amp; granular key management control of sensitive data</a:t>
            </a:r>
            <a:endParaRPr lang="en-US" sz="1400" i="1" kern="0" dirty="0">
              <a:solidFill>
                <a:prstClr val="white"/>
              </a:solidFill>
              <a:sym typeface="Helvetica Light"/>
            </a:endParaRPr>
          </a:p>
        </p:txBody>
      </p:sp>
      <p:sp>
        <p:nvSpPr>
          <p:cNvPr id="65" name="TextBox 64"/>
          <p:cNvSpPr txBox="1"/>
          <p:nvPr/>
        </p:nvSpPr>
        <p:spPr>
          <a:xfrm>
            <a:off x="4811659" y="985805"/>
            <a:ext cx="4053656" cy="759221"/>
          </a:xfrm>
          <a:prstGeom prst="rect">
            <a:avLst/>
          </a:prstGeom>
          <a:noFill/>
        </p:spPr>
        <p:txBody>
          <a:bodyPr wrap="square" rtlCol="0" anchor="ctr" anchorCtr="0">
            <a:noAutofit/>
          </a:bodyPr>
          <a:lstStyle/>
          <a:p>
            <a:pPr algn="r" defTabSz="825500" hangingPunct="0">
              <a:defRPr/>
            </a:pPr>
            <a:r>
              <a:rPr lang="en-US" sz="1400" kern="0" dirty="0">
                <a:solidFill>
                  <a:prstClr val="white"/>
                </a:solidFill>
                <a:sym typeface="Helvetica Light"/>
              </a:rPr>
              <a:t>Data protection &amp; privacy provided and managed by the application</a:t>
            </a:r>
            <a:r>
              <a:rPr lang="is-IS" sz="1400" kern="0" dirty="0">
                <a:solidFill>
                  <a:prstClr val="white"/>
                </a:solidFill>
                <a:sym typeface="Helvetica Light"/>
              </a:rPr>
              <a:t>… encryption of sensitive data when lower levels of encryption not available or suitable</a:t>
            </a:r>
            <a:endParaRPr lang="en-US" sz="1400" kern="0" dirty="0">
              <a:solidFill>
                <a:prstClr val="white"/>
              </a:solidFill>
              <a:sym typeface="Helvetica Light"/>
            </a:endParaRPr>
          </a:p>
        </p:txBody>
      </p:sp>
      <p:sp>
        <p:nvSpPr>
          <p:cNvPr id="23" name="Rectangle 22"/>
          <p:cNvSpPr/>
          <p:nvPr/>
        </p:nvSpPr>
        <p:spPr>
          <a:xfrm>
            <a:off x="111822" y="902896"/>
            <a:ext cx="8925309" cy="3569469"/>
          </a:xfrm>
          <a:prstGeom prst="rect">
            <a:avLst/>
          </a:prstGeom>
          <a:solidFill>
            <a:schemeClr val="bg1">
              <a:alpha val="90000"/>
            </a:schemeClr>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4" name="TextBox 23"/>
          <p:cNvSpPr txBox="1"/>
          <p:nvPr/>
        </p:nvSpPr>
        <p:spPr>
          <a:xfrm>
            <a:off x="218891" y="1157494"/>
            <a:ext cx="3013582" cy="461665"/>
          </a:xfrm>
          <a:prstGeom prst="rect">
            <a:avLst/>
          </a:prstGeom>
          <a:noFill/>
        </p:spPr>
        <p:txBody>
          <a:bodyPr wrap="none" rtlCol="0">
            <a:spAutoFit/>
          </a:bodyPr>
          <a:lstStyle/>
          <a:p>
            <a:r>
              <a:rPr lang="en-US" sz="2400" dirty="0"/>
              <a:t>Application Encryption</a:t>
            </a:r>
          </a:p>
        </p:txBody>
      </p:sp>
      <p:grpSp>
        <p:nvGrpSpPr>
          <p:cNvPr id="18" name="Group 17"/>
          <p:cNvGrpSpPr/>
          <p:nvPr/>
        </p:nvGrpSpPr>
        <p:grpSpPr>
          <a:xfrm>
            <a:off x="3028704" y="962265"/>
            <a:ext cx="1699312" cy="806518"/>
            <a:chOff x="2548968" y="0"/>
            <a:chExt cx="1699312" cy="806518"/>
          </a:xfrm>
          <a:scene3d>
            <a:camera prst="orthographicFront"/>
            <a:lightRig rig="threePt" dir="t">
              <a:rot lat="0" lon="0" rev="7500000"/>
            </a:lightRig>
          </a:scene3d>
        </p:grpSpPr>
        <p:sp>
          <p:nvSpPr>
            <p:cNvPr id="19" name="Trapezoid 18"/>
            <p:cNvSpPr/>
            <p:nvPr/>
          </p:nvSpPr>
          <p:spPr>
            <a:xfrm>
              <a:off x="2548968" y="0"/>
              <a:ext cx="1699312" cy="806518"/>
            </a:xfrm>
            <a:prstGeom prst="trapezoid">
              <a:avLst>
                <a:gd name="adj" fmla="val 105349"/>
              </a:avLst>
            </a:prstGeom>
            <a:gradFill rotWithShape="0">
              <a:gsLst>
                <a:gs pos="0">
                  <a:srgbClr val="ED7D31">
                    <a:hueOff val="0"/>
                    <a:satOff val="0"/>
                    <a:lumOff val="0"/>
                    <a:alphaOff val="0"/>
                    <a:satMod val="103000"/>
                    <a:lumMod val="102000"/>
                    <a:tint val="94000"/>
                  </a:srgbClr>
                </a:gs>
                <a:gs pos="50000">
                  <a:srgbClr val="ED7D31">
                    <a:hueOff val="0"/>
                    <a:satOff val="0"/>
                    <a:lumOff val="0"/>
                    <a:alphaOff val="0"/>
                    <a:satMod val="110000"/>
                    <a:lumMod val="100000"/>
                    <a:shade val="100000"/>
                  </a:srgbClr>
                </a:gs>
                <a:gs pos="100000">
                  <a:srgbClr val="ED7D31">
                    <a:hueOff val="0"/>
                    <a:satOff val="0"/>
                    <a:lumOff val="0"/>
                    <a:alphaOff val="0"/>
                    <a:lumMod val="99000"/>
                    <a:satMod val="120000"/>
                    <a:shade val="78000"/>
                  </a:srgbClr>
                </a:gs>
              </a:gsLst>
              <a:lin ang="5400000" scaled="0"/>
            </a:gradFill>
            <a:ln>
              <a:noFill/>
            </a:ln>
            <a:effectLst/>
            <a:sp3d prstMaterial="plastic">
              <a:bevelT w="127000" h="25400" prst="relaxedInset"/>
            </a:sp3d>
          </p:spPr>
          <p:style>
            <a:lnRef idx="0">
              <a:scrgbClr r="0" g="0" b="0"/>
            </a:lnRef>
            <a:fillRef idx="3">
              <a:scrgbClr r="0" g="0" b="0"/>
            </a:fillRef>
            <a:effectRef idx="2">
              <a:scrgbClr r="0" g="0" b="0"/>
            </a:effectRef>
            <a:fontRef idx="minor">
              <a:schemeClr val="lt1"/>
            </a:fontRef>
          </p:style>
        </p:sp>
        <p:sp>
          <p:nvSpPr>
            <p:cNvPr id="20" name="Trapezoid 4"/>
            <p:cNvSpPr/>
            <p:nvPr/>
          </p:nvSpPr>
          <p:spPr>
            <a:xfrm>
              <a:off x="2548968" y="0"/>
              <a:ext cx="1699312" cy="80651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algn="ctr" defTabSz="533400">
                <a:lnSpc>
                  <a:spcPct val="90000"/>
                </a:lnSpc>
                <a:spcBef>
                  <a:spcPct val="0"/>
                </a:spcBef>
                <a:spcAft>
                  <a:spcPct val="35000"/>
                </a:spcAft>
              </a:pPr>
              <a:endParaRPr lang="en-US" sz="1200" dirty="0">
                <a:solidFill>
                  <a:sysClr val="windowText" lastClr="000000">
                    <a:hueOff val="0"/>
                    <a:satOff val="0"/>
                    <a:lumOff val="0"/>
                    <a:alphaOff val="0"/>
                  </a:sysClr>
                </a:solidFill>
              </a:endParaRPr>
            </a:p>
            <a:p>
              <a:pPr algn="ctr" defTabSz="533400">
                <a:lnSpc>
                  <a:spcPct val="90000"/>
                </a:lnSpc>
                <a:spcBef>
                  <a:spcPct val="0"/>
                </a:spcBef>
                <a:spcAft>
                  <a:spcPct val="35000"/>
                </a:spcAft>
              </a:pPr>
              <a:r>
                <a:rPr lang="en-US" sz="1400" b="1" dirty="0">
                  <a:solidFill>
                    <a:sysClr val="windowText" lastClr="000000">
                      <a:hueOff val="0"/>
                      <a:satOff val="0"/>
                      <a:lumOff val="0"/>
                      <a:alphaOff val="0"/>
                    </a:sysClr>
                  </a:solidFill>
                </a:rPr>
                <a:t>App </a:t>
              </a:r>
              <a:br>
                <a:rPr lang="en-US" sz="1400" b="1" dirty="0">
                  <a:solidFill>
                    <a:sysClr val="windowText" lastClr="000000">
                      <a:hueOff val="0"/>
                      <a:satOff val="0"/>
                      <a:lumOff val="0"/>
                      <a:alphaOff val="0"/>
                    </a:sysClr>
                  </a:solidFill>
                </a:rPr>
              </a:br>
              <a:r>
                <a:rPr lang="en-US" sz="1400" b="1" dirty="0">
                  <a:solidFill>
                    <a:sysClr val="windowText" lastClr="000000">
                      <a:hueOff val="0"/>
                      <a:satOff val="0"/>
                      <a:lumOff val="0"/>
                      <a:alphaOff val="0"/>
                    </a:sysClr>
                  </a:solidFill>
                </a:rPr>
                <a:t>Encryption</a:t>
              </a:r>
              <a:br>
                <a:rPr lang="en-US" sz="1400" dirty="0">
                  <a:solidFill>
                    <a:sysClr val="windowText" lastClr="000000">
                      <a:hueOff val="0"/>
                      <a:satOff val="0"/>
                      <a:lumOff val="0"/>
                      <a:alphaOff val="0"/>
                    </a:sysClr>
                  </a:solidFill>
                </a:rPr>
              </a:br>
              <a:r>
                <a:rPr lang="en-US" sz="1000" i="1" dirty="0">
                  <a:solidFill>
                    <a:sysClr val="windowText" lastClr="000000">
                      <a:hueOff val="0"/>
                      <a:satOff val="0"/>
                      <a:lumOff val="0"/>
                      <a:alphaOff val="0"/>
                    </a:sysClr>
                  </a:solidFill>
                </a:rPr>
                <a:t>hyper-sensitive data</a:t>
              </a:r>
              <a:endParaRPr lang="en-US" sz="1000" dirty="0">
                <a:solidFill>
                  <a:sysClr val="windowText" lastClr="000000">
                    <a:hueOff val="0"/>
                    <a:satOff val="0"/>
                    <a:lumOff val="0"/>
                    <a:alphaOff val="0"/>
                  </a:sysClr>
                </a:solidFill>
              </a:endParaRPr>
            </a:p>
          </p:txBody>
        </p:sp>
      </p:grpSp>
      <p:cxnSp>
        <p:nvCxnSpPr>
          <p:cNvPr id="21" name="Straight Connector 20"/>
          <p:cNvCxnSpPr/>
          <p:nvPr/>
        </p:nvCxnSpPr>
        <p:spPr>
          <a:xfrm>
            <a:off x="4913296" y="1767324"/>
            <a:ext cx="3929231" cy="0"/>
          </a:xfrm>
          <a:prstGeom prst="line">
            <a:avLst/>
          </a:prstGeom>
          <a:noFill/>
          <a:ln w="6350" cap="flat" cmpd="sng" algn="ctr">
            <a:solidFill>
              <a:srgbClr val="F48F19"/>
            </a:solidFill>
            <a:prstDash val="solid"/>
            <a:miter lim="800000"/>
          </a:ln>
          <a:effectLst/>
        </p:spPr>
      </p:cxnSp>
      <p:sp>
        <p:nvSpPr>
          <p:cNvPr id="22" name="TextBox 21"/>
          <p:cNvSpPr txBox="1"/>
          <p:nvPr/>
        </p:nvSpPr>
        <p:spPr>
          <a:xfrm>
            <a:off x="4810701" y="984090"/>
            <a:ext cx="4053656" cy="759221"/>
          </a:xfrm>
          <a:prstGeom prst="rect">
            <a:avLst/>
          </a:prstGeom>
          <a:noFill/>
        </p:spPr>
        <p:txBody>
          <a:bodyPr wrap="square" rtlCol="0" anchor="ctr" anchorCtr="0">
            <a:noAutofit/>
          </a:bodyPr>
          <a:lstStyle/>
          <a:p>
            <a:pPr algn="r" defTabSz="825500" hangingPunct="0">
              <a:defRPr/>
            </a:pPr>
            <a:r>
              <a:rPr lang="en-US" sz="1400" kern="0" dirty="0">
                <a:sym typeface="Helvetica Light"/>
              </a:rPr>
              <a:t>Data protection &amp; privacy provided and managed by the application</a:t>
            </a:r>
            <a:r>
              <a:rPr lang="is-IS" sz="1400" kern="0" dirty="0">
                <a:sym typeface="Helvetica Light"/>
              </a:rPr>
              <a:t>… encryption of sensitive data when lower levels of encryption not available or suitable</a:t>
            </a:r>
            <a:endParaRPr lang="en-US" sz="1400" kern="0" dirty="0">
              <a:sym typeface="Helvetica Light"/>
            </a:endParaRPr>
          </a:p>
        </p:txBody>
      </p:sp>
      <p:sp>
        <p:nvSpPr>
          <p:cNvPr id="25" name="Content Placeholder 2"/>
          <p:cNvSpPr>
            <a:spLocks noGrp="1"/>
          </p:cNvSpPr>
          <p:nvPr>
            <p:ph idx="4294967295"/>
          </p:nvPr>
        </p:nvSpPr>
        <p:spPr>
          <a:xfrm>
            <a:off x="111822" y="2130954"/>
            <a:ext cx="6960491" cy="2036762"/>
          </a:xfrm>
          <a:prstGeom prst="rect">
            <a:avLst/>
          </a:prstGeom>
        </p:spPr>
        <p:txBody>
          <a:bodyPr>
            <a:noAutofit/>
          </a:bodyPr>
          <a:lstStyle/>
          <a:p>
            <a:pPr marL="290513" indent="-169863">
              <a:spcAft>
                <a:spcPts val="600"/>
              </a:spcAft>
              <a:buClr>
                <a:schemeClr val="accent2"/>
              </a:buClr>
              <a:buFont typeface="Arial" charset="0"/>
              <a:buChar char="•"/>
            </a:pPr>
            <a:r>
              <a:rPr lang="en-US" sz="1600" dirty="0">
                <a:latin typeface="+mn-lt"/>
              </a:rPr>
              <a:t>Requires changes to applications to implement and maintain</a:t>
            </a:r>
          </a:p>
          <a:p>
            <a:pPr marL="290513" indent="-169863">
              <a:spcAft>
                <a:spcPts val="600"/>
              </a:spcAft>
              <a:buClr>
                <a:schemeClr val="accent2"/>
              </a:buClr>
              <a:buFont typeface="Arial" charset="0"/>
              <a:buChar char="•"/>
            </a:pPr>
            <a:r>
              <a:rPr lang="en-US" sz="1600" dirty="0">
                <a:latin typeface="+mn-lt"/>
              </a:rPr>
              <a:t>Highly granular</a:t>
            </a:r>
          </a:p>
          <a:p>
            <a:pPr marL="290513" indent="-169863">
              <a:spcAft>
                <a:spcPts val="600"/>
              </a:spcAft>
              <a:buClr>
                <a:schemeClr val="accent2"/>
              </a:buClr>
              <a:buFont typeface="Arial" charset="0"/>
              <a:buChar char="•"/>
            </a:pPr>
            <a:r>
              <a:rPr lang="en-US" sz="1600" dirty="0">
                <a:latin typeface="+mn-lt"/>
              </a:rPr>
              <a:t>Protect data right up to the point where it will be used</a:t>
            </a:r>
          </a:p>
          <a:p>
            <a:pPr marL="290513" indent="-169863">
              <a:spcAft>
                <a:spcPts val="600"/>
              </a:spcAft>
              <a:buClr>
                <a:schemeClr val="accent2"/>
              </a:buClr>
              <a:buFont typeface="Arial" charset="0"/>
              <a:buChar char="•"/>
            </a:pPr>
            <a:r>
              <a:rPr lang="en-US" sz="1600" dirty="0">
                <a:latin typeface="+mn-lt"/>
              </a:rPr>
              <a:t>Applications must be responsible for key management</a:t>
            </a:r>
          </a:p>
          <a:p>
            <a:pPr marL="290513" indent="-169863">
              <a:spcAft>
                <a:spcPts val="600"/>
              </a:spcAft>
              <a:buClr>
                <a:schemeClr val="accent2"/>
              </a:buClr>
              <a:buFont typeface="Arial" charset="0"/>
              <a:buChar char="•"/>
            </a:pPr>
            <a:r>
              <a:rPr lang="en-US" sz="1600" dirty="0">
                <a:latin typeface="+mn-lt"/>
              </a:rPr>
              <a:t>Appropriate for selective encryption of hyper-sensitive data</a:t>
            </a:r>
          </a:p>
          <a:p>
            <a:pPr marL="290513" indent="-169863">
              <a:spcAft>
                <a:spcPts val="600"/>
              </a:spcAft>
              <a:buClr>
                <a:schemeClr val="accent2"/>
              </a:buClr>
              <a:buFont typeface="Arial" charset="0"/>
              <a:buChar char="•"/>
            </a:pPr>
            <a:endParaRPr lang="en-US" sz="1600" dirty="0">
              <a:latin typeface="+mn-lt"/>
            </a:endParaRPr>
          </a:p>
        </p:txBody>
      </p:sp>
    </p:spTree>
    <p:extLst>
      <p:ext uri="{BB962C8B-B14F-4D97-AF65-F5344CB8AC3E}">
        <p14:creationId xmlns:p14="http://schemas.microsoft.com/office/powerpoint/2010/main" val="1145422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HelvNeue Medium for IBM" charset="0"/>
                <a:ea typeface="HelvNeue Medium for IBM" charset="0"/>
                <a:cs typeface="HelvNeue Medium for IBM" charset="0"/>
              </a:rPr>
              <a:t>Estimating CPU Cost of Data Protection</a:t>
            </a:r>
          </a:p>
        </p:txBody>
      </p:sp>
      <p:sp>
        <p:nvSpPr>
          <p:cNvPr id="8" name="Content Placeholder 2"/>
          <p:cNvSpPr>
            <a:spLocks noGrp="1"/>
          </p:cNvSpPr>
          <p:nvPr>
            <p:ph idx="10"/>
          </p:nvPr>
        </p:nvSpPr>
        <p:spPr>
          <a:xfrm>
            <a:off x="457202" y="766131"/>
            <a:ext cx="5876582" cy="3647193"/>
          </a:xfrm>
        </p:spPr>
        <p:txBody>
          <a:bodyPr>
            <a:normAutofit fontScale="70000" lnSpcReduction="20000"/>
          </a:bodyPr>
          <a:lstStyle/>
          <a:p>
            <a:pPr>
              <a:spcAft>
                <a:spcPts val="400"/>
              </a:spcAft>
            </a:pPr>
            <a:r>
              <a:rPr lang="en-US" sz="2300" dirty="0">
                <a:latin typeface="Arial" charset="0"/>
                <a:ea typeface="Arial" charset="0"/>
                <a:cs typeface="Arial" charset="0"/>
              </a:rPr>
              <a:t>Background:</a:t>
            </a:r>
          </a:p>
          <a:p>
            <a:pPr marL="194310" indent="-194310">
              <a:spcBef>
                <a:spcPts val="0"/>
              </a:spcBef>
              <a:spcAft>
                <a:spcPts val="600"/>
              </a:spcAft>
              <a:buFont typeface="Arial" charset="0"/>
              <a:buChar char="•"/>
            </a:pPr>
            <a:r>
              <a:rPr lang="en-US" sz="2000" dirty="0">
                <a:latin typeface="Arial" charset="0"/>
                <a:ea typeface="Arial" charset="0"/>
                <a:cs typeface="Arial" charset="0"/>
              </a:rPr>
              <a:t>A no charge, “as is” tool originally designed to analyze batch windows </a:t>
            </a:r>
          </a:p>
          <a:p>
            <a:pPr marL="194310" indent="-194310">
              <a:spcBef>
                <a:spcPts val="0"/>
              </a:spcBef>
              <a:spcAft>
                <a:spcPts val="600"/>
              </a:spcAft>
              <a:buFont typeface="Arial" charset="0"/>
              <a:buChar char="•"/>
            </a:pPr>
            <a:r>
              <a:rPr lang="en-US" sz="2000" dirty="0">
                <a:latin typeface="Arial" charset="0"/>
                <a:ea typeface="Arial" charset="0"/>
                <a:cs typeface="Arial" charset="0"/>
              </a:rPr>
              <a:t>PC based, and provides graphical and text reports </a:t>
            </a:r>
          </a:p>
          <a:p>
            <a:pPr marL="194310" indent="-194310">
              <a:spcBef>
                <a:spcPts val="0"/>
              </a:spcBef>
              <a:spcAft>
                <a:spcPts val="600"/>
              </a:spcAft>
              <a:buFont typeface="Arial" charset="0"/>
              <a:buChar char="•"/>
            </a:pPr>
            <a:r>
              <a:rPr lang="en-US" sz="2000" dirty="0">
                <a:latin typeface="Arial" charset="0"/>
                <a:ea typeface="Arial" charset="0"/>
                <a:cs typeface="Arial" charset="0"/>
              </a:rPr>
              <a:t>Available on </a:t>
            </a:r>
            <a:r>
              <a:rPr lang="en-US" sz="2000" dirty="0" err="1">
                <a:latin typeface="Arial" charset="0"/>
                <a:ea typeface="Arial" charset="0"/>
                <a:cs typeface="Arial" charset="0"/>
              </a:rPr>
              <a:t>techdocs</a:t>
            </a:r>
            <a:r>
              <a:rPr lang="en-US" sz="2000" dirty="0">
                <a:latin typeface="Arial" charset="0"/>
                <a:ea typeface="Arial" charset="0"/>
                <a:cs typeface="Arial" charset="0"/>
              </a:rPr>
              <a:t> for customers, business partners, and </a:t>
            </a:r>
            <a:r>
              <a:rPr lang="en-US" sz="2000" dirty="0" err="1">
                <a:latin typeface="Arial" charset="0"/>
                <a:ea typeface="Arial" charset="0"/>
                <a:cs typeface="Arial" charset="0"/>
              </a:rPr>
              <a:t>IBMers</a:t>
            </a:r>
            <a:br>
              <a:rPr lang="en-US" sz="2000" dirty="0">
                <a:latin typeface="Arial" charset="0"/>
                <a:ea typeface="Arial" charset="0"/>
                <a:cs typeface="Arial" charset="0"/>
              </a:rPr>
            </a:br>
            <a:r>
              <a:rPr lang="en-US" sz="2000" dirty="0">
                <a:latin typeface="Arial" charset="0"/>
                <a:ea typeface="Arial" charset="0"/>
                <a:cs typeface="Arial" charset="0"/>
                <a:hlinkClick r:id="rId2"/>
              </a:rPr>
              <a:t>http://www-03.ibm.com/support/techdocs/atsmastr.nsf/WebIndex/PRS5132</a:t>
            </a:r>
            <a:r>
              <a:rPr lang="en-US" sz="2000" dirty="0">
                <a:latin typeface="Arial" charset="0"/>
                <a:ea typeface="Arial" charset="0"/>
                <a:cs typeface="Arial" charset="0"/>
              </a:rPr>
              <a:t> </a:t>
            </a:r>
          </a:p>
          <a:p>
            <a:pPr marL="194310" indent="-194310">
              <a:spcBef>
                <a:spcPts val="0"/>
              </a:spcBef>
              <a:spcAft>
                <a:spcPts val="600"/>
              </a:spcAft>
              <a:buFont typeface="Arial" charset="0"/>
              <a:buChar char="•"/>
            </a:pPr>
            <a:r>
              <a:rPr lang="en-US" sz="2000" dirty="0">
                <a:latin typeface="Arial" charset="0"/>
                <a:ea typeface="Arial" charset="0"/>
                <a:cs typeface="Arial" charset="0"/>
              </a:rPr>
              <a:t>Previously enhanced for </a:t>
            </a:r>
            <a:r>
              <a:rPr lang="en-US" sz="2000" dirty="0" err="1">
                <a:latin typeface="Arial" charset="0"/>
                <a:ea typeface="Arial" charset="0"/>
                <a:cs typeface="Arial" charset="0"/>
              </a:rPr>
              <a:t>zEDC</a:t>
            </a:r>
            <a:r>
              <a:rPr lang="en-US" sz="2000" dirty="0">
                <a:latin typeface="Arial" charset="0"/>
                <a:ea typeface="Arial" charset="0"/>
                <a:cs typeface="Arial" charset="0"/>
              </a:rPr>
              <a:t> to identify &amp; evaluate compression candidates </a:t>
            </a:r>
            <a:endParaRPr lang="en-US" dirty="0">
              <a:solidFill>
                <a:srgbClr val="F48F19"/>
              </a:solidFill>
              <a:latin typeface="Arial" charset="0"/>
              <a:ea typeface="Arial" charset="0"/>
              <a:cs typeface="Arial" charset="0"/>
            </a:endParaRPr>
          </a:p>
          <a:p>
            <a:pPr>
              <a:spcAft>
                <a:spcPts val="400"/>
              </a:spcAft>
            </a:pPr>
            <a:r>
              <a:rPr lang="en-US" sz="2300" dirty="0">
                <a:latin typeface="Arial" charset="0"/>
                <a:ea typeface="Arial" charset="0"/>
                <a:cs typeface="Arial" charset="0"/>
              </a:rPr>
              <a:t>Encryption Enhancements:</a:t>
            </a:r>
          </a:p>
          <a:p>
            <a:pPr marL="194310" indent="-194310">
              <a:spcBef>
                <a:spcPts val="0"/>
              </a:spcBef>
              <a:spcAft>
                <a:spcPts val="600"/>
              </a:spcAft>
              <a:buFont typeface="Arial" charset="0"/>
              <a:buChar char="•"/>
            </a:pPr>
            <a:r>
              <a:rPr lang="en-US" sz="2000" dirty="0" err="1">
                <a:latin typeface="Arial" charset="0"/>
                <a:ea typeface="Arial" charset="0"/>
                <a:cs typeface="Arial" charset="0"/>
              </a:rPr>
              <a:t>zBNA</a:t>
            </a:r>
            <a:r>
              <a:rPr lang="en-US" sz="2000" dirty="0">
                <a:latin typeface="Arial" charset="0"/>
                <a:ea typeface="Arial" charset="0"/>
                <a:cs typeface="Arial" charset="0"/>
              </a:rPr>
              <a:t> will be further enhanced to help clients estimate CPU overhead for enabling encryption based on client workload SMF data</a:t>
            </a:r>
          </a:p>
          <a:p>
            <a:pPr marL="194310" indent="-194310">
              <a:spcBef>
                <a:spcPts val="0"/>
              </a:spcBef>
              <a:spcAft>
                <a:spcPts val="600"/>
              </a:spcAft>
              <a:buFont typeface="Arial" charset="0"/>
              <a:buChar char="•"/>
            </a:pPr>
            <a:r>
              <a:rPr lang="en-US" sz="2000" dirty="0">
                <a:latin typeface="Arial" charset="0"/>
                <a:ea typeface="Arial" charset="0"/>
                <a:cs typeface="Arial" charset="0"/>
              </a:rPr>
              <a:t>Ability to select z13 or z14 as target machine </a:t>
            </a:r>
          </a:p>
          <a:p>
            <a:pPr marL="194310" indent="-194310">
              <a:spcBef>
                <a:spcPts val="0"/>
              </a:spcBef>
              <a:spcAft>
                <a:spcPts val="600"/>
              </a:spcAft>
              <a:buFont typeface="Arial" charset="0"/>
              <a:buChar char="•"/>
            </a:pPr>
            <a:r>
              <a:rPr lang="en-US" sz="2000" dirty="0">
                <a:latin typeface="Arial" charset="0"/>
                <a:ea typeface="Arial" charset="0"/>
                <a:cs typeface="Arial" charset="0"/>
              </a:rPr>
              <a:t>Support will be provided for</a:t>
            </a:r>
          </a:p>
          <a:p>
            <a:pPr marL="434340" lvl="1" indent="-194310">
              <a:buFont typeface="Arial" charset="0"/>
              <a:buChar char="•"/>
            </a:pPr>
            <a:r>
              <a:rPr lang="en-US" sz="2000" dirty="0">
                <a:latin typeface="Arial" charset="0"/>
                <a:ea typeface="Arial" charset="0"/>
                <a:cs typeface="Arial" charset="0"/>
              </a:rPr>
              <a:t>z/OS data set encryption</a:t>
            </a:r>
          </a:p>
          <a:p>
            <a:pPr marL="434340" lvl="1" indent="-194310">
              <a:buFont typeface="Arial" charset="0"/>
              <a:buChar char="•"/>
            </a:pPr>
            <a:r>
              <a:rPr lang="en-US" sz="2000" dirty="0">
                <a:latin typeface="Arial" charset="0"/>
                <a:ea typeface="Arial" charset="0"/>
                <a:cs typeface="Arial" charset="0"/>
              </a:rPr>
              <a:t>Coupling Facility encryption</a:t>
            </a:r>
          </a:p>
        </p:txBody>
      </p:sp>
      <p:sp>
        <p:nvSpPr>
          <p:cNvPr id="6" name="Shape 195"/>
          <p:cNvSpPr/>
          <p:nvPr/>
        </p:nvSpPr>
        <p:spPr>
          <a:xfrm>
            <a:off x="551461" y="433341"/>
            <a:ext cx="5982734" cy="295276"/>
          </a:xfrm>
          <a:prstGeom prst="rect">
            <a:avLst/>
          </a:prstGeom>
          <a:ln w="12700">
            <a:miter lim="400000"/>
          </a:ln>
          <a:extLst>
            <a:ext uri="{C572A759-6A51-4108-AA02-DFA0A04FC94B}">
              <ma14:wrappingTextBoxFlag xmlns="" xmlns:ma14="http://schemas.microsoft.com/office/mac/drawingml/2011/main" val="1"/>
            </a:ext>
          </a:extLst>
        </p:spPr>
        <p:txBody>
          <a:bodyPr lIns="19050" tIns="19050" rIns="19050" bIns="19050">
            <a:normAutofit/>
          </a:bodyPr>
          <a:lstStyle>
            <a:lvl1pPr algn="l">
              <a:defRPr sz="4200">
                <a:solidFill>
                  <a:srgbClr val="395567"/>
                </a:solidFill>
                <a:latin typeface="HelvNeue Bold for IBM"/>
                <a:ea typeface="HelvNeue Bold for IBM"/>
                <a:cs typeface="HelvNeue Bold for IBM"/>
                <a:sym typeface="HelvNeue Bold for IBM"/>
              </a:defRPr>
            </a:lvl1pPr>
          </a:lstStyle>
          <a:p>
            <a:pPr defTabSz="309563" hangingPunct="0"/>
            <a:r>
              <a:rPr lang="en-US" sz="1575" i="1" kern="0" dirty="0">
                <a:solidFill>
                  <a:schemeClr val="tx1"/>
                </a:solidFill>
                <a:latin typeface="HelvNeue Light for IBM" charset="0"/>
                <a:ea typeface="HelvNeue Light for IBM" charset="0"/>
                <a:cs typeface="HelvNeue Light for IBM" charset="0"/>
              </a:rPr>
              <a:t>z Batch Network Analyzer (</a:t>
            </a:r>
            <a:r>
              <a:rPr lang="en-US" sz="1575" i="1" kern="0" dirty="0" err="1">
                <a:solidFill>
                  <a:schemeClr val="tx1"/>
                </a:solidFill>
                <a:latin typeface="HelvNeue Light for IBM" charset="0"/>
                <a:ea typeface="HelvNeue Light for IBM" charset="0"/>
                <a:cs typeface="HelvNeue Light for IBM" charset="0"/>
              </a:rPr>
              <a:t>zBNA</a:t>
            </a:r>
            <a:r>
              <a:rPr lang="en-US" sz="1575" i="1" kern="0" dirty="0">
                <a:solidFill>
                  <a:schemeClr val="tx1"/>
                </a:solidFill>
                <a:latin typeface="HelvNeue Light for IBM" charset="0"/>
                <a:ea typeface="HelvNeue Light for IBM" charset="0"/>
                <a:cs typeface="HelvNeue Light for IBM" charset="0"/>
              </a:rPr>
              <a:t>)</a:t>
            </a:r>
            <a:endParaRPr sz="1575" i="1" kern="0" dirty="0">
              <a:solidFill>
                <a:schemeClr val="tx1"/>
              </a:solidFill>
              <a:latin typeface="HelvNeue Light for IBM" charset="0"/>
              <a:ea typeface="HelvNeue Light for IBM" charset="0"/>
              <a:cs typeface="HelvNeue Light for IBM" charset="0"/>
            </a:endParaRPr>
          </a:p>
        </p:txBody>
      </p:sp>
      <p:pic>
        <p:nvPicPr>
          <p:cNvPr id="7" name="Picture 2" descr="http://www-03.ibm.com/support/techdocs/atsmastr.nsf/5cb5ed706d254a8186256c71006d2e0a/b6661fe3d797c8d386257b5800693089/PageBody/0.376?OpenElement&amp;FieldElemForma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3783" y="806957"/>
            <a:ext cx="2781164" cy="1753693"/>
          </a:xfrm>
          <a:prstGeom prst="rect">
            <a:avLst/>
          </a:prstGeom>
          <a:noFill/>
          <a:effectLst>
            <a:outerShdw blurRad="50800" dist="76200" dir="2700000" algn="tl" rotWithShape="0">
              <a:prstClr val="black">
                <a:alpha val="40000"/>
              </a:prstClr>
            </a:outerShdw>
            <a:reflection blurRad="6350" stA="52000" endA="300" endPos="60000" dir="5400000" sy="-100000" algn="bl" rotWithShape="0"/>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1236207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675773" y="185444"/>
            <a:ext cx="2238829" cy="2020638"/>
          </a:xfrm>
          <a:prstGeom prst="rect">
            <a:avLst/>
          </a:prstGeom>
        </p:spPr>
      </p:pic>
      <p:sp>
        <p:nvSpPr>
          <p:cNvPr id="2" name="Title 1"/>
          <p:cNvSpPr>
            <a:spLocks noGrp="1"/>
          </p:cNvSpPr>
          <p:nvPr>
            <p:ph type="title"/>
          </p:nvPr>
        </p:nvSpPr>
        <p:spPr/>
        <p:txBody>
          <a:bodyPr/>
          <a:lstStyle/>
          <a:p>
            <a:r>
              <a:rPr lang="en-US" dirty="0"/>
              <a:t>Compression and Encryption</a:t>
            </a:r>
          </a:p>
        </p:txBody>
      </p:sp>
      <p:sp>
        <p:nvSpPr>
          <p:cNvPr id="3" name="Content Placeholder 2"/>
          <p:cNvSpPr>
            <a:spLocks noGrp="1"/>
          </p:cNvSpPr>
          <p:nvPr>
            <p:ph idx="10"/>
          </p:nvPr>
        </p:nvSpPr>
        <p:spPr>
          <a:xfrm>
            <a:off x="457201" y="681904"/>
            <a:ext cx="8156959" cy="3829135"/>
          </a:xfrm>
        </p:spPr>
        <p:txBody>
          <a:bodyPr>
            <a:normAutofit fontScale="92500" lnSpcReduction="20000"/>
          </a:bodyPr>
          <a:lstStyle/>
          <a:p>
            <a:r>
              <a:rPr lang="en-US" dirty="0"/>
              <a:t>Encrypted data does not compress! </a:t>
            </a:r>
          </a:p>
          <a:p>
            <a:pPr marL="285750" indent="-285750">
              <a:buFont typeface="Arial" charset="0"/>
              <a:buChar char="•"/>
            </a:pPr>
            <a:r>
              <a:rPr lang="en-US" dirty="0"/>
              <a:t>Any compression downstream from encryption </a:t>
            </a:r>
            <a:br>
              <a:rPr lang="en-US" dirty="0"/>
            </a:br>
            <a:r>
              <a:rPr lang="en-US" dirty="0"/>
              <a:t>will be ineffective</a:t>
            </a:r>
          </a:p>
          <a:p>
            <a:pPr marL="285750" indent="-285750">
              <a:buFont typeface="Arial" charset="0"/>
              <a:buChar char="•"/>
            </a:pPr>
            <a:r>
              <a:rPr lang="en-US" dirty="0"/>
              <a:t>Where possible compress first, and then encrypt</a:t>
            </a:r>
          </a:p>
          <a:p>
            <a:endParaRPr lang="en-US" dirty="0"/>
          </a:p>
          <a:p>
            <a:r>
              <a:rPr lang="en-US" dirty="0"/>
              <a:t>z/OS data set encryption</a:t>
            </a:r>
          </a:p>
          <a:p>
            <a:pPr marL="285750" indent="-285750">
              <a:buFont typeface="Arial" charset="0"/>
              <a:buChar char="•"/>
            </a:pPr>
            <a:r>
              <a:rPr lang="en-US" dirty="0"/>
              <a:t>DFSMS will compress first (generic, tailored, enhanced, and </a:t>
            </a:r>
            <a:r>
              <a:rPr lang="en-US" dirty="0" err="1"/>
              <a:t>zEDC</a:t>
            </a:r>
            <a:r>
              <a:rPr lang="en-US" dirty="0"/>
              <a:t>) then encrypt</a:t>
            </a:r>
          </a:p>
          <a:p>
            <a:pPr marL="114313" indent="-285750">
              <a:buFont typeface="Arial" charset="0"/>
              <a:buChar char="•"/>
            </a:pPr>
            <a:r>
              <a:rPr lang="en-US" dirty="0"/>
              <a:t>Data sets will remain encrypted during HSM and DSS migration and backup processing</a:t>
            </a:r>
          </a:p>
          <a:p>
            <a:pPr marL="114313" indent="-285750">
              <a:buFont typeface="Arial" charset="0"/>
              <a:buChar char="•"/>
            </a:pPr>
            <a:r>
              <a:rPr lang="en-US" dirty="0"/>
              <a:t>Data sets will remain encrypted during hardware based data replication services</a:t>
            </a:r>
          </a:p>
          <a:p>
            <a:endParaRPr lang="en-US" dirty="0"/>
          </a:p>
          <a:p>
            <a:r>
              <a:rPr lang="en-US" dirty="0" err="1"/>
              <a:t>zEDC</a:t>
            </a:r>
            <a:r>
              <a:rPr lang="en-US" dirty="0"/>
              <a:t> is expected to significantly reduce the CPU cost of encryption</a:t>
            </a:r>
          </a:p>
          <a:p>
            <a:pPr marL="285750" indent="-285750">
              <a:buFont typeface="Arial" charset="0"/>
              <a:buChar char="•"/>
            </a:pPr>
            <a:r>
              <a:rPr lang="en-US" dirty="0"/>
              <a:t>Great compression ratios (5X or more for most files)</a:t>
            </a:r>
          </a:p>
          <a:p>
            <a:pPr marL="285750" indent="-285750">
              <a:buFont typeface="Arial" charset="0"/>
              <a:buChar char="•"/>
            </a:pPr>
            <a:r>
              <a:rPr lang="en-US" dirty="0"/>
              <a:t>Less data to encrypt means lower encryption costs</a:t>
            </a:r>
          </a:p>
          <a:p>
            <a:pPr marL="285750" indent="-285750">
              <a:buFont typeface="Arial" charset="0"/>
              <a:buChar char="•"/>
            </a:pPr>
            <a:r>
              <a:rPr lang="en-US" dirty="0"/>
              <a:t>Compressed data sets use large block size for IO (57K)</a:t>
            </a:r>
          </a:p>
          <a:p>
            <a:pPr marL="285750" indent="-285750">
              <a:buFont typeface="Arial" charset="0"/>
              <a:buChar char="•"/>
            </a:pPr>
            <a:r>
              <a:rPr lang="en-US" dirty="0"/>
              <a:t>Applicable to QSAM, and BSAM access methods</a:t>
            </a:r>
          </a:p>
        </p:txBody>
      </p:sp>
      <p:pic>
        <p:nvPicPr>
          <p:cNvPr id="8" name="Picture 7"/>
          <p:cNvPicPr>
            <a:picLocks noChangeAspect="1"/>
          </p:cNvPicPr>
          <p:nvPr/>
        </p:nvPicPr>
        <p:blipFill>
          <a:blip r:embed="rId3"/>
          <a:stretch>
            <a:fillRect/>
          </a:stretch>
        </p:blipFill>
        <p:spPr>
          <a:xfrm rot="21245255">
            <a:off x="7123616" y="327371"/>
            <a:ext cx="1992086" cy="1587029"/>
          </a:xfrm>
          <a:prstGeom prst="rect">
            <a:avLst/>
          </a:prstGeom>
        </p:spPr>
      </p:pic>
      <p:sp>
        <p:nvSpPr>
          <p:cNvPr id="9" name="TextBox 8"/>
          <p:cNvSpPr txBox="1"/>
          <p:nvPr/>
        </p:nvSpPr>
        <p:spPr>
          <a:xfrm>
            <a:off x="6664136" y="702844"/>
            <a:ext cx="678391" cy="1107996"/>
          </a:xfrm>
          <a:prstGeom prst="rect">
            <a:avLst/>
          </a:prstGeom>
          <a:noFill/>
        </p:spPr>
        <p:txBody>
          <a:bodyPr wrap="none" rtlCol="0">
            <a:spAutoFit/>
          </a:bodyPr>
          <a:lstStyle/>
          <a:p>
            <a:r>
              <a:rPr lang="en-US" sz="6600">
                <a:latin typeface="Arial" charset="0"/>
                <a:ea typeface="Arial" charset="0"/>
                <a:cs typeface="Arial" charset="0"/>
              </a:rPr>
              <a:t>+</a:t>
            </a:r>
          </a:p>
        </p:txBody>
      </p:sp>
    </p:spTree>
    <p:extLst>
      <p:ext uri="{BB962C8B-B14F-4D97-AF65-F5344CB8AC3E}">
        <p14:creationId xmlns:p14="http://schemas.microsoft.com/office/powerpoint/2010/main" val="5112835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z/OS data set encryption </a:t>
            </a:r>
            <a:r>
              <a:rPr lang="mr-IN" dirty="0"/>
              <a:t>–</a:t>
            </a:r>
            <a:r>
              <a:rPr lang="en-US" dirty="0"/>
              <a:t> High Level Steps </a:t>
            </a:r>
          </a:p>
        </p:txBody>
      </p:sp>
      <p:sp>
        <p:nvSpPr>
          <p:cNvPr id="4" name="Oval 3"/>
          <p:cNvSpPr/>
          <p:nvPr/>
        </p:nvSpPr>
        <p:spPr>
          <a:xfrm>
            <a:off x="745473" y="780163"/>
            <a:ext cx="369115" cy="3691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5" name="Oval 4"/>
          <p:cNvSpPr/>
          <p:nvPr/>
        </p:nvSpPr>
        <p:spPr>
          <a:xfrm>
            <a:off x="2812203" y="780163"/>
            <a:ext cx="369115" cy="3691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 name="Oval 5"/>
          <p:cNvSpPr/>
          <p:nvPr/>
        </p:nvSpPr>
        <p:spPr>
          <a:xfrm>
            <a:off x="4878933" y="784029"/>
            <a:ext cx="369115" cy="4012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 name="Oval 6"/>
          <p:cNvSpPr/>
          <p:nvPr/>
        </p:nvSpPr>
        <p:spPr>
          <a:xfrm>
            <a:off x="6945662" y="784029"/>
            <a:ext cx="369115" cy="4012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9" name="TextBox 8"/>
          <p:cNvSpPr txBox="1"/>
          <p:nvPr/>
        </p:nvSpPr>
        <p:spPr>
          <a:xfrm>
            <a:off x="119757" y="1308755"/>
            <a:ext cx="1620546" cy="954107"/>
          </a:xfrm>
          <a:prstGeom prst="rect">
            <a:avLst/>
          </a:prstGeom>
          <a:noFill/>
          <a:ln>
            <a:solidFill>
              <a:schemeClr val="tx1">
                <a:lumMod val="50000"/>
                <a:lumOff val="50000"/>
              </a:schemeClr>
            </a:solidFill>
          </a:ln>
        </p:spPr>
        <p:txBody>
          <a:bodyPr wrap="square" rtlCol="0">
            <a:spAutoFit/>
          </a:bodyPr>
          <a:lstStyle/>
          <a:p>
            <a:r>
              <a:rPr lang="en-US" sz="1400" dirty="0"/>
              <a:t>Generate an encryption key and key label, store it in the CKDS .</a:t>
            </a:r>
          </a:p>
        </p:txBody>
      </p:sp>
      <p:sp>
        <p:nvSpPr>
          <p:cNvPr id="14" name="TextBox 13"/>
          <p:cNvSpPr txBox="1"/>
          <p:nvPr/>
        </p:nvSpPr>
        <p:spPr>
          <a:xfrm>
            <a:off x="2186487" y="1308755"/>
            <a:ext cx="1620546" cy="523220"/>
          </a:xfrm>
          <a:prstGeom prst="rect">
            <a:avLst/>
          </a:prstGeom>
          <a:noFill/>
          <a:ln>
            <a:solidFill>
              <a:schemeClr val="tx1">
                <a:lumMod val="50000"/>
                <a:lumOff val="50000"/>
              </a:schemeClr>
            </a:solidFill>
          </a:ln>
        </p:spPr>
        <p:txBody>
          <a:bodyPr wrap="square" rtlCol="0">
            <a:spAutoFit/>
          </a:bodyPr>
          <a:lstStyle/>
          <a:p>
            <a:r>
              <a:rPr lang="en-US" sz="1400" dirty="0"/>
              <a:t>Setup for use of key label in RACF.</a:t>
            </a:r>
          </a:p>
        </p:txBody>
      </p:sp>
      <p:sp>
        <p:nvSpPr>
          <p:cNvPr id="15" name="TextBox 14"/>
          <p:cNvSpPr txBox="1"/>
          <p:nvPr/>
        </p:nvSpPr>
        <p:spPr>
          <a:xfrm>
            <a:off x="4253217" y="1308755"/>
            <a:ext cx="1620546" cy="738664"/>
          </a:xfrm>
          <a:prstGeom prst="rect">
            <a:avLst/>
          </a:prstGeom>
          <a:noFill/>
          <a:ln>
            <a:solidFill>
              <a:schemeClr val="tx1">
                <a:lumMod val="50000"/>
                <a:lumOff val="50000"/>
              </a:schemeClr>
            </a:solidFill>
          </a:ln>
        </p:spPr>
        <p:txBody>
          <a:bodyPr wrap="square" rtlCol="0">
            <a:spAutoFit/>
          </a:bodyPr>
          <a:lstStyle/>
          <a:p>
            <a:r>
              <a:rPr lang="en-US" sz="1400" dirty="0"/>
              <a:t>Associate the key label with the desired data set(s).</a:t>
            </a:r>
          </a:p>
        </p:txBody>
      </p:sp>
      <p:sp>
        <p:nvSpPr>
          <p:cNvPr id="16" name="TextBox 15"/>
          <p:cNvSpPr txBox="1"/>
          <p:nvPr/>
        </p:nvSpPr>
        <p:spPr>
          <a:xfrm>
            <a:off x="6319946" y="1315148"/>
            <a:ext cx="1620546" cy="523220"/>
          </a:xfrm>
          <a:prstGeom prst="rect">
            <a:avLst/>
          </a:prstGeom>
          <a:noFill/>
          <a:ln>
            <a:solidFill>
              <a:schemeClr val="tx1">
                <a:lumMod val="50000"/>
                <a:lumOff val="50000"/>
              </a:schemeClr>
            </a:solidFill>
          </a:ln>
        </p:spPr>
        <p:txBody>
          <a:bodyPr wrap="square" rtlCol="0">
            <a:spAutoFit/>
          </a:bodyPr>
          <a:lstStyle/>
          <a:p>
            <a:r>
              <a:rPr lang="en-US" sz="1400" dirty="0"/>
              <a:t>Migrate to encrypted data</a:t>
            </a:r>
          </a:p>
        </p:txBody>
      </p:sp>
      <p:sp>
        <p:nvSpPr>
          <p:cNvPr id="17" name="TextBox 16"/>
          <p:cNvSpPr txBox="1"/>
          <p:nvPr/>
        </p:nvSpPr>
        <p:spPr>
          <a:xfrm>
            <a:off x="4253218" y="2170872"/>
            <a:ext cx="1620546" cy="646331"/>
          </a:xfrm>
          <a:prstGeom prst="rect">
            <a:avLst/>
          </a:prstGeom>
          <a:noFill/>
          <a:ln>
            <a:solidFill>
              <a:schemeClr val="tx1">
                <a:lumMod val="50000"/>
                <a:lumOff val="50000"/>
              </a:schemeClr>
            </a:solidFill>
          </a:ln>
        </p:spPr>
        <p:txBody>
          <a:bodyPr wrap="square" rtlCol="0">
            <a:spAutoFit/>
          </a:bodyPr>
          <a:lstStyle/>
          <a:p>
            <a:r>
              <a:rPr lang="en-US" sz="1200" dirty="0"/>
              <a:t>In RACF, alter DFP segment in data set profile - DATAKEY()</a:t>
            </a:r>
          </a:p>
        </p:txBody>
      </p:sp>
      <p:sp>
        <p:nvSpPr>
          <p:cNvPr id="18" name="TextBox 17"/>
          <p:cNvSpPr txBox="1"/>
          <p:nvPr/>
        </p:nvSpPr>
        <p:spPr>
          <a:xfrm>
            <a:off x="4335343" y="2848203"/>
            <a:ext cx="1369139" cy="307777"/>
          </a:xfrm>
          <a:prstGeom prst="rect">
            <a:avLst/>
          </a:prstGeom>
          <a:noFill/>
          <a:ln>
            <a:noFill/>
          </a:ln>
        </p:spPr>
        <p:txBody>
          <a:bodyPr wrap="square" rtlCol="0">
            <a:spAutoFit/>
          </a:bodyPr>
          <a:lstStyle/>
          <a:p>
            <a:pPr algn="ctr"/>
            <a:r>
              <a:rPr lang="mr-IN" sz="1400" dirty="0"/>
              <a:t>–</a:t>
            </a:r>
            <a:r>
              <a:rPr lang="en-US" sz="1400" dirty="0"/>
              <a:t> OR </a:t>
            </a:r>
            <a:r>
              <a:rPr lang="mr-IN" sz="1400" dirty="0"/>
              <a:t>–</a:t>
            </a:r>
            <a:endParaRPr lang="en-US" sz="1400" dirty="0"/>
          </a:p>
        </p:txBody>
      </p:sp>
      <p:sp>
        <p:nvSpPr>
          <p:cNvPr id="19" name="TextBox 18"/>
          <p:cNvSpPr txBox="1"/>
          <p:nvPr/>
        </p:nvSpPr>
        <p:spPr>
          <a:xfrm>
            <a:off x="4253218" y="3176292"/>
            <a:ext cx="1620546" cy="461665"/>
          </a:xfrm>
          <a:prstGeom prst="rect">
            <a:avLst/>
          </a:prstGeom>
          <a:noFill/>
          <a:ln>
            <a:solidFill>
              <a:schemeClr val="tx1">
                <a:lumMod val="50000"/>
                <a:lumOff val="50000"/>
              </a:schemeClr>
            </a:solidFill>
          </a:ln>
        </p:spPr>
        <p:txBody>
          <a:bodyPr wrap="square" rtlCol="0">
            <a:spAutoFit/>
          </a:bodyPr>
          <a:lstStyle/>
          <a:p>
            <a:r>
              <a:rPr lang="en-US" sz="1200" dirty="0"/>
              <a:t>In DFSMS, assign to data class</a:t>
            </a:r>
          </a:p>
        </p:txBody>
      </p:sp>
      <p:sp>
        <p:nvSpPr>
          <p:cNvPr id="20" name="Right Arrow 19"/>
          <p:cNvSpPr/>
          <p:nvPr/>
        </p:nvSpPr>
        <p:spPr>
          <a:xfrm>
            <a:off x="1740303" y="1357482"/>
            <a:ext cx="446183" cy="425766"/>
          </a:xfrm>
          <a:prstGeom prst="rightArrow">
            <a:avLst/>
          </a:prstGeom>
          <a:solidFill>
            <a:schemeClr val="accent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a:off x="3807448" y="1357482"/>
            <a:ext cx="446183" cy="425766"/>
          </a:xfrm>
          <a:prstGeom prst="rightArrow">
            <a:avLst/>
          </a:prstGeom>
          <a:solidFill>
            <a:schemeClr val="accent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a:off x="5878113" y="1357482"/>
            <a:ext cx="446183" cy="425766"/>
          </a:xfrm>
          <a:prstGeom prst="rightArrow">
            <a:avLst/>
          </a:prstGeom>
          <a:solidFill>
            <a:schemeClr val="accent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6319089" y="1952338"/>
            <a:ext cx="1621404" cy="461665"/>
          </a:xfrm>
          <a:prstGeom prst="rect">
            <a:avLst/>
          </a:prstGeom>
          <a:noFill/>
          <a:ln>
            <a:solidFill>
              <a:schemeClr val="tx1">
                <a:lumMod val="50000"/>
                <a:lumOff val="50000"/>
              </a:schemeClr>
            </a:solidFill>
          </a:ln>
        </p:spPr>
        <p:txBody>
          <a:bodyPr wrap="square" rtlCol="0">
            <a:spAutoFit/>
          </a:bodyPr>
          <a:lstStyle/>
          <a:p>
            <a:r>
              <a:rPr lang="en-US" sz="1200" dirty="0"/>
              <a:t>DB2:</a:t>
            </a:r>
          </a:p>
          <a:p>
            <a:r>
              <a:rPr lang="en-US" sz="1200" dirty="0"/>
              <a:t>Online Reorg</a:t>
            </a:r>
          </a:p>
        </p:txBody>
      </p:sp>
      <p:sp>
        <p:nvSpPr>
          <p:cNvPr id="26" name="TextBox 25"/>
          <p:cNvSpPr txBox="1"/>
          <p:nvPr/>
        </p:nvSpPr>
        <p:spPr>
          <a:xfrm>
            <a:off x="6319090" y="2528902"/>
            <a:ext cx="1621402" cy="461665"/>
          </a:xfrm>
          <a:prstGeom prst="rect">
            <a:avLst/>
          </a:prstGeom>
          <a:noFill/>
          <a:ln>
            <a:solidFill>
              <a:schemeClr val="tx1">
                <a:lumMod val="50000"/>
                <a:lumOff val="50000"/>
              </a:schemeClr>
            </a:solidFill>
          </a:ln>
        </p:spPr>
        <p:txBody>
          <a:bodyPr wrap="square" rtlCol="0">
            <a:spAutoFit/>
          </a:bodyPr>
          <a:lstStyle/>
          <a:p>
            <a:r>
              <a:rPr lang="en-US" sz="1200" dirty="0"/>
              <a:t>IMS HA Database:</a:t>
            </a:r>
          </a:p>
          <a:p>
            <a:r>
              <a:rPr lang="en-US" sz="1200" dirty="0"/>
              <a:t>Online Reorg</a:t>
            </a:r>
          </a:p>
        </p:txBody>
      </p:sp>
      <p:sp>
        <p:nvSpPr>
          <p:cNvPr id="27" name="TextBox 26"/>
          <p:cNvSpPr txBox="1"/>
          <p:nvPr/>
        </p:nvSpPr>
        <p:spPr>
          <a:xfrm>
            <a:off x="6319089" y="3637945"/>
            <a:ext cx="1621401" cy="830997"/>
          </a:xfrm>
          <a:prstGeom prst="rect">
            <a:avLst/>
          </a:prstGeom>
          <a:noFill/>
          <a:ln>
            <a:solidFill>
              <a:schemeClr val="tx1">
                <a:lumMod val="50000"/>
                <a:lumOff val="50000"/>
              </a:schemeClr>
            </a:solidFill>
          </a:ln>
        </p:spPr>
        <p:txBody>
          <a:bodyPr wrap="square" rtlCol="0">
            <a:spAutoFit/>
          </a:bodyPr>
          <a:lstStyle/>
          <a:p>
            <a:r>
              <a:rPr lang="en-US" sz="1200" dirty="0"/>
              <a:t>VSAM or </a:t>
            </a:r>
            <a:r>
              <a:rPr lang="en-US" sz="1200" dirty="0" err="1"/>
              <a:t>Seq</a:t>
            </a:r>
            <a:r>
              <a:rPr lang="en-US" sz="1200" dirty="0"/>
              <a:t> data set:</a:t>
            </a:r>
          </a:p>
          <a:p>
            <a:pPr marL="228600" indent="-228600">
              <a:buFont typeface="+mj-lt"/>
              <a:buAutoNum type="arabicPeriod"/>
            </a:pPr>
            <a:r>
              <a:rPr lang="en-US" sz="1200" dirty="0"/>
              <a:t>Stop application</a:t>
            </a:r>
          </a:p>
          <a:p>
            <a:pPr marL="228600" indent="-228600">
              <a:buFont typeface="+mj-lt"/>
              <a:buAutoNum type="arabicPeriod"/>
            </a:pPr>
            <a:r>
              <a:rPr lang="en-US" sz="1200" dirty="0"/>
              <a:t>Copy data</a:t>
            </a:r>
          </a:p>
          <a:p>
            <a:pPr marL="228600" indent="-228600">
              <a:buFont typeface="+mj-lt"/>
              <a:buAutoNum type="arabicPeriod"/>
            </a:pPr>
            <a:r>
              <a:rPr lang="en-US" sz="1200" dirty="0"/>
              <a:t>Restart application </a:t>
            </a:r>
          </a:p>
        </p:txBody>
      </p:sp>
      <p:sp>
        <p:nvSpPr>
          <p:cNvPr id="28" name="5-Point Star 27"/>
          <p:cNvSpPr/>
          <p:nvPr/>
        </p:nvSpPr>
        <p:spPr>
          <a:xfrm>
            <a:off x="7982418" y="2035937"/>
            <a:ext cx="270058" cy="270058"/>
          </a:xfrm>
          <a:prstGeom prst="star5">
            <a:avLst/>
          </a:prstGeom>
          <a:solidFill>
            <a:srgbClr val="FFFF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8161279" y="2101101"/>
            <a:ext cx="958067" cy="246221"/>
          </a:xfrm>
          <a:prstGeom prst="rect">
            <a:avLst/>
          </a:prstGeom>
          <a:noFill/>
          <a:ln>
            <a:noFill/>
          </a:ln>
        </p:spPr>
        <p:txBody>
          <a:bodyPr wrap="square" rtlCol="0">
            <a:spAutoFit/>
          </a:bodyPr>
          <a:lstStyle/>
          <a:p>
            <a:r>
              <a:rPr lang="en-US" sz="1000" dirty="0"/>
              <a:t>Non-disruptive</a:t>
            </a:r>
          </a:p>
        </p:txBody>
      </p:sp>
      <p:sp>
        <p:nvSpPr>
          <p:cNvPr id="31" name="5-Point Star 30"/>
          <p:cNvSpPr/>
          <p:nvPr/>
        </p:nvSpPr>
        <p:spPr>
          <a:xfrm>
            <a:off x="7980185" y="2622971"/>
            <a:ext cx="270058" cy="270058"/>
          </a:xfrm>
          <a:prstGeom prst="star5">
            <a:avLst/>
          </a:prstGeom>
          <a:solidFill>
            <a:srgbClr val="FFFF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8159046" y="2688135"/>
            <a:ext cx="958067" cy="246221"/>
          </a:xfrm>
          <a:prstGeom prst="rect">
            <a:avLst/>
          </a:prstGeom>
          <a:noFill/>
          <a:ln>
            <a:noFill/>
          </a:ln>
        </p:spPr>
        <p:txBody>
          <a:bodyPr wrap="square" rtlCol="0">
            <a:spAutoFit/>
          </a:bodyPr>
          <a:lstStyle/>
          <a:p>
            <a:r>
              <a:rPr lang="en-US" sz="1000" dirty="0"/>
              <a:t>Non-disruptive</a:t>
            </a:r>
          </a:p>
        </p:txBody>
      </p:sp>
      <p:sp>
        <p:nvSpPr>
          <p:cNvPr id="24" name="TextBox 23"/>
          <p:cNvSpPr txBox="1"/>
          <p:nvPr/>
        </p:nvSpPr>
        <p:spPr>
          <a:xfrm>
            <a:off x="2187346" y="1984604"/>
            <a:ext cx="1620546" cy="1015663"/>
          </a:xfrm>
          <a:prstGeom prst="rect">
            <a:avLst/>
          </a:prstGeom>
          <a:noFill/>
          <a:ln>
            <a:solidFill>
              <a:schemeClr val="tx1">
                <a:lumMod val="50000"/>
                <a:lumOff val="50000"/>
              </a:schemeClr>
            </a:solidFill>
          </a:ln>
        </p:spPr>
        <p:txBody>
          <a:bodyPr wrap="square" rtlCol="0">
            <a:spAutoFit/>
          </a:bodyPr>
          <a:lstStyle/>
          <a:p>
            <a:r>
              <a:rPr lang="en-US" sz="1200" dirty="0"/>
              <a:t>Allow secure key to be used as protected key</a:t>
            </a:r>
          </a:p>
          <a:p>
            <a:r>
              <a:rPr lang="en-US" sz="1200" dirty="0"/>
              <a:t>via ICSF segment</a:t>
            </a:r>
          </a:p>
          <a:p>
            <a:pPr marL="171450" indent="-171450">
              <a:buFontTx/>
              <a:buChar char="-"/>
            </a:pPr>
            <a:r>
              <a:rPr lang="en-US" sz="1200" dirty="0"/>
              <a:t>SYMCPACFWRAP</a:t>
            </a:r>
          </a:p>
          <a:p>
            <a:pPr marL="171450" indent="-171450">
              <a:buFontTx/>
              <a:buChar char="-"/>
            </a:pPr>
            <a:r>
              <a:rPr lang="en-US" sz="1200" dirty="0"/>
              <a:t>SYMCPACFRET</a:t>
            </a:r>
          </a:p>
        </p:txBody>
      </p:sp>
      <p:sp>
        <p:nvSpPr>
          <p:cNvPr id="29" name="TextBox 28"/>
          <p:cNvSpPr txBox="1"/>
          <p:nvPr/>
        </p:nvSpPr>
        <p:spPr>
          <a:xfrm>
            <a:off x="2187345" y="3339268"/>
            <a:ext cx="1620546" cy="461665"/>
          </a:xfrm>
          <a:prstGeom prst="rect">
            <a:avLst/>
          </a:prstGeom>
          <a:noFill/>
          <a:ln>
            <a:solidFill>
              <a:schemeClr val="tx1">
                <a:lumMod val="50000"/>
                <a:lumOff val="50000"/>
              </a:schemeClr>
            </a:solidFill>
          </a:ln>
        </p:spPr>
        <p:txBody>
          <a:bodyPr wrap="square" rtlCol="0">
            <a:spAutoFit/>
          </a:bodyPr>
          <a:lstStyle/>
          <a:p>
            <a:r>
              <a:rPr lang="en-US" sz="1200" dirty="0"/>
              <a:t>Grant access to key label</a:t>
            </a:r>
          </a:p>
        </p:txBody>
      </p:sp>
      <p:sp>
        <p:nvSpPr>
          <p:cNvPr id="33" name="TextBox 32"/>
          <p:cNvSpPr txBox="1"/>
          <p:nvPr/>
        </p:nvSpPr>
        <p:spPr>
          <a:xfrm>
            <a:off x="6319091" y="3096175"/>
            <a:ext cx="1621402" cy="461665"/>
          </a:xfrm>
          <a:prstGeom prst="rect">
            <a:avLst/>
          </a:prstGeom>
          <a:noFill/>
          <a:ln>
            <a:solidFill>
              <a:schemeClr val="tx1">
                <a:lumMod val="50000"/>
                <a:lumOff val="50000"/>
              </a:schemeClr>
            </a:solidFill>
          </a:ln>
        </p:spPr>
        <p:txBody>
          <a:bodyPr wrap="square" rtlCol="0">
            <a:spAutoFit/>
          </a:bodyPr>
          <a:lstStyle/>
          <a:p>
            <a:r>
              <a:rPr lang="en-US" sz="1200" dirty="0" err="1"/>
              <a:t>zFS</a:t>
            </a:r>
            <a:r>
              <a:rPr lang="en-US" sz="1200" dirty="0"/>
              <a:t> Container:</a:t>
            </a:r>
          </a:p>
          <a:p>
            <a:r>
              <a:rPr lang="en-US" sz="1200" dirty="0" err="1"/>
              <a:t>zfsadmin</a:t>
            </a:r>
            <a:r>
              <a:rPr lang="en-US" sz="1200" dirty="0"/>
              <a:t> encrypt</a:t>
            </a:r>
          </a:p>
        </p:txBody>
      </p:sp>
      <p:sp>
        <p:nvSpPr>
          <p:cNvPr id="34" name="5-Point Star 33"/>
          <p:cNvSpPr/>
          <p:nvPr/>
        </p:nvSpPr>
        <p:spPr>
          <a:xfrm>
            <a:off x="7980186" y="3190244"/>
            <a:ext cx="270058" cy="270058"/>
          </a:xfrm>
          <a:prstGeom prst="star5">
            <a:avLst/>
          </a:prstGeom>
          <a:solidFill>
            <a:srgbClr val="FFFF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8159047" y="3255408"/>
            <a:ext cx="958067" cy="246221"/>
          </a:xfrm>
          <a:prstGeom prst="rect">
            <a:avLst/>
          </a:prstGeom>
          <a:noFill/>
          <a:ln>
            <a:noFill/>
          </a:ln>
        </p:spPr>
        <p:txBody>
          <a:bodyPr wrap="square" rtlCol="0">
            <a:spAutoFit/>
          </a:bodyPr>
          <a:lstStyle/>
          <a:p>
            <a:r>
              <a:rPr lang="en-US" sz="1000" dirty="0"/>
              <a:t>Non-disruptive</a:t>
            </a:r>
          </a:p>
        </p:txBody>
      </p:sp>
      <p:sp>
        <p:nvSpPr>
          <p:cNvPr id="36" name="TextBox 35"/>
          <p:cNvSpPr txBox="1"/>
          <p:nvPr/>
        </p:nvSpPr>
        <p:spPr>
          <a:xfrm>
            <a:off x="2286404" y="3005399"/>
            <a:ext cx="1369139" cy="307777"/>
          </a:xfrm>
          <a:prstGeom prst="rect">
            <a:avLst/>
          </a:prstGeom>
          <a:noFill/>
          <a:ln>
            <a:noFill/>
          </a:ln>
        </p:spPr>
        <p:txBody>
          <a:bodyPr wrap="square" rtlCol="0">
            <a:spAutoFit/>
          </a:bodyPr>
          <a:lstStyle/>
          <a:p>
            <a:pPr algn="ctr"/>
            <a:r>
              <a:rPr lang="mr-IN" sz="1400" dirty="0"/>
              <a:t>–</a:t>
            </a:r>
            <a:r>
              <a:rPr lang="en-US" sz="1400" dirty="0"/>
              <a:t> AND </a:t>
            </a:r>
            <a:r>
              <a:rPr lang="mr-IN" sz="1400" dirty="0"/>
              <a:t>–</a:t>
            </a:r>
            <a:endParaRPr lang="en-US" sz="1400" dirty="0"/>
          </a:p>
        </p:txBody>
      </p:sp>
    </p:spTree>
    <p:extLst>
      <p:ext uri="{BB962C8B-B14F-4D97-AF65-F5344CB8AC3E}">
        <p14:creationId xmlns:p14="http://schemas.microsoft.com/office/powerpoint/2010/main" val="1851021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hape 217"/>
          <p:cNvSpPr txBox="1">
            <a:spLocks/>
          </p:cNvSpPr>
          <p:nvPr/>
        </p:nvSpPr>
        <p:spPr>
          <a:xfrm>
            <a:off x="465666" y="725527"/>
            <a:ext cx="8138291" cy="3899346"/>
          </a:xfrm>
          <a:prstGeom prst="rect">
            <a:avLst/>
          </a:prstGeom>
          <a:ln w="12700">
            <a:miter lim="400000"/>
          </a:ln>
          <a:extLst>
            <a:ext uri="{C572A759-6A51-4108-AA02-DFA0A04FC94B}">
              <ma14:wrappingTextBoxFlag xmlns="" xmlns:ma14="http://schemas.microsoft.com/office/mac/drawingml/2011/main" val="1"/>
            </a:ext>
          </a:extLst>
        </p:spPr>
        <p:txBody>
          <a:bodyPr lIns="19050" tIns="19050" rIns="19050" bIns="19050" anchor="ctr">
            <a:normAutofit fontScale="85000" lnSpcReduction="20000"/>
          </a:bodyPr>
          <a:lstStyle>
            <a:lvl1pPr marL="63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a:lstStyle>
          <a:p>
            <a:pPr marL="0" indent="0" defTabSz="207402">
              <a:lnSpc>
                <a:spcPct val="120000"/>
              </a:lnSpc>
              <a:spcBef>
                <a:spcPts val="0"/>
              </a:spcBef>
              <a:buNone/>
              <a:defRPr sz="3618" b="1">
                <a:latin typeface="Helvetica Neue"/>
                <a:ea typeface="Helvetica Neue"/>
                <a:cs typeface="Helvetica Neue"/>
                <a:sym typeface="Helvetica Neue"/>
              </a:defRPr>
            </a:pPr>
            <a:r>
              <a:rPr lang="en-US" sz="1600" b="1" kern="0" dirty="0">
                <a:solidFill>
                  <a:srgbClr val="EE7D31"/>
                </a:solidFill>
                <a:latin typeface="HelvNeue Bold for IBM" charset="0"/>
                <a:ea typeface="HelvNeue Bold for IBM" charset="0"/>
                <a:cs typeface="HelvNeue Bold for IBM" charset="0"/>
                <a:sym typeface="Helvetica Neue"/>
              </a:rPr>
              <a:t>z14 -- Designed for Pervasive Encryption</a:t>
            </a:r>
            <a:endParaRPr lang="en-US" sz="1600" b="1" kern="0" dirty="0">
              <a:solidFill>
                <a:srgbClr val="EE7D31"/>
              </a:solidFill>
              <a:latin typeface="HelvNeue Bold for IBM" charset="0"/>
              <a:ea typeface="HelvNeue Bold for IBM" charset="0"/>
              <a:cs typeface="HelvNeue Bold for IBM" charset="0"/>
              <a:sym typeface="Arial"/>
            </a:endParaRPr>
          </a:p>
          <a:p>
            <a:pPr marL="309752" lvl="1" indent="-150212" defTabSz="207402">
              <a:lnSpc>
                <a:spcPct val="120000"/>
              </a:lnSpc>
              <a:spcBef>
                <a:spcPts val="0"/>
              </a:spcBef>
              <a:buSzPct val="90000"/>
              <a:buFont typeface="Wingdings"/>
              <a:buChar char="▪"/>
              <a:defRPr sz="3618">
                <a:latin typeface="HelvNeue Light for IBM"/>
                <a:ea typeface="HelvNeue Light for IBM"/>
                <a:cs typeface="HelvNeue Light for IBM"/>
                <a:sym typeface="HelvNeue Light for IBM"/>
              </a:defRPr>
            </a:pPr>
            <a:r>
              <a:rPr lang="en-US" sz="1400" dirty="0">
                <a:solidFill>
                  <a:schemeClr val="tx1"/>
                </a:solidFill>
                <a:latin typeface="HelvNeue Light for IBM" charset="0"/>
                <a:ea typeface="HelvNeue Light for IBM" charset="0"/>
                <a:cs typeface="HelvNeue Light for IBM" charset="0"/>
                <a:sym typeface="HelvNeue Light for IBM"/>
              </a:rPr>
              <a:t>CPACF </a:t>
            </a:r>
            <a:r>
              <a:rPr lang="mr-IN" sz="1400" dirty="0">
                <a:solidFill>
                  <a:schemeClr val="tx1"/>
                </a:solidFill>
                <a:latin typeface="HelvNeue Light for IBM" charset="0"/>
                <a:ea typeface="HelvNeue Light for IBM" charset="0"/>
                <a:cs typeface="HelvNeue Light for IBM" charset="0"/>
                <a:sym typeface="HelvNeue Light for IBM"/>
              </a:rPr>
              <a:t>–</a:t>
            </a:r>
            <a:r>
              <a:rPr lang="en-US" sz="1400" dirty="0">
                <a:solidFill>
                  <a:schemeClr val="tx1"/>
                </a:solidFill>
                <a:latin typeface="HelvNeue Light for IBM" charset="0"/>
                <a:ea typeface="HelvNeue Light for IBM" charset="0"/>
                <a:cs typeface="HelvNeue Light for IBM" charset="0"/>
                <a:sym typeface="HelvNeue Light for IBM"/>
              </a:rPr>
              <a:t> Dramatic advance in bulk symmetric encryption performance </a:t>
            </a:r>
          </a:p>
          <a:p>
            <a:pPr marL="309752" lvl="1" indent="-150212" defTabSz="207402">
              <a:lnSpc>
                <a:spcPct val="120000"/>
              </a:lnSpc>
              <a:spcBef>
                <a:spcPts val="0"/>
              </a:spcBef>
              <a:buSzPct val="90000"/>
              <a:buFont typeface="Wingdings"/>
              <a:buChar char="▪"/>
              <a:defRPr sz="3618">
                <a:latin typeface="HelvNeue Light for IBM"/>
                <a:ea typeface="HelvNeue Light for IBM"/>
                <a:cs typeface="HelvNeue Light for IBM"/>
                <a:sym typeface="HelvNeue Light for IBM"/>
              </a:defRPr>
            </a:pPr>
            <a:r>
              <a:rPr lang="en-US" sz="1400" dirty="0">
                <a:solidFill>
                  <a:schemeClr val="tx1"/>
                </a:solidFill>
                <a:latin typeface="HelvNeue Light for IBM" charset="0"/>
                <a:ea typeface="HelvNeue Light for IBM" charset="0"/>
                <a:cs typeface="HelvNeue Light for IBM" charset="0"/>
                <a:sym typeface="HelvNeue Light for IBM"/>
              </a:rPr>
              <a:t>Crypto Express6s </a:t>
            </a:r>
            <a:r>
              <a:rPr lang="mr-IN" sz="1400" dirty="0">
                <a:solidFill>
                  <a:schemeClr val="tx1"/>
                </a:solidFill>
                <a:latin typeface="HelvNeue Light for IBM" charset="0"/>
                <a:ea typeface="HelvNeue Light for IBM" charset="0"/>
                <a:cs typeface="HelvNeue Light for IBM" charset="0"/>
                <a:sym typeface="HelvNeue Light for IBM"/>
              </a:rPr>
              <a:t>–</a:t>
            </a:r>
            <a:r>
              <a:rPr lang="en-US" sz="1400" dirty="0">
                <a:solidFill>
                  <a:schemeClr val="tx1"/>
                </a:solidFill>
                <a:latin typeface="HelvNeue Light for IBM" charset="0"/>
                <a:ea typeface="HelvNeue Light for IBM" charset="0"/>
                <a:cs typeface="HelvNeue Light for IBM" charset="0"/>
                <a:sym typeface="HelvNeue Light for IBM"/>
              </a:rPr>
              <a:t> Doubling of asymmetric encryption performance for TLS handshakes</a:t>
            </a:r>
          </a:p>
          <a:p>
            <a:pPr marL="309752" lvl="1" indent="-150212" defTabSz="207402">
              <a:lnSpc>
                <a:spcPct val="120000"/>
              </a:lnSpc>
              <a:spcBef>
                <a:spcPts val="0"/>
              </a:spcBef>
              <a:buSzPct val="90000"/>
              <a:buFont typeface="Wingdings"/>
              <a:buChar char="▪"/>
              <a:defRPr sz="3618">
                <a:latin typeface="HelvNeue Light for IBM"/>
                <a:ea typeface="HelvNeue Light for IBM"/>
                <a:cs typeface="HelvNeue Light for IBM"/>
                <a:sym typeface="HelvNeue Light for IBM"/>
              </a:defRPr>
            </a:pPr>
            <a:r>
              <a:rPr lang="en-US" sz="1400" dirty="0">
                <a:solidFill>
                  <a:schemeClr val="tx1"/>
                </a:solidFill>
                <a:latin typeface="HelvNeue Light for IBM" charset="0"/>
                <a:ea typeface="HelvNeue Light for IBM" charset="0"/>
                <a:cs typeface="HelvNeue Light for IBM" charset="0"/>
                <a:sym typeface="HelvNeue Light for IBM"/>
              </a:rPr>
              <a:t>CFCC </a:t>
            </a:r>
            <a:r>
              <a:rPr lang="mr-IN" sz="1400" dirty="0">
                <a:solidFill>
                  <a:schemeClr val="tx1"/>
                </a:solidFill>
                <a:latin typeface="HelvNeue Light for IBM" charset="0"/>
                <a:ea typeface="HelvNeue Light for IBM" charset="0"/>
                <a:cs typeface="HelvNeue Light for IBM" charset="0"/>
                <a:sym typeface="HelvNeue Light for IBM"/>
              </a:rPr>
              <a:t>–</a:t>
            </a:r>
            <a:r>
              <a:rPr lang="en-US" sz="1400" dirty="0">
                <a:solidFill>
                  <a:schemeClr val="tx1"/>
                </a:solidFill>
                <a:latin typeface="HelvNeue Light for IBM" charset="0"/>
                <a:ea typeface="HelvNeue Light for IBM" charset="0"/>
                <a:cs typeface="HelvNeue Light for IBM" charset="0"/>
                <a:sym typeface="HelvNeue Light for IBM"/>
              </a:rPr>
              <a:t> Designed for CF data encryption (wrapped encryption key stored for recovery scenarios)</a:t>
            </a:r>
          </a:p>
          <a:p>
            <a:pPr marL="309752" lvl="1" indent="-150212" defTabSz="207402">
              <a:lnSpc>
                <a:spcPct val="120000"/>
              </a:lnSpc>
              <a:spcBef>
                <a:spcPts val="0"/>
              </a:spcBef>
              <a:buSzPct val="90000"/>
              <a:buFont typeface="Wingdings"/>
              <a:buChar char="▪"/>
              <a:defRPr sz="3618">
                <a:latin typeface="HelvNeue Light for IBM"/>
                <a:ea typeface="HelvNeue Light for IBM"/>
                <a:cs typeface="HelvNeue Light for IBM"/>
                <a:sym typeface="HelvNeue Light for IBM"/>
              </a:defRPr>
            </a:pPr>
            <a:r>
              <a:rPr lang="en-US" sz="1400" dirty="0">
                <a:solidFill>
                  <a:schemeClr val="tx1"/>
                </a:solidFill>
                <a:latin typeface="HelvNeue Light for IBM" charset="0"/>
                <a:ea typeface="HelvNeue Light for IBM" charset="0"/>
                <a:cs typeface="HelvNeue Light for IBM" charset="0"/>
                <a:sym typeface="HelvNeue Light for IBM"/>
              </a:rPr>
              <a:t>EKMF - Enterprise Key Management Foundation workstation as a </a:t>
            </a:r>
            <a:r>
              <a:rPr lang="en-US" sz="1400" i="1" dirty="0">
                <a:solidFill>
                  <a:schemeClr val="tx1"/>
                </a:solidFill>
                <a:latin typeface="HelvNeue Light for IBM" charset="0"/>
                <a:ea typeface="HelvNeue Light for IBM" charset="0"/>
                <a:cs typeface="HelvNeue Light for IBM" charset="0"/>
                <a:sym typeface="HelvNeue Light for IBM"/>
              </a:rPr>
              <a:t>new</a:t>
            </a:r>
            <a:r>
              <a:rPr lang="en-US" sz="1400" dirty="0">
                <a:solidFill>
                  <a:schemeClr val="tx1"/>
                </a:solidFill>
                <a:latin typeface="HelvNeue Light for IBM" charset="0"/>
                <a:ea typeface="HelvNeue Light for IBM" charset="0"/>
                <a:cs typeface="HelvNeue Light for IBM" charset="0"/>
                <a:sym typeface="HelvNeue Light for IBM"/>
              </a:rPr>
              <a:t> z Systems hardware feature</a:t>
            </a:r>
          </a:p>
          <a:p>
            <a:pPr marL="309752" lvl="1" indent="-150212" defTabSz="207402">
              <a:lnSpc>
                <a:spcPct val="120000"/>
              </a:lnSpc>
              <a:spcBef>
                <a:spcPts val="0"/>
              </a:spcBef>
              <a:buSzPct val="90000"/>
              <a:buFont typeface="Wingdings"/>
              <a:buChar char="▪"/>
              <a:defRPr sz="3618">
                <a:latin typeface="HelvNeue Light for IBM"/>
                <a:ea typeface="HelvNeue Light for IBM"/>
                <a:cs typeface="HelvNeue Light for IBM"/>
                <a:sym typeface="HelvNeue Light for IBM"/>
              </a:defRPr>
            </a:pPr>
            <a:endParaRPr lang="en-US" sz="1400" dirty="0">
              <a:solidFill>
                <a:schemeClr val="tx1"/>
              </a:solidFill>
              <a:latin typeface="HelvNeue Light for IBM" charset="0"/>
              <a:ea typeface="HelvNeue Light for IBM" charset="0"/>
              <a:cs typeface="HelvNeue Light for IBM" charset="0"/>
            </a:endParaRPr>
          </a:p>
          <a:p>
            <a:pPr marL="0" indent="0" defTabSz="207402">
              <a:lnSpc>
                <a:spcPct val="120000"/>
              </a:lnSpc>
              <a:spcBef>
                <a:spcPts val="0"/>
              </a:spcBef>
              <a:buSzPct val="90000"/>
              <a:buNone/>
              <a:defRPr sz="3618" b="1">
                <a:latin typeface="Helvetica Neue"/>
                <a:ea typeface="Helvetica Neue"/>
                <a:cs typeface="Helvetica Neue"/>
                <a:sym typeface="Helvetica Neue"/>
              </a:defRPr>
            </a:pPr>
            <a:r>
              <a:rPr lang="en-US" sz="1600" b="1" kern="0" dirty="0">
                <a:solidFill>
                  <a:srgbClr val="EE7D31"/>
                </a:solidFill>
                <a:latin typeface="HelvNeue Bold for IBM" charset="0"/>
                <a:ea typeface="HelvNeue Bold for IBM" charset="0"/>
                <a:cs typeface="HelvNeue Bold for IBM" charset="0"/>
                <a:sym typeface="Helvetica Neue"/>
              </a:rPr>
              <a:t>z/OS -- New approach to encryption in-flight and at-rest data</a:t>
            </a:r>
            <a:endParaRPr lang="en-US" sz="1600" b="1" kern="0" dirty="0">
              <a:solidFill>
                <a:srgbClr val="EE7D31"/>
              </a:solidFill>
              <a:latin typeface="HelvNeue Bold for IBM" charset="0"/>
              <a:ea typeface="HelvNeue Bold for IBM" charset="0"/>
              <a:cs typeface="HelvNeue Bold for IBM" charset="0"/>
              <a:sym typeface="Arial"/>
            </a:endParaRPr>
          </a:p>
          <a:p>
            <a:pPr marL="309752" lvl="1" indent="-150212" defTabSz="207402">
              <a:lnSpc>
                <a:spcPct val="120000"/>
              </a:lnSpc>
              <a:spcBef>
                <a:spcPts val="0"/>
              </a:spcBef>
              <a:buSzPct val="90000"/>
              <a:buFont typeface="Wingdings"/>
              <a:buChar char="▪"/>
              <a:defRPr sz="3618">
                <a:latin typeface="HelvNeue Light for IBM"/>
                <a:ea typeface="HelvNeue Light for IBM"/>
                <a:cs typeface="HelvNeue Light for IBM"/>
                <a:sym typeface="HelvNeue Light for IBM"/>
              </a:defRPr>
            </a:pPr>
            <a:r>
              <a:rPr lang="en-US" sz="1400" dirty="0">
                <a:solidFill>
                  <a:schemeClr val="tx1"/>
                </a:solidFill>
                <a:latin typeface="HelvNeue Light for IBM" charset="0"/>
                <a:ea typeface="HelvNeue Light for IBM" charset="0"/>
                <a:cs typeface="HelvNeue Light for IBM" charset="0"/>
                <a:sym typeface="HelvNeue Light for IBM"/>
              </a:rPr>
              <a:t>z/OS data set encryption </a:t>
            </a:r>
            <a:r>
              <a:rPr lang="mr-IN" sz="1400" dirty="0">
                <a:solidFill>
                  <a:schemeClr val="tx1"/>
                </a:solidFill>
                <a:latin typeface="HelvNeue Light for IBM" charset="0"/>
                <a:ea typeface="HelvNeue Light for IBM" charset="0"/>
                <a:cs typeface="HelvNeue Light for IBM" charset="0"/>
                <a:sym typeface="HelvNeue Light for IBM"/>
              </a:rPr>
              <a:t>–</a:t>
            </a:r>
            <a:r>
              <a:rPr lang="en-US" sz="1400" dirty="0">
                <a:solidFill>
                  <a:schemeClr val="tx1"/>
                </a:solidFill>
                <a:latin typeface="HelvNeue Light for IBM" charset="0"/>
                <a:ea typeface="HelvNeue Light for IBM" charset="0"/>
                <a:cs typeface="HelvNeue Light for IBM" charset="0"/>
                <a:sym typeface="HelvNeue Light for IBM"/>
              </a:rPr>
              <a:t> Transparent encryption of data at-rest</a:t>
            </a:r>
          </a:p>
          <a:p>
            <a:pPr marL="309752" lvl="1" indent="-150212" defTabSz="207402">
              <a:lnSpc>
                <a:spcPct val="120000"/>
              </a:lnSpc>
              <a:spcBef>
                <a:spcPts val="0"/>
              </a:spcBef>
              <a:buSzPct val="90000"/>
              <a:buFont typeface="Wingdings"/>
              <a:buChar char="▪"/>
              <a:defRPr sz="3618">
                <a:latin typeface="HelvNeue Light for IBM"/>
                <a:ea typeface="HelvNeue Light for IBM"/>
                <a:cs typeface="HelvNeue Light for IBM"/>
                <a:sym typeface="HelvNeue Light for IBM"/>
              </a:defRPr>
            </a:pPr>
            <a:r>
              <a:rPr lang="en-US" sz="1400" dirty="0">
                <a:solidFill>
                  <a:schemeClr val="tx1"/>
                </a:solidFill>
                <a:latin typeface="HelvNeue Light for IBM" charset="0"/>
                <a:ea typeface="HelvNeue Light for IBM" charset="0"/>
                <a:cs typeface="HelvNeue Light for IBM" charset="0"/>
                <a:sym typeface="HelvNeue Light for IBM"/>
              </a:rPr>
              <a:t>z/OS CF encryption </a:t>
            </a:r>
            <a:r>
              <a:rPr lang="mr-IN" sz="1400" dirty="0">
                <a:solidFill>
                  <a:schemeClr val="tx1"/>
                </a:solidFill>
                <a:latin typeface="HelvNeue Light for IBM" charset="0"/>
                <a:ea typeface="HelvNeue Light for IBM" charset="0"/>
                <a:cs typeface="HelvNeue Light for IBM" charset="0"/>
                <a:sym typeface="HelvNeue Light for IBM"/>
              </a:rPr>
              <a:t>–</a:t>
            </a:r>
            <a:r>
              <a:rPr lang="en-US" sz="1400" dirty="0">
                <a:solidFill>
                  <a:schemeClr val="tx1"/>
                </a:solidFill>
                <a:latin typeface="HelvNeue Light for IBM" charset="0"/>
                <a:ea typeface="HelvNeue Light for IBM" charset="0"/>
                <a:cs typeface="HelvNeue Light for IBM" charset="0"/>
                <a:sym typeface="HelvNeue Light for IBM"/>
              </a:rPr>
              <a:t>Transparent end-to-end encryption of CF data</a:t>
            </a:r>
          </a:p>
          <a:p>
            <a:pPr marL="309752" lvl="1" indent="-150212" defTabSz="207402">
              <a:lnSpc>
                <a:spcPct val="120000"/>
              </a:lnSpc>
              <a:spcBef>
                <a:spcPts val="0"/>
              </a:spcBef>
              <a:buSzPct val="90000"/>
              <a:buFont typeface="Wingdings"/>
              <a:buChar char="▪"/>
              <a:defRPr sz="3618">
                <a:latin typeface="HelvNeue Light for IBM"/>
                <a:ea typeface="HelvNeue Light for IBM"/>
                <a:cs typeface="HelvNeue Light for IBM"/>
                <a:sym typeface="HelvNeue Light for IBM"/>
              </a:defRPr>
            </a:pPr>
            <a:r>
              <a:rPr lang="en-US" sz="1400" dirty="0">
                <a:solidFill>
                  <a:schemeClr val="tx1"/>
                </a:solidFill>
                <a:latin typeface="HelvNeue Light for IBM" charset="0"/>
                <a:ea typeface="HelvNeue Light for IBM" charset="0"/>
                <a:cs typeface="HelvNeue Light for IBM" charset="0"/>
                <a:sym typeface="HelvNeue Light for IBM"/>
              </a:rPr>
              <a:t>z/OS Communication Server - Intelligent Network Security discovery &amp; reporting</a:t>
            </a:r>
          </a:p>
          <a:p>
            <a:pPr marL="309752" lvl="1" indent="-150212" defTabSz="207402">
              <a:lnSpc>
                <a:spcPct val="120000"/>
              </a:lnSpc>
              <a:spcBef>
                <a:spcPts val="0"/>
              </a:spcBef>
              <a:buSzPct val="90000"/>
              <a:buFont typeface="Wingdings"/>
              <a:buChar char="▪"/>
              <a:defRPr sz="3618">
                <a:latin typeface="HelvNeue Light for IBM"/>
                <a:ea typeface="HelvNeue Light for IBM"/>
                <a:cs typeface="HelvNeue Light for IBM"/>
                <a:sym typeface="HelvNeue Light for IBM"/>
              </a:defRPr>
            </a:pPr>
            <a:endParaRPr lang="en-US" sz="1400" dirty="0">
              <a:solidFill>
                <a:schemeClr val="tx1"/>
              </a:solidFill>
              <a:latin typeface="HelvNeue Light for IBM" charset="0"/>
              <a:ea typeface="HelvNeue Light for IBM" charset="0"/>
              <a:cs typeface="HelvNeue Light for IBM" charset="0"/>
            </a:endParaRPr>
          </a:p>
          <a:p>
            <a:pPr marL="0" indent="0" defTabSz="207402">
              <a:lnSpc>
                <a:spcPct val="120000"/>
              </a:lnSpc>
              <a:spcBef>
                <a:spcPts val="0"/>
              </a:spcBef>
              <a:buSzPct val="90000"/>
              <a:buNone/>
              <a:defRPr sz="3618" b="1">
                <a:latin typeface="Helvetica Neue"/>
                <a:ea typeface="Helvetica Neue"/>
                <a:cs typeface="Helvetica Neue"/>
                <a:sym typeface="Helvetica Neue"/>
              </a:defRPr>
            </a:pPr>
            <a:r>
              <a:rPr lang="en-US" sz="1600" b="1" kern="0" dirty="0">
                <a:solidFill>
                  <a:srgbClr val="EE7D31"/>
                </a:solidFill>
                <a:latin typeface="HelvNeue Bold for IBM" charset="0"/>
                <a:ea typeface="HelvNeue Bold for IBM" charset="0"/>
                <a:cs typeface="HelvNeue Bold for IBM" charset="0"/>
                <a:sym typeface="Helvetica Neue"/>
              </a:rPr>
              <a:t>Linux on z/LinuxONE -- Full Power of Linux Ecosystem combined with z14 Capabilities</a:t>
            </a:r>
            <a:endParaRPr lang="en-US" sz="1600" b="1" kern="0" dirty="0">
              <a:solidFill>
                <a:srgbClr val="EE7D31"/>
              </a:solidFill>
              <a:latin typeface="HelvNeue Bold for IBM" charset="0"/>
              <a:ea typeface="HelvNeue Bold for IBM" charset="0"/>
              <a:cs typeface="HelvNeue Bold for IBM" charset="0"/>
              <a:sym typeface="Arial"/>
            </a:endParaRPr>
          </a:p>
          <a:p>
            <a:pPr marL="309752" lvl="1" indent="-150212" defTabSz="207402">
              <a:lnSpc>
                <a:spcPct val="120000"/>
              </a:lnSpc>
              <a:spcBef>
                <a:spcPts val="0"/>
              </a:spcBef>
              <a:buSzPct val="90000"/>
              <a:buFont typeface="Wingdings"/>
              <a:buChar char="▪"/>
              <a:defRPr sz="3618">
                <a:latin typeface="HelvNeue Light for IBM"/>
                <a:ea typeface="HelvNeue Light for IBM"/>
                <a:cs typeface="HelvNeue Light for IBM"/>
                <a:sym typeface="HelvNeue Light for IBM"/>
              </a:defRPr>
            </a:pPr>
            <a:r>
              <a:rPr lang="en-US" sz="1400" kern="0" dirty="0">
                <a:solidFill>
                  <a:schemeClr val="tx1"/>
                </a:solidFill>
                <a:latin typeface="HelvNeue Light for IBM" charset="0"/>
                <a:ea typeface="HelvNeue Light for IBM" charset="0"/>
                <a:cs typeface="HelvNeue Light for IBM" charset="0"/>
                <a:sym typeface="HelvNeue Light for IBM"/>
              </a:rPr>
              <a:t>LUKS </a:t>
            </a:r>
            <a:r>
              <a:rPr lang="en-US" sz="1400" kern="0" dirty="0" err="1">
                <a:solidFill>
                  <a:schemeClr val="tx1"/>
                </a:solidFill>
                <a:latin typeface="HelvNeue Light for IBM" charset="0"/>
                <a:ea typeface="HelvNeue Light for IBM" charset="0"/>
                <a:cs typeface="HelvNeue Light for IBM" charset="0"/>
                <a:sym typeface="HelvNeue Light for IBM"/>
              </a:rPr>
              <a:t>dm</a:t>
            </a:r>
            <a:r>
              <a:rPr lang="en-US" sz="1400" kern="0" dirty="0">
                <a:solidFill>
                  <a:schemeClr val="tx1"/>
                </a:solidFill>
                <a:latin typeface="HelvNeue Light for IBM" charset="0"/>
                <a:ea typeface="HelvNeue Light for IBM" charset="0"/>
                <a:cs typeface="HelvNeue Light for IBM" charset="0"/>
                <a:sym typeface="HelvNeue Light for IBM"/>
              </a:rPr>
              <a:t>-crypt </a:t>
            </a:r>
            <a:r>
              <a:rPr lang="mr-IN" sz="1400" kern="0" dirty="0">
                <a:solidFill>
                  <a:schemeClr val="tx1"/>
                </a:solidFill>
                <a:latin typeface="HelvNeue Light for IBM" charset="0"/>
                <a:ea typeface="HelvNeue Light for IBM" charset="0"/>
                <a:cs typeface="HelvNeue Light for IBM" charset="0"/>
                <a:sym typeface="HelvNeue Light for IBM"/>
              </a:rPr>
              <a:t>–</a:t>
            </a:r>
            <a:r>
              <a:rPr lang="en-US" sz="1400" kern="0" dirty="0">
                <a:solidFill>
                  <a:schemeClr val="tx1"/>
                </a:solidFill>
                <a:latin typeface="HelvNeue Light for IBM" charset="0"/>
                <a:ea typeface="HelvNeue Light for IBM" charset="0"/>
                <a:cs typeface="HelvNeue Light for IBM" charset="0"/>
                <a:sym typeface="HelvNeue Light for IBM"/>
              </a:rPr>
              <a:t> Transparent file and volume encryption using industry unique CPACF protected-keys </a:t>
            </a:r>
          </a:p>
          <a:p>
            <a:pPr marL="309752" lvl="1" indent="-150212" defTabSz="207402">
              <a:lnSpc>
                <a:spcPct val="120000"/>
              </a:lnSpc>
              <a:spcBef>
                <a:spcPts val="0"/>
              </a:spcBef>
              <a:buSzPct val="90000"/>
              <a:buFont typeface="Wingdings"/>
              <a:buChar char="▪"/>
              <a:defRPr sz="3618">
                <a:latin typeface="HelvNeue Light for IBM"/>
                <a:ea typeface="HelvNeue Light for IBM"/>
                <a:cs typeface="HelvNeue Light for IBM"/>
                <a:sym typeface="HelvNeue Light for IBM"/>
              </a:defRPr>
            </a:pPr>
            <a:r>
              <a:rPr lang="en-US" sz="1400" kern="0" dirty="0">
                <a:solidFill>
                  <a:schemeClr val="tx1"/>
                </a:solidFill>
                <a:latin typeface="HelvNeue Light for IBM" charset="0"/>
                <a:ea typeface="HelvNeue Light for IBM" charset="0"/>
                <a:cs typeface="HelvNeue Light for IBM" charset="0"/>
                <a:sym typeface="HelvNeue Light for IBM"/>
              </a:rPr>
              <a:t>Network Security – Enterprise scale encryption and handshakes using z14 CPACF and SIMD</a:t>
            </a:r>
          </a:p>
          <a:p>
            <a:pPr marL="309752" lvl="1" indent="-150212" defTabSz="207402">
              <a:lnSpc>
                <a:spcPct val="120000"/>
              </a:lnSpc>
              <a:spcBef>
                <a:spcPts val="0"/>
              </a:spcBef>
              <a:buSzPct val="90000"/>
              <a:buFont typeface="Wingdings"/>
              <a:buChar char="▪"/>
              <a:defRPr sz="3618">
                <a:latin typeface="HelvNeue Light for IBM"/>
                <a:ea typeface="HelvNeue Light for IBM"/>
                <a:cs typeface="HelvNeue Light for IBM"/>
                <a:sym typeface="HelvNeue Light for IBM"/>
              </a:defRPr>
            </a:pPr>
            <a:r>
              <a:rPr lang="en-US" sz="1400" kern="0" dirty="0">
                <a:solidFill>
                  <a:schemeClr val="tx1"/>
                </a:solidFill>
                <a:latin typeface="HelvNeue Light for IBM" charset="0"/>
                <a:ea typeface="HelvNeue Light for IBM" charset="0"/>
                <a:cs typeface="HelvNeue Light for IBM" charset="0"/>
                <a:sym typeface="HelvNeue Light for IBM"/>
              </a:rPr>
              <a:t>Secure Service Container </a:t>
            </a:r>
            <a:r>
              <a:rPr lang="mr-IN" sz="1400" kern="0" dirty="0">
                <a:solidFill>
                  <a:schemeClr val="tx1"/>
                </a:solidFill>
                <a:latin typeface="HelvNeue Light for IBM" charset="0"/>
                <a:ea typeface="HelvNeue Light for IBM" charset="0"/>
                <a:cs typeface="HelvNeue Light for IBM" charset="0"/>
                <a:sym typeface="HelvNeue Light for IBM"/>
              </a:rPr>
              <a:t>–</a:t>
            </a:r>
            <a:r>
              <a:rPr lang="en-US" sz="1400" kern="0" dirty="0">
                <a:solidFill>
                  <a:schemeClr val="tx1"/>
                </a:solidFill>
                <a:latin typeface="HelvNeue Light for IBM" charset="0"/>
                <a:ea typeface="HelvNeue Light for IBM" charset="0"/>
                <a:cs typeface="HelvNeue Light for IBM" charset="0"/>
                <a:sym typeface="HelvNeue Light for IBM"/>
              </a:rPr>
              <a:t> Automatic protection of data and code for virtual appliance</a:t>
            </a:r>
          </a:p>
          <a:p>
            <a:pPr marL="0" indent="0" defTabSz="207402">
              <a:lnSpc>
                <a:spcPct val="120000"/>
              </a:lnSpc>
              <a:spcBef>
                <a:spcPts val="0"/>
              </a:spcBef>
              <a:buSzPct val="90000"/>
              <a:buNone/>
              <a:defRPr sz="3618" b="1">
                <a:latin typeface="Helvetica Neue"/>
                <a:ea typeface="Helvetica Neue"/>
                <a:cs typeface="Helvetica Neue"/>
                <a:sym typeface="Helvetica Neue"/>
              </a:defRPr>
            </a:pPr>
            <a:endParaRPr lang="en-US" sz="1400" b="1" dirty="0">
              <a:solidFill>
                <a:schemeClr val="tx1"/>
              </a:solidFill>
              <a:latin typeface="HelvNeue Light for IBM" charset="0"/>
              <a:ea typeface="HelvNeue Light for IBM" charset="0"/>
              <a:cs typeface="HelvNeue Light for IBM" charset="0"/>
              <a:sym typeface="Helvetica Neue"/>
            </a:endParaRPr>
          </a:p>
          <a:p>
            <a:pPr marL="0" indent="0" defTabSz="207402">
              <a:lnSpc>
                <a:spcPct val="120000"/>
              </a:lnSpc>
              <a:spcBef>
                <a:spcPts val="0"/>
              </a:spcBef>
              <a:buSzPct val="90000"/>
              <a:buNone/>
              <a:defRPr sz="3618" b="1">
                <a:latin typeface="Helvetica Neue"/>
                <a:ea typeface="Helvetica Neue"/>
                <a:cs typeface="Helvetica Neue"/>
                <a:sym typeface="Helvetica Neue"/>
              </a:defRPr>
            </a:pPr>
            <a:r>
              <a:rPr lang="en-US" sz="1400" b="1" i="1" dirty="0" err="1">
                <a:solidFill>
                  <a:srgbClr val="F48F19"/>
                </a:solidFill>
                <a:latin typeface="HelvNeue Bold for IBM" charset="0"/>
                <a:ea typeface="HelvNeue Bold for IBM" charset="0"/>
                <a:cs typeface="HelvNeue Bold for IBM" charset="0"/>
                <a:sym typeface="Helvetica Neue"/>
              </a:rPr>
              <a:t>zVM</a:t>
            </a:r>
            <a:r>
              <a:rPr lang="en-US" sz="1400" b="1" i="1" dirty="0">
                <a:solidFill>
                  <a:srgbClr val="F48F19"/>
                </a:solidFill>
                <a:latin typeface="HelvNeue Bold for IBM" charset="0"/>
                <a:ea typeface="HelvNeue Bold for IBM" charset="0"/>
                <a:cs typeface="HelvNeue Bold for IBM" charset="0"/>
                <a:sym typeface="Arial"/>
              </a:rPr>
              <a:t> </a:t>
            </a:r>
            <a:r>
              <a:rPr lang="mr-IN" sz="1400" b="1" i="1" dirty="0">
                <a:solidFill>
                  <a:srgbClr val="F48F19"/>
                </a:solidFill>
                <a:latin typeface="HelvNeue Bold for IBM" charset="0"/>
                <a:ea typeface="HelvNeue Bold for IBM" charset="0"/>
                <a:cs typeface="HelvNeue Bold for IBM" charset="0"/>
                <a:sym typeface="Arial"/>
              </a:rPr>
              <a:t>–</a:t>
            </a:r>
            <a:r>
              <a:rPr lang="en-US" sz="1400" b="1" i="1" dirty="0">
                <a:solidFill>
                  <a:schemeClr val="tx1"/>
                </a:solidFill>
                <a:latin typeface="HelvNeue Bold for IBM" charset="0"/>
                <a:ea typeface="HelvNeue Bold for IBM" charset="0"/>
                <a:cs typeface="HelvNeue Bold for IBM" charset="0"/>
                <a:sym typeface="Arial"/>
              </a:rPr>
              <a:t>  </a:t>
            </a:r>
            <a:r>
              <a:rPr lang="en-US" sz="1400" dirty="0">
                <a:solidFill>
                  <a:schemeClr val="tx1"/>
                </a:solidFill>
                <a:latin typeface="HelvNeue Light for IBM" charset="0"/>
                <a:ea typeface="HelvNeue Light for IBM" charset="0"/>
                <a:cs typeface="HelvNeue Light for IBM" charset="0"/>
                <a:sym typeface="HelvNeue Light for IBM"/>
              </a:rPr>
              <a:t>Encrypted paging support</a:t>
            </a:r>
          </a:p>
          <a:p>
            <a:pPr marL="0" indent="0" defTabSz="207402">
              <a:spcBef>
                <a:spcPts val="0"/>
              </a:spcBef>
              <a:buSzPct val="90000"/>
              <a:buNone/>
              <a:defRPr sz="3618" b="1">
                <a:latin typeface="Helvetica Neue"/>
                <a:ea typeface="Helvetica Neue"/>
                <a:cs typeface="Helvetica Neue"/>
                <a:sym typeface="Helvetica Neue"/>
              </a:defRPr>
            </a:pPr>
            <a:r>
              <a:rPr lang="en-US" sz="1400" b="1" dirty="0" err="1">
                <a:solidFill>
                  <a:srgbClr val="F48F19"/>
                </a:solidFill>
                <a:latin typeface="HelvNeue Bold for IBM" charset="0"/>
                <a:ea typeface="HelvNeue Bold for IBM" charset="0"/>
                <a:cs typeface="HelvNeue Bold for IBM" charset="0"/>
                <a:sym typeface="Helvetica Neue"/>
              </a:rPr>
              <a:t>zTPF</a:t>
            </a:r>
            <a:r>
              <a:rPr lang="en-US" sz="1400" b="1" dirty="0">
                <a:solidFill>
                  <a:srgbClr val="F48F19"/>
                </a:solidFill>
                <a:latin typeface="HelvNeue Bold for IBM" charset="0"/>
                <a:ea typeface="HelvNeue Bold for IBM" charset="0"/>
                <a:cs typeface="HelvNeue Bold for IBM" charset="0"/>
                <a:sym typeface="Helvetica Neue"/>
              </a:rPr>
              <a:t> - </a:t>
            </a:r>
            <a:r>
              <a:rPr lang="en-US" sz="1400" kern="0" dirty="0">
                <a:solidFill>
                  <a:schemeClr val="tx1"/>
                </a:solidFill>
                <a:latin typeface="HelvNeue Light for IBM" charset="0"/>
                <a:ea typeface="HelvNeue Light for IBM" charset="0"/>
                <a:cs typeface="HelvNeue Light for IBM" charset="0"/>
                <a:sym typeface="HelvNeue Light for IBM"/>
              </a:rPr>
              <a:t>Transparent database encryption (</a:t>
            </a:r>
            <a:r>
              <a:rPr lang="en-US" sz="1400" i="1" kern="0" dirty="0">
                <a:solidFill>
                  <a:schemeClr val="tx1"/>
                </a:solidFill>
                <a:latin typeface="HelvNeue Light for IBM" charset="0"/>
                <a:ea typeface="HelvNeue Light for IBM" charset="0"/>
                <a:cs typeface="HelvNeue Light for IBM" charset="0"/>
                <a:sym typeface="HelvNeue Light for IBM"/>
              </a:rPr>
              <a:t>available 8/2016</a:t>
            </a:r>
            <a:r>
              <a:rPr lang="en-US" sz="1400" kern="0" dirty="0">
                <a:solidFill>
                  <a:schemeClr val="tx1"/>
                </a:solidFill>
                <a:latin typeface="HelvNeue Light for IBM" charset="0"/>
                <a:ea typeface="HelvNeue Light for IBM" charset="0"/>
                <a:cs typeface="HelvNeue Light for IBM" charset="0"/>
                <a:sym typeface="HelvNeue Light for IBM"/>
              </a:rPr>
              <a:t>)</a:t>
            </a:r>
          </a:p>
          <a:p>
            <a:pPr marL="0" lvl="1" indent="-78585" defTabSz="207402">
              <a:spcBef>
                <a:spcPts val="300"/>
              </a:spcBef>
              <a:buSzPct val="90000"/>
              <a:buNone/>
              <a:defRPr sz="3618">
                <a:latin typeface="HelvNeue Light for IBM"/>
                <a:ea typeface="HelvNeue Light for IBM"/>
                <a:cs typeface="HelvNeue Light for IBM"/>
                <a:sym typeface="HelvNeue Light for IBM"/>
              </a:defRPr>
            </a:pPr>
            <a:endParaRPr lang="en-US" sz="1400" dirty="0">
              <a:solidFill>
                <a:srgbClr val="395567"/>
              </a:solidFill>
              <a:latin typeface="HelvNeue Light for IBM" charset="0"/>
              <a:ea typeface="HelvNeue Light for IBM" charset="0"/>
              <a:cs typeface="HelvNeue Light for IBM" charset="0"/>
              <a:sym typeface="HelvNeue Light for IBM"/>
            </a:endParaRPr>
          </a:p>
          <a:p>
            <a:pPr marL="0" lvl="1" indent="-78585" defTabSz="207402">
              <a:spcBef>
                <a:spcPts val="300"/>
              </a:spcBef>
              <a:buSzPct val="90000"/>
              <a:buNone/>
              <a:defRPr sz="3618">
                <a:latin typeface="HelvNeue Light for IBM"/>
                <a:ea typeface="HelvNeue Light for IBM"/>
                <a:cs typeface="HelvNeue Light for IBM"/>
                <a:sym typeface="HelvNeue Light for IBM"/>
              </a:defRPr>
            </a:pPr>
            <a:r>
              <a:rPr lang="en-US" sz="1400" b="1" i="1" dirty="0">
                <a:solidFill>
                  <a:schemeClr val="tx1"/>
                </a:solidFill>
                <a:latin typeface="HelvNeue Light for IBM" charset="0"/>
                <a:ea typeface="HelvNeue Light for IBM" charset="0"/>
                <a:cs typeface="HelvNeue Light for IBM" charset="0"/>
                <a:sym typeface="HelvNeue Light for IBM"/>
              </a:rPr>
              <a:t>Software-only elements expected on previous generation of z Systems with differentiated value for z14</a:t>
            </a:r>
          </a:p>
        </p:txBody>
      </p:sp>
      <p:sp>
        <p:nvSpPr>
          <p:cNvPr id="2" name="Title 1"/>
          <p:cNvSpPr>
            <a:spLocks noGrp="1"/>
          </p:cNvSpPr>
          <p:nvPr>
            <p:ph type="title"/>
          </p:nvPr>
        </p:nvSpPr>
        <p:spPr/>
        <p:txBody>
          <a:bodyPr/>
          <a:lstStyle/>
          <a:p>
            <a:r>
              <a:rPr lang="en-US" dirty="0"/>
              <a:t>Pervasive Encryption with IBM z Systems</a:t>
            </a:r>
          </a:p>
        </p:txBody>
      </p:sp>
      <p:sp>
        <p:nvSpPr>
          <p:cNvPr id="195" name="Shape 195"/>
          <p:cNvSpPr/>
          <p:nvPr/>
        </p:nvSpPr>
        <p:spPr>
          <a:xfrm>
            <a:off x="966952" y="925879"/>
            <a:ext cx="4709735" cy="415441"/>
          </a:xfrm>
          <a:prstGeom prst="rect">
            <a:avLst/>
          </a:prstGeom>
          <a:ln w="12700">
            <a:miter lim="400000"/>
          </a:ln>
          <a:extLst>
            <a:ext uri="{C572A759-6A51-4108-AA02-DFA0A04FC94B}">
              <ma14:wrappingTextBoxFlag xmlns="" xmlns:ma14="http://schemas.microsoft.com/office/mac/drawingml/2011/main" val="1"/>
            </a:ext>
          </a:extLst>
        </p:spPr>
        <p:txBody>
          <a:bodyPr lIns="19050" tIns="19050" rIns="19050" bIns="19050">
            <a:normAutofit/>
          </a:bodyPr>
          <a:lstStyle>
            <a:lvl1pPr algn="l">
              <a:defRPr sz="4200">
                <a:solidFill>
                  <a:srgbClr val="395567"/>
                </a:solidFill>
                <a:latin typeface="HelvNeue Bold for IBM"/>
                <a:ea typeface="HelvNeue Bold for IBM"/>
                <a:cs typeface="HelvNeue Bold for IBM"/>
                <a:sym typeface="HelvNeue Bold for IBM"/>
              </a:defRPr>
            </a:lvl1pPr>
          </a:lstStyle>
          <a:p>
            <a:endParaRPr sz="1575" dirty="0"/>
          </a:p>
        </p:txBody>
      </p:sp>
      <p:sp>
        <p:nvSpPr>
          <p:cNvPr id="11" name="Shape 195"/>
          <p:cNvSpPr/>
          <p:nvPr/>
        </p:nvSpPr>
        <p:spPr>
          <a:xfrm>
            <a:off x="505865" y="478751"/>
            <a:ext cx="4709735" cy="284873"/>
          </a:xfrm>
          <a:prstGeom prst="rect">
            <a:avLst/>
          </a:prstGeom>
          <a:ln w="12700">
            <a:miter lim="400000"/>
          </a:ln>
          <a:extLst>
            <a:ext uri="{C572A759-6A51-4108-AA02-DFA0A04FC94B}">
              <ma14:wrappingTextBoxFlag xmlns="" xmlns:ma14="http://schemas.microsoft.com/office/mac/drawingml/2011/main" val="1"/>
            </a:ext>
          </a:extLst>
        </p:spPr>
        <p:txBody>
          <a:bodyPr lIns="19050" tIns="19050" rIns="19050" bIns="19050">
            <a:normAutofit/>
          </a:bodyPr>
          <a:lstStyle>
            <a:lvl1pPr algn="l">
              <a:defRPr sz="4200">
                <a:solidFill>
                  <a:srgbClr val="395567"/>
                </a:solidFill>
                <a:latin typeface="HelvNeue Bold for IBM"/>
                <a:ea typeface="HelvNeue Bold for IBM"/>
                <a:cs typeface="HelvNeue Bold for IBM"/>
                <a:sym typeface="HelvNeue Bold for IBM"/>
              </a:defRPr>
            </a:lvl1pPr>
          </a:lstStyle>
          <a:p>
            <a:pPr defTabSz="309563" hangingPunct="0"/>
            <a:r>
              <a:rPr lang="en-US" sz="1575" i="1" kern="0" dirty="0">
                <a:solidFill>
                  <a:schemeClr val="tx1"/>
                </a:solidFill>
                <a:latin typeface="HelvNeue Light for IBM" charset="0"/>
                <a:ea typeface="HelvNeue Light for IBM" charset="0"/>
                <a:cs typeface="HelvNeue Light for IBM" charset="0"/>
              </a:rPr>
              <a:t>Technical Foundation</a:t>
            </a:r>
            <a:endParaRPr sz="1575" i="1" kern="0" dirty="0">
              <a:solidFill>
                <a:schemeClr val="tx1"/>
              </a:solidFill>
              <a:latin typeface="HelvNeue Light for IBM" charset="0"/>
              <a:ea typeface="HelvNeue Light for IBM" charset="0"/>
              <a:cs typeface="HelvNeue Light for IBM" charset="0"/>
            </a:endParaRPr>
          </a:p>
        </p:txBody>
      </p:sp>
    </p:spTree>
    <p:extLst>
      <p:ext uri="{BB962C8B-B14F-4D97-AF65-F5344CB8AC3E}">
        <p14:creationId xmlns:p14="http://schemas.microsoft.com/office/powerpoint/2010/main" val="1791594096"/>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Naming Conventions &amp; Granular Access Control</a:t>
            </a:r>
          </a:p>
        </p:txBody>
      </p:sp>
      <p:sp>
        <p:nvSpPr>
          <p:cNvPr id="6" name="Rounded Rectangle 5"/>
          <p:cNvSpPr/>
          <p:nvPr/>
        </p:nvSpPr>
        <p:spPr>
          <a:xfrm>
            <a:off x="354159" y="1225731"/>
            <a:ext cx="3097037" cy="1904634"/>
          </a:xfrm>
          <a:prstGeom prst="round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endParaRPr lang="en-US" sz="1050" dirty="0">
              <a:solidFill>
                <a:schemeClr val="accent1"/>
              </a:solidFill>
            </a:endParaRPr>
          </a:p>
        </p:txBody>
      </p:sp>
      <p:graphicFrame>
        <p:nvGraphicFramePr>
          <p:cNvPr id="7" name="Content Placeholder 4"/>
          <p:cNvGraphicFramePr>
            <a:graphicFrameLocks/>
          </p:cNvGraphicFramePr>
          <p:nvPr>
            <p:extLst>
              <p:ext uri="{D42A27DB-BD31-4B8C-83A1-F6EECF244321}">
                <p14:modId xmlns:p14="http://schemas.microsoft.com/office/powerpoint/2010/main" val="1702679468"/>
              </p:ext>
            </p:extLst>
          </p:nvPr>
        </p:nvGraphicFramePr>
        <p:xfrm>
          <a:off x="391230" y="1308583"/>
          <a:ext cx="3032163" cy="16920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Magnetic Disk 7"/>
          <p:cNvSpPr/>
          <p:nvPr/>
        </p:nvSpPr>
        <p:spPr>
          <a:xfrm>
            <a:off x="458418" y="3366106"/>
            <a:ext cx="1246430" cy="572990"/>
          </a:xfrm>
          <a:prstGeom prst="flowChartMagneticDisk">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450"/>
              </a:spcAft>
            </a:pPr>
            <a:r>
              <a:rPr lang="en-US" sz="750" b="1" dirty="0">
                <a:solidFill>
                  <a:schemeClr val="tx2"/>
                </a:solidFill>
              </a:rPr>
              <a:t>PROD CKDS</a:t>
            </a:r>
          </a:p>
          <a:p>
            <a:pPr algn="ctr"/>
            <a:r>
              <a:rPr lang="en-US" sz="750" b="1" dirty="0">
                <a:solidFill>
                  <a:schemeClr val="tx2"/>
                </a:solidFill>
              </a:rPr>
              <a:t>PROD.App1.Data1.VerX</a:t>
            </a:r>
            <a:br>
              <a:rPr lang="en-US" sz="750" b="1" dirty="0">
                <a:solidFill>
                  <a:schemeClr val="tx2"/>
                </a:solidFill>
              </a:rPr>
            </a:br>
            <a:r>
              <a:rPr lang="en-US" sz="750" b="1" dirty="0">
                <a:solidFill>
                  <a:schemeClr val="tx2"/>
                </a:solidFill>
              </a:rPr>
              <a:t>PROD.App2.Data2.VerX</a:t>
            </a:r>
            <a:br>
              <a:rPr lang="en-US" sz="750" b="1" dirty="0">
                <a:solidFill>
                  <a:schemeClr val="tx2"/>
                </a:solidFill>
              </a:rPr>
            </a:br>
            <a:r>
              <a:rPr lang="en-US" sz="750" b="1" dirty="0" err="1">
                <a:solidFill>
                  <a:schemeClr val="tx2"/>
                </a:solidFill>
              </a:rPr>
              <a:t>PROD.AppN.DataN.VerX</a:t>
            </a:r>
            <a:endParaRPr lang="en-US" sz="750" b="1" dirty="0">
              <a:solidFill>
                <a:schemeClr val="tx2"/>
              </a:solidFill>
            </a:endParaRPr>
          </a:p>
          <a:p>
            <a:pPr algn="ctr"/>
            <a:endParaRPr lang="en-US" sz="750" dirty="0">
              <a:solidFill>
                <a:schemeClr val="tx2"/>
              </a:solidFill>
            </a:endParaRPr>
          </a:p>
        </p:txBody>
      </p:sp>
      <p:sp>
        <p:nvSpPr>
          <p:cNvPr id="12" name="Magnetic Disk 11"/>
          <p:cNvSpPr/>
          <p:nvPr/>
        </p:nvSpPr>
        <p:spPr>
          <a:xfrm>
            <a:off x="2028682" y="3383502"/>
            <a:ext cx="1124712" cy="555595"/>
          </a:xfrm>
          <a:prstGeom prst="flowChartMagneticDisk">
            <a:avLst/>
          </a:prstGeom>
          <a:solidFill>
            <a:schemeClr val="accent6">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solidFill>
                <a:schemeClr val="accent1"/>
              </a:solidFill>
            </a:endParaRPr>
          </a:p>
        </p:txBody>
      </p:sp>
      <p:grpSp>
        <p:nvGrpSpPr>
          <p:cNvPr id="13" name="Group 294"/>
          <p:cNvGrpSpPr/>
          <p:nvPr/>
        </p:nvGrpSpPr>
        <p:grpSpPr>
          <a:xfrm>
            <a:off x="2115223" y="3615331"/>
            <a:ext cx="243347" cy="238019"/>
            <a:chOff x="-1" y="0"/>
            <a:chExt cx="865231" cy="846291"/>
          </a:xfrm>
          <a:solidFill>
            <a:schemeClr val="accent6"/>
          </a:solidFill>
          <a:effectLst/>
        </p:grpSpPr>
        <p:sp>
          <p:nvSpPr>
            <p:cNvPr id="14" name="Shape 290"/>
            <p:cNvSpPr/>
            <p:nvPr/>
          </p:nvSpPr>
          <p:spPr>
            <a:xfrm>
              <a:off x="-1" y="0"/>
              <a:ext cx="865231" cy="8462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000"/>
                  </a:lnTo>
                  <a:lnTo>
                    <a:pt x="18079" y="21600"/>
                  </a:lnTo>
                  <a:lnTo>
                    <a:pt x="0" y="21600"/>
                  </a:lnTo>
                  <a:close/>
                </a:path>
              </a:pathLst>
            </a:custGeom>
            <a:grpFill/>
            <a:ln w="12700" cap="flat">
              <a:noFill/>
              <a:miter lim="400000"/>
            </a:ln>
            <a:effectLst>
              <a:outerShdw blurRad="127000" dist="101600" dir="2700000" rotWithShape="0">
                <a:srgbClr val="000000">
                  <a:alpha val="43000"/>
                </a:srgbClr>
              </a:outerShdw>
            </a:effectLst>
          </p:spPr>
          <p:txBody>
            <a:bodyPr wrap="square" lIns="34290" tIns="34290" rIns="34290" bIns="34290" numCol="1" anchor="ctr">
              <a:noAutofit/>
            </a:bodyPr>
            <a:lstStyle/>
            <a:p>
              <a:pPr defTabSz="342278">
                <a:defRPr sz="3200">
                  <a:solidFill>
                    <a:srgbClr val="404040"/>
                  </a:solidFill>
                  <a:latin typeface="Cambria"/>
                  <a:ea typeface="Cambria"/>
                  <a:cs typeface="Cambria"/>
                  <a:sym typeface="Cambria"/>
                </a:defRPr>
              </a:pPr>
              <a:endParaRPr sz="900">
                <a:solidFill>
                  <a:srgbClr val="404040"/>
                </a:solidFill>
                <a:latin typeface="Cambria"/>
                <a:ea typeface="Cambria"/>
                <a:cs typeface="Cambria"/>
                <a:sym typeface="Cambria"/>
              </a:endParaRPr>
            </a:p>
          </p:txBody>
        </p:sp>
        <p:sp>
          <p:nvSpPr>
            <p:cNvPr id="15" name="Shape 291"/>
            <p:cNvSpPr/>
            <p:nvPr/>
          </p:nvSpPr>
          <p:spPr>
            <a:xfrm>
              <a:off x="724178" y="705240"/>
              <a:ext cx="141052" cy="1410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grpFill/>
            <a:ln w="12700" cap="flat">
              <a:noFill/>
              <a:miter lim="400000"/>
            </a:ln>
            <a:effectLst/>
          </p:spPr>
          <p:txBody>
            <a:bodyPr wrap="square" lIns="34290" tIns="34290" rIns="34290" bIns="34290" numCol="1" anchor="ctr">
              <a:noAutofit/>
            </a:bodyPr>
            <a:lstStyle/>
            <a:p>
              <a:pPr defTabSz="342278">
                <a:defRPr sz="3200">
                  <a:solidFill>
                    <a:srgbClr val="404040"/>
                  </a:solidFill>
                  <a:latin typeface="Cambria"/>
                  <a:ea typeface="Cambria"/>
                  <a:cs typeface="Cambria"/>
                  <a:sym typeface="Cambria"/>
                </a:defRPr>
              </a:pPr>
              <a:endParaRPr sz="900">
                <a:solidFill>
                  <a:srgbClr val="404040"/>
                </a:solidFill>
                <a:latin typeface="Cambria"/>
                <a:ea typeface="Cambria"/>
                <a:cs typeface="Cambria"/>
                <a:sym typeface="Cambria"/>
              </a:endParaRPr>
            </a:p>
          </p:txBody>
        </p:sp>
        <p:sp>
          <p:nvSpPr>
            <p:cNvPr id="16" name="Shape 292"/>
            <p:cNvSpPr/>
            <p:nvPr/>
          </p:nvSpPr>
          <p:spPr>
            <a:xfrm>
              <a:off x="-1" y="0"/>
              <a:ext cx="865231" cy="846291"/>
            </a:xfrm>
            <a:custGeom>
              <a:avLst/>
              <a:gdLst/>
              <a:ahLst/>
              <a:cxnLst>
                <a:cxn ang="0">
                  <a:pos x="wd2" y="hd2"/>
                </a:cxn>
                <a:cxn ang="5400000">
                  <a:pos x="wd2" y="hd2"/>
                </a:cxn>
                <a:cxn ang="10800000">
                  <a:pos x="wd2" y="hd2"/>
                </a:cxn>
                <a:cxn ang="16200000">
                  <a:pos x="wd2" y="hd2"/>
                </a:cxn>
              </a:cxnLst>
              <a:rect l="0" t="0" r="r" b="b"/>
              <a:pathLst>
                <a:path w="21600" h="21600" extrusionOk="0">
                  <a:moveTo>
                    <a:pt x="18079" y="21600"/>
                  </a:moveTo>
                  <a:lnTo>
                    <a:pt x="18783" y="18720"/>
                  </a:lnTo>
                  <a:lnTo>
                    <a:pt x="21600" y="18000"/>
                  </a:lnTo>
                  <a:lnTo>
                    <a:pt x="18079" y="21600"/>
                  </a:lnTo>
                  <a:lnTo>
                    <a:pt x="0" y="21600"/>
                  </a:lnTo>
                  <a:lnTo>
                    <a:pt x="0" y="0"/>
                  </a:lnTo>
                  <a:lnTo>
                    <a:pt x="21600" y="0"/>
                  </a:lnTo>
                  <a:lnTo>
                    <a:pt x="21600" y="18000"/>
                  </a:lnTo>
                </a:path>
              </a:pathLst>
            </a:custGeom>
            <a:solidFill>
              <a:schemeClr val="accent5"/>
            </a:solidFill>
            <a:ln w="12700" cap="flat">
              <a:solidFill>
                <a:schemeClr val="accent5"/>
              </a:solidFill>
              <a:prstDash val="solid"/>
              <a:miter lim="800000"/>
            </a:ln>
            <a:effectLst/>
          </p:spPr>
          <p:txBody>
            <a:bodyPr wrap="square" lIns="34290" tIns="34290" rIns="34290" bIns="34290" numCol="1" anchor="ctr">
              <a:noAutofit/>
            </a:bodyPr>
            <a:lstStyle/>
            <a:p>
              <a:pPr defTabSz="342278">
                <a:defRPr sz="3200">
                  <a:solidFill>
                    <a:srgbClr val="404040"/>
                  </a:solidFill>
                  <a:latin typeface="Cambria"/>
                  <a:ea typeface="Cambria"/>
                  <a:cs typeface="Cambria"/>
                  <a:sym typeface="Cambria"/>
                </a:defRPr>
              </a:pPr>
              <a:endParaRPr sz="900">
                <a:solidFill>
                  <a:srgbClr val="404040"/>
                </a:solidFill>
                <a:latin typeface="Cambria"/>
                <a:ea typeface="Cambria"/>
                <a:cs typeface="Cambria"/>
                <a:sym typeface="Cambria"/>
              </a:endParaRPr>
            </a:p>
          </p:txBody>
        </p:sp>
        <p:sp>
          <p:nvSpPr>
            <p:cNvPr id="17" name="Shape 293"/>
            <p:cNvSpPr/>
            <p:nvPr/>
          </p:nvSpPr>
          <p:spPr>
            <a:xfrm>
              <a:off x="-1" y="117670"/>
              <a:ext cx="865231" cy="4699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rmAutofit lnSpcReduction="10000"/>
            </a:bodyPr>
            <a:lstStyle>
              <a:lvl1pPr defTabSz="1217021">
                <a:defRPr sz="3200">
                  <a:solidFill>
                    <a:srgbClr val="404040"/>
                  </a:solidFill>
                  <a:latin typeface="Cambria"/>
                  <a:ea typeface="Cambria"/>
                  <a:cs typeface="Cambria"/>
                  <a:sym typeface="Cambria"/>
                </a:defRPr>
              </a:lvl1pPr>
            </a:lstStyle>
            <a:p>
              <a:pPr algn="ctr" hangingPunct="0"/>
              <a:r>
                <a:rPr sz="900" dirty="0"/>
                <a:t>***</a:t>
              </a:r>
            </a:p>
          </p:txBody>
        </p:sp>
      </p:grpSp>
      <p:grpSp>
        <p:nvGrpSpPr>
          <p:cNvPr id="18" name="Group 294"/>
          <p:cNvGrpSpPr/>
          <p:nvPr/>
        </p:nvGrpSpPr>
        <p:grpSpPr>
          <a:xfrm>
            <a:off x="2475516" y="3610363"/>
            <a:ext cx="243347" cy="238019"/>
            <a:chOff x="-1" y="0"/>
            <a:chExt cx="865231" cy="846291"/>
          </a:xfrm>
          <a:solidFill>
            <a:schemeClr val="accent2"/>
          </a:solidFill>
          <a:effectLst/>
        </p:grpSpPr>
        <p:sp>
          <p:nvSpPr>
            <p:cNvPr id="19" name="Shape 290"/>
            <p:cNvSpPr/>
            <p:nvPr/>
          </p:nvSpPr>
          <p:spPr>
            <a:xfrm>
              <a:off x="-1" y="0"/>
              <a:ext cx="865231" cy="8462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000"/>
                  </a:lnTo>
                  <a:lnTo>
                    <a:pt x="18079" y="21600"/>
                  </a:lnTo>
                  <a:lnTo>
                    <a:pt x="0" y="21600"/>
                  </a:lnTo>
                  <a:close/>
                </a:path>
              </a:pathLst>
            </a:custGeom>
            <a:grpFill/>
            <a:ln w="12700" cap="flat">
              <a:noFill/>
              <a:miter lim="400000"/>
            </a:ln>
            <a:effectLst>
              <a:outerShdw blurRad="127000" dist="101600" dir="2700000" rotWithShape="0">
                <a:srgbClr val="000000">
                  <a:alpha val="43000"/>
                </a:srgbClr>
              </a:outerShdw>
            </a:effectLst>
          </p:spPr>
          <p:txBody>
            <a:bodyPr wrap="square" lIns="34290" tIns="34290" rIns="34290" bIns="34290" numCol="1" anchor="ctr">
              <a:noAutofit/>
            </a:bodyPr>
            <a:lstStyle/>
            <a:p>
              <a:pPr defTabSz="342278">
                <a:defRPr sz="3200">
                  <a:solidFill>
                    <a:srgbClr val="404040"/>
                  </a:solidFill>
                  <a:latin typeface="Cambria"/>
                  <a:ea typeface="Cambria"/>
                  <a:cs typeface="Cambria"/>
                  <a:sym typeface="Cambria"/>
                </a:defRPr>
              </a:pPr>
              <a:endParaRPr sz="900">
                <a:solidFill>
                  <a:srgbClr val="404040"/>
                </a:solidFill>
                <a:latin typeface="Cambria"/>
                <a:ea typeface="Cambria"/>
                <a:cs typeface="Cambria"/>
                <a:sym typeface="Cambria"/>
              </a:endParaRPr>
            </a:p>
          </p:txBody>
        </p:sp>
        <p:sp>
          <p:nvSpPr>
            <p:cNvPr id="20" name="Shape 291"/>
            <p:cNvSpPr/>
            <p:nvPr/>
          </p:nvSpPr>
          <p:spPr>
            <a:xfrm>
              <a:off x="724178" y="705240"/>
              <a:ext cx="141052" cy="1410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grpFill/>
            <a:ln w="12700" cap="flat">
              <a:noFill/>
              <a:miter lim="400000"/>
            </a:ln>
            <a:effectLst/>
          </p:spPr>
          <p:txBody>
            <a:bodyPr wrap="square" lIns="34290" tIns="34290" rIns="34290" bIns="34290" numCol="1" anchor="ctr">
              <a:noAutofit/>
            </a:bodyPr>
            <a:lstStyle/>
            <a:p>
              <a:pPr defTabSz="342278">
                <a:defRPr sz="3200">
                  <a:solidFill>
                    <a:srgbClr val="404040"/>
                  </a:solidFill>
                  <a:latin typeface="Cambria"/>
                  <a:ea typeface="Cambria"/>
                  <a:cs typeface="Cambria"/>
                  <a:sym typeface="Cambria"/>
                </a:defRPr>
              </a:pPr>
              <a:endParaRPr sz="900">
                <a:solidFill>
                  <a:srgbClr val="404040"/>
                </a:solidFill>
                <a:latin typeface="Cambria"/>
                <a:ea typeface="Cambria"/>
                <a:cs typeface="Cambria"/>
                <a:sym typeface="Cambria"/>
              </a:endParaRPr>
            </a:p>
          </p:txBody>
        </p:sp>
        <p:sp>
          <p:nvSpPr>
            <p:cNvPr id="21" name="Shape 292"/>
            <p:cNvSpPr/>
            <p:nvPr/>
          </p:nvSpPr>
          <p:spPr>
            <a:xfrm>
              <a:off x="-1" y="0"/>
              <a:ext cx="865231" cy="846291"/>
            </a:xfrm>
            <a:custGeom>
              <a:avLst/>
              <a:gdLst/>
              <a:ahLst/>
              <a:cxnLst>
                <a:cxn ang="0">
                  <a:pos x="wd2" y="hd2"/>
                </a:cxn>
                <a:cxn ang="5400000">
                  <a:pos x="wd2" y="hd2"/>
                </a:cxn>
                <a:cxn ang="10800000">
                  <a:pos x="wd2" y="hd2"/>
                </a:cxn>
                <a:cxn ang="16200000">
                  <a:pos x="wd2" y="hd2"/>
                </a:cxn>
              </a:cxnLst>
              <a:rect l="0" t="0" r="r" b="b"/>
              <a:pathLst>
                <a:path w="21600" h="21600" extrusionOk="0">
                  <a:moveTo>
                    <a:pt x="18079" y="21600"/>
                  </a:moveTo>
                  <a:lnTo>
                    <a:pt x="18783" y="18720"/>
                  </a:lnTo>
                  <a:lnTo>
                    <a:pt x="21600" y="18000"/>
                  </a:lnTo>
                  <a:lnTo>
                    <a:pt x="18079" y="21600"/>
                  </a:lnTo>
                  <a:lnTo>
                    <a:pt x="0" y="21600"/>
                  </a:lnTo>
                  <a:lnTo>
                    <a:pt x="0" y="0"/>
                  </a:lnTo>
                  <a:lnTo>
                    <a:pt x="21600" y="0"/>
                  </a:lnTo>
                  <a:lnTo>
                    <a:pt x="21600" y="18000"/>
                  </a:lnTo>
                </a:path>
              </a:pathLst>
            </a:custGeom>
            <a:solidFill>
              <a:schemeClr val="accent4"/>
            </a:solidFill>
            <a:ln w="12700" cap="flat">
              <a:solidFill>
                <a:schemeClr val="accent4"/>
              </a:solidFill>
              <a:prstDash val="solid"/>
              <a:miter lim="800000"/>
            </a:ln>
            <a:effectLst/>
          </p:spPr>
          <p:txBody>
            <a:bodyPr wrap="square" lIns="34290" tIns="34290" rIns="34290" bIns="34290" numCol="1" anchor="ctr">
              <a:noAutofit/>
            </a:bodyPr>
            <a:lstStyle/>
            <a:p>
              <a:pPr defTabSz="342278">
                <a:defRPr sz="3200">
                  <a:solidFill>
                    <a:srgbClr val="404040"/>
                  </a:solidFill>
                  <a:latin typeface="Cambria"/>
                  <a:ea typeface="Cambria"/>
                  <a:cs typeface="Cambria"/>
                  <a:sym typeface="Cambria"/>
                </a:defRPr>
              </a:pPr>
              <a:endParaRPr sz="900">
                <a:solidFill>
                  <a:srgbClr val="404040"/>
                </a:solidFill>
                <a:latin typeface="Cambria"/>
                <a:ea typeface="Cambria"/>
                <a:cs typeface="Cambria"/>
                <a:sym typeface="Cambria"/>
              </a:endParaRPr>
            </a:p>
          </p:txBody>
        </p:sp>
        <p:sp>
          <p:nvSpPr>
            <p:cNvPr id="22" name="Shape 293"/>
            <p:cNvSpPr/>
            <p:nvPr/>
          </p:nvSpPr>
          <p:spPr>
            <a:xfrm>
              <a:off x="-1" y="117670"/>
              <a:ext cx="865231" cy="4699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rmAutofit lnSpcReduction="10000"/>
            </a:bodyPr>
            <a:lstStyle>
              <a:lvl1pPr defTabSz="1217021">
                <a:defRPr sz="3200">
                  <a:solidFill>
                    <a:srgbClr val="404040"/>
                  </a:solidFill>
                  <a:latin typeface="Cambria"/>
                  <a:ea typeface="Cambria"/>
                  <a:cs typeface="Cambria"/>
                  <a:sym typeface="Cambria"/>
                </a:defRPr>
              </a:lvl1pPr>
            </a:lstStyle>
            <a:p>
              <a:pPr algn="ctr" hangingPunct="0"/>
              <a:r>
                <a:rPr sz="900"/>
                <a:t>***</a:t>
              </a:r>
            </a:p>
          </p:txBody>
        </p:sp>
      </p:grpSp>
      <p:grpSp>
        <p:nvGrpSpPr>
          <p:cNvPr id="23" name="Group 294"/>
          <p:cNvGrpSpPr/>
          <p:nvPr/>
        </p:nvGrpSpPr>
        <p:grpSpPr>
          <a:xfrm>
            <a:off x="2828353" y="3612849"/>
            <a:ext cx="243347" cy="238019"/>
            <a:chOff x="-1" y="0"/>
            <a:chExt cx="865231" cy="846291"/>
          </a:xfrm>
          <a:solidFill>
            <a:schemeClr val="accent2"/>
          </a:solidFill>
          <a:effectLst/>
        </p:grpSpPr>
        <p:sp>
          <p:nvSpPr>
            <p:cNvPr id="24" name="Shape 290"/>
            <p:cNvSpPr/>
            <p:nvPr/>
          </p:nvSpPr>
          <p:spPr>
            <a:xfrm>
              <a:off x="-1" y="0"/>
              <a:ext cx="865231" cy="8462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000"/>
                  </a:lnTo>
                  <a:lnTo>
                    <a:pt x="18079" y="21600"/>
                  </a:lnTo>
                  <a:lnTo>
                    <a:pt x="0" y="21600"/>
                  </a:lnTo>
                  <a:close/>
                </a:path>
              </a:pathLst>
            </a:custGeom>
            <a:grpFill/>
            <a:ln w="12700" cap="flat">
              <a:noFill/>
              <a:miter lim="400000"/>
            </a:ln>
            <a:effectLst>
              <a:outerShdw blurRad="127000" dist="101600" dir="2700000" rotWithShape="0">
                <a:srgbClr val="000000">
                  <a:alpha val="43000"/>
                </a:srgbClr>
              </a:outerShdw>
            </a:effectLst>
          </p:spPr>
          <p:txBody>
            <a:bodyPr wrap="square" lIns="34290" tIns="34290" rIns="34290" bIns="34290" numCol="1" anchor="ctr">
              <a:noAutofit/>
            </a:bodyPr>
            <a:lstStyle/>
            <a:p>
              <a:pPr defTabSz="342278">
                <a:defRPr sz="3200">
                  <a:solidFill>
                    <a:srgbClr val="404040"/>
                  </a:solidFill>
                  <a:latin typeface="Cambria"/>
                  <a:ea typeface="Cambria"/>
                  <a:cs typeface="Cambria"/>
                  <a:sym typeface="Cambria"/>
                </a:defRPr>
              </a:pPr>
              <a:endParaRPr sz="900">
                <a:solidFill>
                  <a:srgbClr val="404040"/>
                </a:solidFill>
                <a:latin typeface="Cambria"/>
                <a:ea typeface="Cambria"/>
                <a:cs typeface="Cambria"/>
                <a:sym typeface="Cambria"/>
              </a:endParaRPr>
            </a:p>
          </p:txBody>
        </p:sp>
        <p:sp>
          <p:nvSpPr>
            <p:cNvPr id="25" name="Shape 291"/>
            <p:cNvSpPr/>
            <p:nvPr/>
          </p:nvSpPr>
          <p:spPr>
            <a:xfrm>
              <a:off x="724178" y="705240"/>
              <a:ext cx="141052" cy="1410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grpFill/>
            <a:ln w="12700" cap="flat">
              <a:noFill/>
              <a:miter lim="400000"/>
            </a:ln>
            <a:effectLst/>
          </p:spPr>
          <p:txBody>
            <a:bodyPr wrap="square" lIns="34290" tIns="34290" rIns="34290" bIns="34290" numCol="1" anchor="ctr">
              <a:noAutofit/>
            </a:bodyPr>
            <a:lstStyle/>
            <a:p>
              <a:pPr defTabSz="342278">
                <a:defRPr sz="3200">
                  <a:solidFill>
                    <a:srgbClr val="404040"/>
                  </a:solidFill>
                  <a:latin typeface="Cambria"/>
                  <a:ea typeface="Cambria"/>
                  <a:cs typeface="Cambria"/>
                  <a:sym typeface="Cambria"/>
                </a:defRPr>
              </a:pPr>
              <a:endParaRPr sz="900">
                <a:solidFill>
                  <a:srgbClr val="404040"/>
                </a:solidFill>
                <a:latin typeface="Cambria"/>
                <a:ea typeface="Cambria"/>
                <a:cs typeface="Cambria"/>
                <a:sym typeface="Cambria"/>
              </a:endParaRPr>
            </a:p>
          </p:txBody>
        </p:sp>
        <p:sp>
          <p:nvSpPr>
            <p:cNvPr id="26" name="Shape 292"/>
            <p:cNvSpPr/>
            <p:nvPr/>
          </p:nvSpPr>
          <p:spPr>
            <a:xfrm>
              <a:off x="-1" y="0"/>
              <a:ext cx="865231" cy="846291"/>
            </a:xfrm>
            <a:custGeom>
              <a:avLst/>
              <a:gdLst/>
              <a:ahLst/>
              <a:cxnLst>
                <a:cxn ang="0">
                  <a:pos x="wd2" y="hd2"/>
                </a:cxn>
                <a:cxn ang="5400000">
                  <a:pos x="wd2" y="hd2"/>
                </a:cxn>
                <a:cxn ang="10800000">
                  <a:pos x="wd2" y="hd2"/>
                </a:cxn>
                <a:cxn ang="16200000">
                  <a:pos x="wd2" y="hd2"/>
                </a:cxn>
              </a:cxnLst>
              <a:rect l="0" t="0" r="r" b="b"/>
              <a:pathLst>
                <a:path w="21600" h="21600" extrusionOk="0">
                  <a:moveTo>
                    <a:pt x="18079" y="21600"/>
                  </a:moveTo>
                  <a:lnTo>
                    <a:pt x="18783" y="18720"/>
                  </a:lnTo>
                  <a:lnTo>
                    <a:pt x="21600" y="18000"/>
                  </a:lnTo>
                  <a:lnTo>
                    <a:pt x="18079" y="21600"/>
                  </a:lnTo>
                  <a:lnTo>
                    <a:pt x="0" y="21600"/>
                  </a:lnTo>
                  <a:lnTo>
                    <a:pt x="0" y="0"/>
                  </a:lnTo>
                  <a:lnTo>
                    <a:pt x="21600" y="0"/>
                  </a:lnTo>
                  <a:lnTo>
                    <a:pt x="21600" y="18000"/>
                  </a:lnTo>
                </a:path>
              </a:pathLst>
            </a:custGeom>
            <a:solidFill>
              <a:schemeClr val="accent6"/>
            </a:solidFill>
            <a:ln w="12700" cap="flat">
              <a:solidFill>
                <a:schemeClr val="accent6"/>
              </a:solidFill>
              <a:prstDash val="solid"/>
              <a:miter lim="800000"/>
            </a:ln>
            <a:effectLst/>
          </p:spPr>
          <p:txBody>
            <a:bodyPr wrap="square" lIns="34290" tIns="34290" rIns="34290" bIns="34290" numCol="1" anchor="ctr">
              <a:noAutofit/>
            </a:bodyPr>
            <a:lstStyle/>
            <a:p>
              <a:pPr defTabSz="342278">
                <a:defRPr sz="3200">
                  <a:solidFill>
                    <a:srgbClr val="404040"/>
                  </a:solidFill>
                  <a:latin typeface="Cambria"/>
                  <a:ea typeface="Cambria"/>
                  <a:cs typeface="Cambria"/>
                  <a:sym typeface="Cambria"/>
                </a:defRPr>
              </a:pPr>
              <a:endParaRPr sz="900">
                <a:solidFill>
                  <a:srgbClr val="404040"/>
                </a:solidFill>
                <a:latin typeface="Cambria"/>
                <a:ea typeface="Cambria"/>
                <a:cs typeface="Cambria"/>
                <a:sym typeface="Cambria"/>
              </a:endParaRPr>
            </a:p>
          </p:txBody>
        </p:sp>
        <p:sp>
          <p:nvSpPr>
            <p:cNvPr id="27" name="Shape 293"/>
            <p:cNvSpPr/>
            <p:nvPr/>
          </p:nvSpPr>
          <p:spPr>
            <a:xfrm>
              <a:off x="-1" y="117670"/>
              <a:ext cx="865231" cy="4699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rmAutofit lnSpcReduction="10000"/>
            </a:bodyPr>
            <a:lstStyle>
              <a:lvl1pPr defTabSz="1217021">
                <a:defRPr sz="3200">
                  <a:solidFill>
                    <a:srgbClr val="404040"/>
                  </a:solidFill>
                  <a:latin typeface="Cambria"/>
                  <a:ea typeface="Cambria"/>
                  <a:cs typeface="Cambria"/>
                  <a:sym typeface="Cambria"/>
                </a:defRPr>
              </a:lvl1pPr>
            </a:lstStyle>
            <a:p>
              <a:pPr algn="ctr" hangingPunct="0"/>
              <a:r>
                <a:rPr sz="900"/>
                <a:t>***</a:t>
              </a:r>
            </a:p>
          </p:txBody>
        </p:sp>
      </p:grpSp>
      <p:cxnSp>
        <p:nvCxnSpPr>
          <p:cNvPr id="28" name="Straight Connector 27"/>
          <p:cNvCxnSpPr/>
          <p:nvPr/>
        </p:nvCxnSpPr>
        <p:spPr>
          <a:xfrm>
            <a:off x="1940583" y="3000618"/>
            <a:ext cx="704138" cy="64283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931333" y="2995650"/>
            <a:ext cx="1296544" cy="6196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2950748" y="2995650"/>
            <a:ext cx="81281" cy="61968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31" name="Shape 195"/>
          <p:cNvSpPr/>
          <p:nvPr/>
        </p:nvSpPr>
        <p:spPr>
          <a:xfrm>
            <a:off x="532206" y="476745"/>
            <a:ext cx="7419448" cy="311580"/>
          </a:xfrm>
          <a:prstGeom prst="rect">
            <a:avLst/>
          </a:prstGeom>
          <a:ln w="12700">
            <a:miter lim="400000"/>
          </a:ln>
          <a:extLst>
            <a:ext uri="{C572A759-6A51-4108-AA02-DFA0A04FC94B}">
              <ma14:wrappingTextBoxFlag xmlns="" xmlns:ma14="http://schemas.microsoft.com/office/mac/drawingml/2011/main" val="1"/>
            </a:ext>
          </a:extLst>
        </p:spPr>
        <p:txBody>
          <a:bodyPr lIns="14288" tIns="14288" rIns="14288" bIns="14288">
            <a:noAutofit/>
          </a:bodyPr>
          <a:lstStyle>
            <a:lvl1pPr algn="l">
              <a:defRPr sz="4200">
                <a:solidFill>
                  <a:srgbClr val="395567"/>
                </a:solidFill>
                <a:latin typeface="HelvNeue Bold for IBM"/>
                <a:ea typeface="HelvNeue Bold for IBM"/>
                <a:cs typeface="HelvNeue Bold for IBM"/>
                <a:sym typeface="HelvNeue Bold for IBM"/>
              </a:defRPr>
            </a:lvl1pPr>
          </a:lstStyle>
          <a:p>
            <a:r>
              <a:rPr lang="en-US" sz="1400" i="1" dirty="0">
                <a:solidFill>
                  <a:schemeClr val="tx1"/>
                </a:solidFill>
                <a:latin typeface="HelvNeue Light for IBM" charset="0"/>
                <a:ea typeface="HelvNeue Light for IBM" charset="0"/>
                <a:cs typeface="HelvNeue Light for IBM" charset="0"/>
              </a:rPr>
              <a:t>Leveraging  naming conventions &amp; z Security to enforce separation across application instances</a:t>
            </a:r>
            <a:endParaRPr sz="1400" i="1" dirty="0">
              <a:solidFill>
                <a:schemeClr val="tx1"/>
              </a:solidFill>
              <a:latin typeface="HelvNeue Light for IBM" charset="0"/>
              <a:ea typeface="HelvNeue Light for IBM" charset="0"/>
              <a:cs typeface="HelvNeue Light for IBM" charset="0"/>
            </a:endParaRPr>
          </a:p>
        </p:txBody>
      </p:sp>
      <p:sp>
        <p:nvSpPr>
          <p:cNvPr id="33" name="Content Placeholder 4"/>
          <p:cNvSpPr txBox="1">
            <a:spLocks/>
          </p:cNvSpPr>
          <p:nvPr/>
        </p:nvSpPr>
        <p:spPr>
          <a:xfrm>
            <a:off x="3775030" y="956733"/>
            <a:ext cx="5199634" cy="3597849"/>
          </a:xfrm>
          <a:prstGeom prst="rect">
            <a:avLst/>
          </a:prstGeom>
        </p:spPr>
        <p:txBody>
          <a:bodyPr>
            <a:normAutofit fontScale="92500" lnSpcReduction="10000"/>
          </a:bodyPr>
          <a:lstStyle>
            <a:lvl1pPr marL="173038" indent="-173038" algn="l" rtl="0" eaLnBrk="0" fontAlgn="base" hangingPunct="0">
              <a:spcBef>
                <a:spcPct val="50000"/>
              </a:spcBef>
              <a:spcAft>
                <a:spcPct val="0"/>
              </a:spcAft>
              <a:buClr>
                <a:schemeClr val="tx1"/>
              </a:buClr>
              <a:buFont typeface="Wingdings" panose="05000000000000000000" pitchFamily="2" charset="2"/>
              <a:buChar char="§"/>
              <a:defRPr sz="1600" kern="1200">
                <a:solidFill>
                  <a:schemeClr val="tx1"/>
                </a:solidFill>
                <a:latin typeface="+mn-lt"/>
                <a:ea typeface="+mn-ea"/>
                <a:cs typeface="+mn-cs"/>
              </a:defRPr>
            </a:lvl1pPr>
            <a:lvl2pPr marL="509588" indent="-163513" algn="l" rtl="0" eaLnBrk="0" fontAlgn="base" hangingPunct="0">
              <a:spcBef>
                <a:spcPct val="0"/>
              </a:spcBef>
              <a:spcAft>
                <a:spcPct val="0"/>
              </a:spcAft>
              <a:buClr>
                <a:schemeClr val="tx1"/>
              </a:buClr>
              <a:buFont typeface="Arial" panose="020B0604020202020204" pitchFamily="34" charset="0"/>
              <a:buChar char="–"/>
              <a:defRPr sz="1600" kern="1200">
                <a:solidFill>
                  <a:schemeClr val="tx1"/>
                </a:solidFill>
                <a:latin typeface="+mn-lt"/>
                <a:ea typeface="+mn-ea"/>
                <a:cs typeface="+mn-cs"/>
              </a:defRPr>
            </a:lvl2pPr>
            <a:lvl3pPr marL="855663" indent="-173038" algn="l" rtl="0" eaLnBrk="0" fontAlgn="base" hangingPunct="0">
              <a:spcBef>
                <a:spcPct val="0"/>
              </a:spcBef>
              <a:spcAft>
                <a:spcPct val="0"/>
              </a:spcAft>
              <a:buClr>
                <a:schemeClr val="tx1"/>
              </a:buClr>
              <a:buChar char="•"/>
              <a:defRPr sz="1600" kern="1200">
                <a:solidFill>
                  <a:schemeClr val="tx1"/>
                </a:solidFill>
                <a:latin typeface="+mn-lt"/>
                <a:ea typeface="+mn-ea"/>
                <a:cs typeface="+mn-cs"/>
              </a:defRPr>
            </a:lvl3pPr>
            <a:lvl4pPr marL="1203325" indent="-173038" algn="l" rtl="0" eaLnBrk="0" fontAlgn="base" hangingPunct="0">
              <a:spcBef>
                <a:spcPct val="20000"/>
              </a:spcBef>
              <a:spcAft>
                <a:spcPct val="0"/>
              </a:spcAft>
              <a:buClr>
                <a:schemeClr val="bg1"/>
              </a:buClr>
              <a:buChar char="–"/>
              <a:defRPr sz="1600" kern="1200">
                <a:solidFill>
                  <a:schemeClr val="bg1"/>
                </a:solidFill>
                <a:latin typeface="+mn-lt"/>
                <a:ea typeface="+mn-ea"/>
                <a:cs typeface="+mn-cs"/>
              </a:defRPr>
            </a:lvl4pPr>
            <a:lvl5pPr marL="1539875" indent="-163513" algn="l" rtl="0" eaLnBrk="0" fontAlgn="base" hangingPunct="0">
              <a:spcBef>
                <a:spcPct val="20000"/>
              </a:spcBef>
              <a:spcAft>
                <a:spcPct val="0"/>
              </a:spcAft>
              <a:buClr>
                <a:schemeClr val="bg1"/>
              </a:buClr>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2"/>
              </a:buClr>
            </a:pPr>
            <a:r>
              <a:rPr lang="en-US" dirty="0">
                <a:latin typeface="Arial" charset="0"/>
                <a:ea typeface="Arial" charset="0"/>
                <a:cs typeface="Arial" charset="0"/>
              </a:rPr>
              <a:t>Naming conventions can be used to segment applications, data, and keys, e.g.</a:t>
            </a:r>
          </a:p>
          <a:p>
            <a:pPr lvl="1">
              <a:buClr>
                <a:schemeClr val="accent2"/>
              </a:buClr>
            </a:pPr>
            <a:r>
              <a:rPr lang="en-US" dirty="0">
                <a:latin typeface="Arial" charset="0"/>
                <a:ea typeface="Arial" charset="0"/>
                <a:cs typeface="Arial" charset="0"/>
              </a:rPr>
              <a:t>Environment: 	PROD, QA, TEST, DEV</a:t>
            </a:r>
          </a:p>
          <a:p>
            <a:pPr lvl="1">
              <a:buClr>
                <a:schemeClr val="accent2"/>
              </a:buClr>
            </a:pPr>
            <a:r>
              <a:rPr lang="en-US" dirty="0">
                <a:latin typeface="Arial" charset="0"/>
                <a:ea typeface="Arial" charset="0"/>
                <a:cs typeface="Arial" charset="0"/>
              </a:rPr>
              <a:t>Application: 	App1, App2,…, </a:t>
            </a:r>
            <a:r>
              <a:rPr lang="en-US" dirty="0" err="1">
                <a:latin typeface="Arial" charset="0"/>
                <a:ea typeface="Arial" charset="0"/>
                <a:cs typeface="Arial" charset="0"/>
              </a:rPr>
              <a:t>AppN</a:t>
            </a:r>
            <a:endParaRPr lang="en-US" dirty="0">
              <a:latin typeface="Arial" charset="0"/>
              <a:ea typeface="Arial" charset="0"/>
              <a:cs typeface="Arial" charset="0"/>
            </a:endParaRPr>
          </a:p>
          <a:p>
            <a:pPr lvl="1">
              <a:buClr>
                <a:schemeClr val="accent2"/>
              </a:buClr>
            </a:pPr>
            <a:r>
              <a:rPr lang="en-US" dirty="0">
                <a:latin typeface="Arial" charset="0"/>
                <a:ea typeface="Arial" charset="0"/>
                <a:cs typeface="Arial" charset="0"/>
              </a:rPr>
              <a:t>Data-Type: 	Account, Payroll, Log</a:t>
            </a:r>
          </a:p>
          <a:p>
            <a:pPr>
              <a:buClr>
                <a:schemeClr val="accent2"/>
              </a:buClr>
            </a:pPr>
            <a:r>
              <a:rPr lang="en-US" dirty="0">
                <a:latin typeface="Arial" charset="0"/>
                <a:ea typeface="Arial" charset="0"/>
                <a:cs typeface="Arial" charset="0"/>
              </a:rPr>
              <a:t>Recommend use of version # to support key rotation</a:t>
            </a:r>
          </a:p>
          <a:p>
            <a:pPr lvl="1">
              <a:buClr>
                <a:schemeClr val="accent2"/>
              </a:buClr>
            </a:pPr>
            <a:r>
              <a:rPr lang="en-US" dirty="0">
                <a:latin typeface="Arial" charset="0"/>
                <a:ea typeface="Arial" charset="0"/>
                <a:cs typeface="Arial" charset="0"/>
              </a:rPr>
              <a:t>Version:	Ver1, Ver2,</a:t>
            </a:r>
            <a:r>
              <a:rPr lang="mr-IN" dirty="0">
                <a:latin typeface="Arial" charset="0"/>
                <a:ea typeface="Arial" charset="0"/>
                <a:cs typeface="Arial" charset="0"/>
              </a:rPr>
              <a:t>…</a:t>
            </a:r>
            <a:r>
              <a:rPr lang="en-US" dirty="0">
                <a:latin typeface="Arial" charset="0"/>
                <a:ea typeface="Arial" charset="0"/>
                <a:cs typeface="Arial" charset="0"/>
              </a:rPr>
              <a:t>,</a:t>
            </a:r>
            <a:r>
              <a:rPr lang="en-US" dirty="0" err="1">
                <a:latin typeface="Arial" charset="0"/>
                <a:ea typeface="Arial" charset="0"/>
                <a:cs typeface="Arial" charset="0"/>
              </a:rPr>
              <a:t>VerX</a:t>
            </a:r>
            <a:endParaRPr lang="en-US" dirty="0">
              <a:latin typeface="Arial" charset="0"/>
              <a:ea typeface="Arial" charset="0"/>
              <a:cs typeface="Arial" charset="0"/>
            </a:endParaRPr>
          </a:p>
          <a:p>
            <a:pPr>
              <a:buClr>
                <a:schemeClr val="accent2"/>
              </a:buClr>
            </a:pPr>
            <a:r>
              <a:rPr lang="en-US" dirty="0">
                <a:latin typeface="Arial" charset="0"/>
                <a:ea typeface="Arial" charset="0"/>
                <a:cs typeface="Arial" charset="0"/>
              </a:rPr>
              <a:t>Application resources (data sets, encryption keys) can be assigned names based on naming conventions, e.g.</a:t>
            </a:r>
          </a:p>
          <a:p>
            <a:pPr lvl="1">
              <a:buClr>
                <a:schemeClr val="accent2"/>
              </a:buClr>
            </a:pPr>
            <a:r>
              <a:rPr lang="en-US" dirty="0">
                <a:latin typeface="Arial" charset="0"/>
                <a:ea typeface="Arial" charset="0"/>
                <a:cs typeface="Arial" charset="0"/>
              </a:rPr>
              <a:t>PROD.APP2.LOG.VER10</a:t>
            </a:r>
          </a:p>
          <a:p>
            <a:pPr lvl="1">
              <a:buClr>
                <a:schemeClr val="accent2"/>
              </a:buClr>
            </a:pPr>
            <a:r>
              <a:rPr lang="en-US" dirty="0">
                <a:latin typeface="Arial" charset="0"/>
                <a:ea typeface="Arial" charset="0"/>
                <a:cs typeface="Arial" charset="0"/>
              </a:rPr>
              <a:t>PROD.APP1.PAYROLL.KEY.VER7</a:t>
            </a:r>
          </a:p>
          <a:p>
            <a:pPr>
              <a:buClr>
                <a:schemeClr val="accent2"/>
              </a:buClr>
            </a:pPr>
            <a:r>
              <a:rPr lang="en-US" dirty="0">
                <a:latin typeface="Arial" charset="0"/>
                <a:ea typeface="Arial" charset="0"/>
                <a:cs typeface="Arial" charset="0"/>
              </a:rPr>
              <a:t>Security rules can be used to enforce separation with granular access control for application resources and encryption keys </a:t>
            </a:r>
          </a:p>
        </p:txBody>
      </p:sp>
    </p:spTree>
    <p:extLst>
      <p:ext uri="{BB962C8B-B14F-4D97-AF65-F5344CB8AC3E}">
        <p14:creationId xmlns:p14="http://schemas.microsoft.com/office/powerpoint/2010/main" val="9135397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Enterprise Key Management Considerations</a:t>
            </a:r>
            <a:br>
              <a:rPr lang="en-US" dirty="0"/>
            </a:br>
            <a:r>
              <a:rPr lang="en-US" sz="1600" b="0" i="1" dirty="0">
                <a:latin typeface="HelvNeue Light for IBM" charset="0"/>
                <a:ea typeface="HelvNeue Light for IBM" charset="0"/>
                <a:cs typeface="HelvNeue Light for IBM" charset="0"/>
              </a:rPr>
              <a:t>Encryption of data at enterprise scale requires robust key management</a:t>
            </a:r>
          </a:p>
        </p:txBody>
      </p:sp>
      <p:sp>
        <p:nvSpPr>
          <p:cNvPr id="3" name="Content Placeholder 2"/>
          <p:cNvSpPr>
            <a:spLocks noGrp="1"/>
          </p:cNvSpPr>
          <p:nvPr>
            <p:ph idx="10"/>
          </p:nvPr>
        </p:nvSpPr>
        <p:spPr>
          <a:xfrm>
            <a:off x="457201" y="777704"/>
            <a:ext cx="8156959" cy="3731420"/>
          </a:xfrm>
        </p:spPr>
        <p:txBody>
          <a:bodyPr>
            <a:normAutofit/>
          </a:bodyPr>
          <a:lstStyle/>
          <a:p>
            <a:r>
              <a:rPr lang="en-US" sz="1600" dirty="0"/>
              <a:t>The current key management landscape can be characterized by clients who have </a:t>
            </a:r>
            <a:r>
              <a:rPr lang="mr-IN" sz="1600" dirty="0"/>
              <a:t>…</a:t>
            </a:r>
            <a:r>
              <a:rPr lang="en-US" sz="1600" dirty="0"/>
              <a:t> </a:t>
            </a:r>
          </a:p>
          <a:p>
            <a:pPr marL="460375">
              <a:spcAft>
                <a:spcPts val="600"/>
              </a:spcAft>
            </a:pPr>
            <a:r>
              <a:rPr lang="mr-IN" dirty="0"/>
              <a:t>…</a:t>
            </a:r>
            <a:r>
              <a:rPr lang="en-US" dirty="0"/>
              <a:t> already deployed an enterprise key management solution</a:t>
            </a:r>
          </a:p>
          <a:p>
            <a:pPr marL="460375">
              <a:spcAft>
                <a:spcPts val="600"/>
              </a:spcAft>
            </a:pPr>
            <a:r>
              <a:rPr lang="mr-IN" dirty="0"/>
              <a:t>…</a:t>
            </a:r>
            <a:r>
              <a:rPr lang="en-US" dirty="0"/>
              <a:t> developed a self-built key management solution</a:t>
            </a:r>
          </a:p>
          <a:p>
            <a:pPr marL="460375">
              <a:spcAft>
                <a:spcPts val="600"/>
              </a:spcAft>
            </a:pPr>
            <a:r>
              <a:rPr lang="mr-IN" dirty="0"/>
              <a:t>…</a:t>
            </a:r>
            <a:r>
              <a:rPr lang="en-US" dirty="0"/>
              <a:t> not deployed an enterprise key management solution</a:t>
            </a:r>
          </a:p>
        </p:txBody>
      </p:sp>
      <p:sp>
        <p:nvSpPr>
          <p:cNvPr id="4" name="Content Placeholder 2"/>
          <p:cNvSpPr txBox="1">
            <a:spLocks/>
          </p:cNvSpPr>
          <p:nvPr/>
        </p:nvSpPr>
        <p:spPr>
          <a:xfrm>
            <a:off x="4445879" y="2404594"/>
            <a:ext cx="3132080" cy="1255728"/>
          </a:xfrm>
          <a:prstGeom prst="rect">
            <a:avLst/>
          </a:prstGeom>
        </p:spPr>
        <p:txBody>
          <a:bodyPr/>
          <a:lstStyle>
            <a:lvl1pPr marL="0" indent="0" algn="l" defTabSz="914400" rtl="0" eaLnBrk="1" latinLnBrk="0" hangingPunct="1">
              <a:lnSpc>
                <a:spcPct val="100000"/>
              </a:lnSpc>
              <a:spcBef>
                <a:spcPts val="0"/>
              </a:spcBef>
              <a:spcAft>
                <a:spcPts val="1000"/>
              </a:spcAft>
              <a:buClr>
                <a:schemeClr val="accent2"/>
              </a:buClr>
              <a:buSzPct val="85000"/>
              <a:buFont typeface="Arial" panose="020B0604020202020204" pitchFamily="34" charset="0"/>
              <a:buNone/>
              <a:defRPr sz="1400" kern="1200">
                <a:solidFill>
                  <a:schemeClr val="bg1"/>
                </a:solidFill>
                <a:latin typeface="Arial" panose="020B0604020202020204" pitchFamily="34" charset="0"/>
                <a:ea typeface="+mn-ea"/>
                <a:cs typeface="Arial" panose="020B0604020202020204" pitchFamily="34" charset="0"/>
              </a:defRPr>
            </a:lvl1pPr>
            <a:lvl2pPr marL="514350" indent="-285750" algn="l" defTabSz="914400" rtl="0" eaLnBrk="1" latinLnBrk="0" hangingPunct="1">
              <a:lnSpc>
                <a:spcPct val="100000"/>
              </a:lnSpc>
              <a:spcBef>
                <a:spcPts val="0"/>
              </a:spcBef>
              <a:spcAft>
                <a:spcPts val="500"/>
              </a:spcAft>
              <a:buClr>
                <a:schemeClr val="accent2"/>
              </a:buClr>
              <a:buSzPct val="85000"/>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2pPr>
            <a:lvl3pPr marL="742950" indent="-285750" algn="l" defTabSz="914400" rtl="0" eaLnBrk="1" latinLnBrk="0" hangingPunct="1">
              <a:lnSpc>
                <a:spcPct val="100000"/>
              </a:lnSpc>
              <a:spcBef>
                <a:spcPts val="0"/>
              </a:spcBef>
              <a:spcAft>
                <a:spcPts val="500"/>
              </a:spcAft>
              <a:buClr>
                <a:schemeClr val="accent2"/>
              </a:buClr>
              <a:buSzPct val="85000"/>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SzPct val="75000"/>
              <a:buFont typeface="Wingdings" panose="05000000000000000000" pitchFamily="2" charset="2"/>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SzPct val="75000"/>
              <a:buFont typeface="Wingdings" panose="05000000000000000000" pitchFamily="2" charset="2"/>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171450">
              <a:spcAft>
                <a:spcPts val="600"/>
              </a:spcAft>
              <a:buFont typeface="Arial" charset="0"/>
              <a:buChar char="•"/>
            </a:pPr>
            <a:r>
              <a:rPr lang="en-US" dirty="0">
                <a:solidFill>
                  <a:schemeClr val="tx1"/>
                </a:solidFill>
              </a:rPr>
              <a:t>Policy based key generation</a:t>
            </a:r>
          </a:p>
          <a:p>
            <a:pPr marL="285750" indent="-171450">
              <a:spcAft>
                <a:spcPts val="600"/>
              </a:spcAft>
              <a:buFont typeface="Arial" charset="0"/>
              <a:buChar char="•"/>
            </a:pPr>
            <a:r>
              <a:rPr lang="en-US" dirty="0">
                <a:solidFill>
                  <a:schemeClr val="tx1"/>
                </a:solidFill>
              </a:rPr>
              <a:t>Policy based key rotation</a:t>
            </a:r>
          </a:p>
          <a:p>
            <a:pPr marL="285750" indent="-171450">
              <a:spcAft>
                <a:spcPts val="600"/>
              </a:spcAft>
              <a:buFont typeface="Arial" charset="0"/>
              <a:buChar char="•"/>
            </a:pPr>
            <a:r>
              <a:rPr lang="en-US" dirty="0">
                <a:solidFill>
                  <a:schemeClr val="tx1"/>
                </a:solidFill>
              </a:rPr>
              <a:t>Key usage tracking</a:t>
            </a:r>
          </a:p>
          <a:p>
            <a:pPr marL="285750" indent="-171450">
              <a:spcAft>
                <a:spcPts val="600"/>
              </a:spcAft>
              <a:buFont typeface="Arial" charset="0"/>
              <a:buChar char="•"/>
            </a:pPr>
            <a:r>
              <a:rPr lang="en-US" dirty="0">
                <a:solidFill>
                  <a:schemeClr val="tx1"/>
                </a:solidFill>
              </a:rPr>
              <a:t>Key backup &amp; recovery</a:t>
            </a:r>
          </a:p>
        </p:txBody>
      </p:sp>
      <p:sp>
        <p:nvSpPr>
          <p:cNvPr id="5" name="TextBox 4"/>
          <p:cNvSpPr txBox="1"/>
          <p:nvPr/>
        </p:nvSpPr>
        <p:spPr>
          <a:xfrm>
            <a:off x="1187671" y="2404593"/>
            <a:ext cx="3100553" cy="646331"/>
          </a:xfrm>
          <a:prstGeom prst="rect">
            <a:avLst/>
          </a:prstGeom>
          <a:noFill/>
        </p:spPr>
        <p:txBody>
          <a:bodyPr wrap="square" rtlCol="0">
            <a:spAutoFit/>
          </a:bodyPr>
          <a:lstStyle/>
          <a:p>
            <a:r>
              <a:rPr lang="en-US" dirty="0">
                <a:solidFill>
                  <a:schemeClr val="accent2"/>
                </a:solidFill>
              </a:rPr>
              <a:t>Key management for pervasive encryption must provide </a:t>
            </a:r>
            <a:r>
              <a:rPr lang="mr-IN" dirty="0">
                <a:solidFill>
                  <a:schemeClr val="accent2"/>
                </a:solidFill>
              </a:rPr>
              <a:t>…</a:t>
            </a:r>
            <a:r>
              <a:rPr lang="en-US" dirty="0">
                <a:solidFill>
                  <a:schemeClr val="accent2"/>
                </a:solidFill>
              </a:rPr>
              <a:t> </a:t>
            </a:r>
          </a:p>
        </p:txBody>
      </p:sp>
      <p:sp>
        <p:nvSpPr>
          <p:cNvPr id="6" name="TextBox 5"/>
          <p:cNvSpPr txBox="1"/>
          <p:nvPr/>
        </p:nvSpPr>
        <p:spPr>
          <a:xfrm>
            <a:off x="1457093" y="3807456"/>
            <a:ext cx="7221544" cy="738664"/>
          </a:xfrm>
          <a:prstGeom prst="rect">
            <a:avLst/>
          </a:prstGeom>
          <a:noFill/>
        </p:spPr>
        <p:txBody>
          <a:bodyPr wrap="square" rtlCol="0">
            <a:spAutoFit/>
          </a:bodyPr>
          <a:lstStyle/>
          <a:p>
            <a:r>
              <a:rPr lang="en-US" sz="1400" dirty="0"/>
              <a:t>The IBM Enterprise Key Management Foundation (EKMF) provides real-time, centralized secure management of keys and certificates in an enterprise with a variety of cryptographic devices and key stores.</a:t>
            </a:r>
          </a:p>
        </p:txBody>
      </p:sp>
      <p:sp>
        <p:nvSpPr>
          <p:cNvPr id="7" name="TextBox 6"/>
          <p:cNvSpPr txBox="1"/>
          <p:nvPr/>
        </p:nvSpPr>
        <p:spPr>
          <a:xfrm>
            <a:off x="375731" y="3914932"/>
            <a:ext cx="1081362" cy="523220"/>
          </a:xfrm>
          <a:prstGeom prst="rect">
            <a:avLst/>
          </a:prstGeom>
          <a:noFill/>
        </p:spPr>
        <p:txBody>
          <a:bodyPr wrap="square" rtlCol="0">
            <a:spAutoFit/>
          </a:bodyPr>
          <a:lstStyle/>
          <a:p>
            <a:pPr algn="ctr"/>
            <a:r>
              <a:rPr lang="en-US" sz="2800" b="1" dirty="0">
                <a:solidFill>
                  <a:schemeClr val="tx2">
                    <a:lumMod val="25000"/>
                    <a:lumOff val="75000"/>
                  </a:schemeClr>
                </a:solidFill>
              </a:rPr>
              <a:t>EKMF</a:t>
            </a:r>
          </a:p>
        </p:txBody>
      </p:sp>
      <p:cxnSp>
        <p:nvCxnSpPr>
          <p:cNvPr id="8" name="Straight Connector 7"/>
          <p:cNvCxnSpPr/>
          <p:nvPr/>
        </p:nvCxnSpPr>
        <p:spPr>
          <a:xfrm>
            <a:off x="367596" y="3771419"/>
            <a:ext cx="8311041" cy="0"/>
          </a:xfrm>
          <a:prstGeom prst="line">
            <a:avLst/>
          </a:prstGeom>
          <a:noFill/>
          <a:ln w="6350" cap="flat" cmpd="sng" algn="ctr">
            <a:solidFill>
              <a:srgbClr val="F48F19"/>
            </a:solidFill>
            <a:prstDash val="solid"/>
            <a:miter lim="800000"/>
          </a:ln>
          <a:effectLst/>
        </p:spPr>
      </p:cxnSp>
    </p:spTree>
    <p:extLst>
      <p:ext uri="{BB962C8B-B14F-4D97-AF65-F5344CB8AC3E}">
        <p14:creationId xmlns:p14="http://schemas.microsoft.com/office/powerpoint/2010/main" val="400402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Arial" charset="0"/>
                <a:ea typeface="Arial" charset="0"/>
                <a:cs typeface="Arial" charset="0"/>
              </a:rPr>
              <a:t>Current IBM Key Management Landscape</a:t>
            </a:r>
            <a:r>
              <a:rPr lang="is-IS" dirty="0">
                <a:latin typeface="Arial" charset="0"/>
                <a:ea typeface="Arial" charset="0"/>
                <a:cs typeface="Arial" charset="0"/>
              </a:rPr>
              <a:t>…</a:t>
            </a:r>
            <a:endParaRPr lang="en-US" dirty="0">
              <a:latin typeface="Arial" charset="0"/>
              <a:ea typeface="Arial" charset="0"/>
              <a:cs typeface="Arial" charset="0"/>
            </a:endParaRPr>
          </a:p>
        </p:txBody>
      </p:sp>
      <p:grpSp>
        <p:nvGrpSpPr>
          <p:cNvPr id="35" name="Group 34"/>
          <p:cNvGrpSpPr/>
          <p:nvPr/>
        </p:nvGrpSpPr>
        <p:grpSpPr>
          <a:xfrm>
            <a:off x="6739468" y="1058330"/>
            <a:ext cx="2344128" cy="2305223"/>
            <a:chOff x="5945855" y="763315"/>
            <a:chExt cx="3268134" cy="2870201"/>
          </a:xfrm>
        </p:grpSpPr>
        <p:sp>
          <p:nvSpPr>
            <p:cNvPr id="36" name="Oval 35"/>
            <p:cNvSpPr/>
            <p:nvPr/>
          </p:nvSpPr>
          <p:spPr>
            <a:xfrm>
              <a:off x="5945855" y="763315"/>
              <a:ext cx="3268134" cy="2870201"/>
            </a:xfrm>
            <a:prstGeom prst="ellipse">
              <a:avLst/>
            </a:prstGeom>
            <a:solidFill>
              <a:schemeClr val="tx2">
                <a:lumMod val="10000"/>
                <a:lumOff val="9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60" descr="Transparent ang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27763" y="952500"/>
              <a:ext cx="844025" cy="9101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8" name="Group 8"/>
            <p:cNvGrpSpPr>
              <a:grpSpLocks/>
            </p:cNvGrpSpPr>
            <p:nvPr/>
          </p:nvGrpSpPr>
          <p:grpSpPr bwMode="auto">
            <a:xfrm>
              <a:off x="8028294" y="1855560"/>
              <a:ext cx="540689" cy="450492"/>
              <a:chOff x="5486" y="751"/>
              <a:chExt cx="427" cy="542"/>
            </a:xfrm>
          </p:grpSpPr>
          <p:grpSp>
            <p:nvGrpSpPr>
              <p:cNvPr id="62" name="Group 9"/>
              <p:cNvGrpSpPr>
                <a:grpSpLocks/>
              </p:cNvGrpSpPr>
              <p:nvPr/>
            </p:nvGrpSpPr>
            <p:grpSpPr bwMode="auto">
              <a:xfrm>
                <a:off x="5569" y="751"/>
                <a:ext cx="344" cy="508"/>
                <a:chOff x="5569" y="751"/>
                <a:chExt cx="344" cy="508"/>
              </a:xfrm>
            </p:grpSpPr>
            <p:sp>
              <p:nvSpPr>
                <p:cNvPr id="65" name="Freeform 10"/>
                <p:cNvSpPr>
                  <a:spLocks noChangeArrowheads="1"/>
                </p:cNvSpPr>
                <p:nvPr/>
              </p:nvSpPr>
              <p:spPr bwMode="auto">
                <a:xfrm>
                  <a:off x="5569" y="832"/>
                  <a:ext cx="344" cy="426"/>
                </a:xfrm>
                <a:custGeom>
                  <a:avLst/>
                  <a:gdLst>
                    <a:gd name="T0" fmla="*/ 0 w 266"/>
                    <a:gd name="T1" fmla="*/ 0 h 328"/>
                    <a:gd name="T2" fmla="*/ 0 w 266"/>
                    <a:gd name="T3" fmla="*/ 264 h 328"/>
                    <a:gd name="T4" fmla="*/ 2 w 266"/>
                    <a:gd name="T5" fmla="*/ 264 h 328"/>
                    <a:gd name="T6" fmla="*/ 10 w 266"/>
                    <a:gd name="T7" fmla="*/ 284 h 328"/>
                    <a:gd name="T8" fmla="*/ 28 w 266"/>
                    <a:gd name="T9" fmla="*/ 302 h 328"/>
                    <a:gd name="T10" fmla="*/ 58 w 266"/>
                    <a:gd name="T11" fmla="*/ 316 h 328"/>
                    <a:gd name="T12" fmla="*/ 92 w 266"/>
                    <a:gd name="T13" fmla="*/ 324 h 328"/>
                    <a:gd name="T14" fmla="*/ 134 w 266"/>
                    <a:gd name="T15" fmla="*/ 328 h 328"/>
                    <a:gd name="T16" fmla="*/ 174 w 266"/>
                    <a:gd name="T17" fmla="*/ 324 h 328"/>
                    <a:gd name="T18" fmla="*/ 210 w 266"/>
                    <a:gd name="T19" fmla="*/ 316 h 328"/>
                    <a:gd name="T20" fmla="*/ 238 w 266"/>
                    <a:gd name="T21" fmla="*/ 302 h 328"/>
                    <a:gd name="T22" fmla="*/ 256 w 266"/>
                    <a:gd name="T23" fmla="*/ 284 h 328"/>
                    <a:gd name="T24" fmla="*/ 266 w 266"/>
                    <a:gd name="T25" fmla="*/ 264 h 328"/>
                    <a:gd name="T26" fmla="*/ 266 w 266"/>
                    <a:gd name="T27" fmla="*/ 264 h 328"/>
                    <a:gd name="T28" fmla="*/ 266 w 266"/>
                    <a:gd name="T29" fmla="*/ 0 h 328"/>
                    <a:gd name="T30" fmla="*/ 0 w 266"/>
                    <a:gd name="T31" fmla="*/ 0 h 328"/>
                    <a:gd name="T32" fmla="*/ 0 w 266"/>
                    <a:gd name="T33" fmla="*/ 0 h 328"/>
                    <a:gd name="T34" fmla="*/ 266 w 266"/>
                    <a:gd name="T35"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T32" t="T33" r="T34" b="T35"/>
                  <a:pathLst>
                    <a:path w="266" h="328">
                      <a:moveTo>
                        <a:pt x="0" y="0"/>
                      </a:moveTo>
                      <a:lnTo>
                        <a:pt x="0" y="264"/>
                      </a:lnTo>
                      <a:lnTo>
                        <a:pt x="2" y="264"/>
                      </a:lnTo>
                      <a:lnTo>
                        <a:pt x="10" y="284"/>
                      </a:lnTo>
                      <a:lnTo>
                        <a:pt x="28" y="302"/>
                      </a:lnTo>
                      <a:lnTo>
                        <a:pt x="58" y="316"/>
                      </a:lnTo>
                      <a:lnTo>
                        <a:pt x="92" y="324"/>
                      </a:lnTo>
                      <a:lnTo>
                        <a:pt x="134" y="328"/>
                      </a:lnTo>
                      <a:lnTo>
                        <a:pt x="174" y="324"/>
                      </a:lnTo>
                      <a:lnTo>
                        <a:pt x="210" y="316"/>
                      </a:lnTo>
                      <a:lnTo>
                        <a:pt x="238" y="302"/>
                      </a:lnTo>
                      <a:lnTo>
                        <a:pt x="256" y="284"/>
                      </a:lnTo>
                      <a:lnTo>
                        <a:pt x="266" y="264"/>
                      </a:lnTo>
                      <a:lnTo>
                        <a:pt x="266" y="0"/>
                      </a:lnTo>
                      <a:lnTo>
                        <a:pt x="0" y="0"/>
                      </a:lnTo>
                      <a:close/>
                    </a:path>
                  </a:pathLst>
                </a:custGeom>
                <a:gradFill rotWithShape="0">
                  <a:gsLst>
                    <a:gs pos="0">
                      <a:srgbClr val="008000"/>
                    </a:gs>
                    <a:gs pos="50000">
                      <a:srgbClr val="CCFF99"/>
                    </a:gs>
                    <a:gs pos="100000">
                      <a:srgbClr val="008000"/>
                    </a:gs>
                  </a:gsLst>
                  <a:lin ang="10800000" scaled="1"/>
                </a:gra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620"/>
                </a:p>
              </p:txBody>
            </p:sp>
            <p:sp>
              <p:nvSpPr>
                <p:cNvPr id="66" name="Freeform 11"/>
                <p:cNvSpPr>
                  <a:spLocks noChangeArrowheads="1"/>
                </p:cNvSpPr>
                <p:nvPr/>
              </p:nvSpPr>
              <p:spPr bwMode="auto">
                <a:xfrm>
                  <a:off x="5569" y="751"/>
                  <a:ext cx="344" cy="172"/>
                </a:xfrm>
                <a:custGeom>
                  <a:avLst/>
                  <a:gdLst>
                    <a:gd name="T0" fmla="*/ 266 w 266"/>
                    <a:gd name="T1" fmla="*/ 68 h 134"/>
                    <a:gd name="T2" fmla="*/ 258 w 266"/>
                    <a:gd name="T3" fmla="*/ 88 h 134"/>
                    <a:gd name="T4" fmla="*/ 240 w 266"/>
                    <a:gd name="T5" fmla="*/ 106 h 134"/>
                    <a:gd name="T6" fmla="*/ 212 w 266"/>
                    <a:gd name="T7" fmla="*/ 120 h 134"/>
                    <a:gd name="T8" fmla="*/ 174 w 266"/>
                    <a:gd name="T9" fmla="*/ 130 h 134"/>
                    <a:gd name="T10" fmla="*/ 134 w 266"/>
                    <a:gd name="T11" fmla="*/ 134 h 134"/>
                    <a:gd name="T12" fmla="*/ 92 w 266"/>
                    <a:gd name="T13" fmla="*/ 130 h 134"/>
                    <a:gd name="T14" fmla="*/ 54 w 266"/>
                    <a:gd name="T15" fmla="*/ 120 h 134"/>
                    <a:gd name="T16" fmla="*/ 26 w 266"/>
                    <a:gd name="T17" fmla="*/ 106 h 134"/>
                    <a:gd name="T18" fmla="*/ 8 w 266"/>
                    <a:gd name="T19" fmla="*/ 88 h 134"/>
                    <a:gd name="T20" fmla="*/ 0 w 266"/>
                    <a:gd name="T21" fmla="*/ 68 h 134"/>
                    <a:gd name="T22" fmla="*/ 8 w 266"/>
                    <a:gd name="T23" fmla="*/ 46 h 134"/>
                    <a:gd name="T24" fmla="*/ 26 w 266"/>
                    <a:gd name="T25" fmla="*/ 28 h 134"/>
                    <a:gd name="T26" fmla="*/ 54 w 266"/>
                    <a:gd name="T27" fmla="*/ 14 h 134"/>
                    <a:gd name="T28" fmla="*/ 92 w 266"/>
                    <a:gd name="T29" fmla="*/ 4 h 134"/>
                    <a:gd name="T30" fmla="*/ 134 w 266"/>
                    <a:gd name="T31" fmla="*/ 0 h 134"/>
                    <a:gd name="T32" fmla="*/ 174 w 266"/>
                    <a:gd name="T33" fmla="*/ 4 h 134"/>
                    <a:gd name="T34" fmla="*/ 212 w 266"/>
                    <a:gd name="T35" fmla="*/ 14 h 134"/>
                    <a:gd name="T36" fmla="*/ 240 w 266"/>
                    <a:gd name="T37" fmla="*/ 28 h 134"/>
                    <a:gd name="T38" fmla="*/ 258 w 266"/>
                    <a:gd name="T39" fmla="*/ 46 h 134"/>
                    <a:gd name="T40" fmla="*/ 266 w 266"/>
                    <a:gd name="T41" fmla="*/ 68 h 134"/>
                    <a:gd name="T42" fmla="*/ 0 w 266"/>
                    <a:gd name="T43" fmla="*/ 0 h 134"/>
                    <a:gd name="T44" fmla="*/ 266 w 266"/>
                    <a:gd name="T45"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T42" t="T43" r="T44" b="T45"/>
                  <a:pathLst>
                    <a:path w="266" h="134">
                      <a:moveTo>
                        <a:pt x="266" y="68"/>
                      </a:moveTo>
                      <a:lnTo>
                        <a:pt x="258" y="88"/>
                      </a:lnTo>
                      <a:lnTo>
                        <a:pt x="240" y="106"/>
                      </a:lnTo>
                      <a:lnTo>
                        <a:pt x="212" y="120"/>
                      </a:lnTo>
                      <a:lnTo>
                        <a:pt x="174" y="130"/>
                      </a:lnTo>
                      <a:lnTo>
                        <a:pt x="134" y="134"/>
                      </a:lnTo>
                      <a:lnTo>
                        <a:pt x="92" y="130"/>
                      </a:lnTo>
                      <a:lnTo>
                        <a:pt x="54" y="120"/>
                      </a:lnTo>
                      <a:lnTo>
                        <a:pt x="26" y="106"/>
                      </a:lnTo>
                      <a:lnTo>
                        <a:pt x="8" y="88"/>
                      </a:lnTo>
                      <a:lnTo>
                        <a:pt x="0" y="68"/>
                      </a:lnTo>
                      <a:lnTo>
                        <a:pt x="8" y="46"/>
                      </a:lnTo>
                      <a:lnTo>
                        <a:pt x="26" y="28"/>
                      </a:lnTo>
                      <a:lnTo>
                        <a:pt x="54" y="14"/>
                      </a:lnTo>
                      <a:lnTo>
                        <a:pt x="92" y="4"/>
                      </a:lnTo>
                      <a:lnTo>
                        <a:pt x="134" y="0"/>
                      </a:lnTo>
                      <a:lnTo>
                        <a:pt x="174" y="4"/>
                      </a:lnTo>
                      <a:lnTo>
                        <a:pt x="212" y="14"/>
                      </a:lnTo>
                      <a:lnTo>
                        <a:pt x="240" y="28"/>
                      </a:lnTo>
                      <a:lnTo>
                        <a:pt x="258" y="46"/>
                      </a:lnTo>
                      <a:lnTo>
                        <a:pt x="266" y="68"/>
                      </a:lnTo>
                      <a:close/>
                    </a:path>
                  </a:pathLst>
                </a:custGeom>
                <a:solidFill>
                  <a:srgbClr val="008000"/>
                </a:soli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620"/>
                </a:p>
              </p:txBody>
            </p:sp>
          </p:grpSp>
          <p:sp>
            <p:nvSpPr>
              <p:cNvPr id="63" name="Freeform 12"/>
              <p:cNvSpPr>
                <a:spLocks noChangeArrowheads="1"/>
              </p:cNvSpPr>
              <p:nvPr/>
            </p:nvSpPr>
            <p:spPr bwMode="auto">
              <a:xfrm>
                <a:off x="5684" y="949"/>
                <a:ext cx="128" cy="267"/>
              </a:xfrm>
              <a:custGeom>
                <a:avLst/>
                <a:gdLst>
                  <a:gd name="T0" fmla="*/ 145 w 145"/>
                  <a:gd name="T1" fmla="*/ 72 h 291"/>
                  <a:gd name="T2" fmla="*/ 142 w 145"/>
                  <a:gd name="T3" fmla="*/ 53 h 291"/>
                  <a:gd name="T4" fmla="*/ 134 w 145"/>
                  <a:gd name="T5" fmla="*/ 36 h 291"/>
                  <a:gd name="T6" fmla="*/ 123 w 145"/>
                  <a:gd name="T7" fmla="*/ 22 h 291"/>
                  <a:gd name="T8" fmla="*/ 109 w 145"/>
                  <a:gd name="T9" fmla="*/ 10 h 291"/>
                  <a:gd name="T10" fmla="*/ 92 w 145"/>
                  <a:gd name="T11" fmla="*/ 3 h 291"/>
                  <a:gd name="T12" fmla="*/ 73 w 145"/>
                  <a:gd name="T13" fmla="*/ 0 h 291"/>
                  <a:gd name="T14" fmla="*/ 53 w 145"/>
                  <a:gd name="T15" fmla="*/ 3 h 291"/>
                  <a:gd name="T16" fmla="*/ 36 w 145"/>
                  <a:gd name="T17" fmla="*/ 10 h 291"/>
                  <a:gd name="T18" fmla="*/ 22 w 145"/>
                  <a:gd name="T19" fmla="*/ 22 h 291"/>
                  <a:gd name="T20" fmla="*/ 10 w 145"/>
                  <a:gd name="T21" fmla="*/ 36 h 291"/>
                  <a:gd name="T22" fmla="*/ 4 w 145"/>
                  <a:gd name="T23" fmla="*/ 53 h 291"/>
                  <a:gd name="T24" fmla="*/ 0 w 145"/>
                  <a:gd name="T25" fmla="*/ 72 h 291"/>
                  <a:gd name="T26" fmla="*/ 4 w 145"/>
                  <a:gd name="T27" fmla="*/ 90 h 291"/>
                  <a:gd name="T28" fmla="*/ 10 w 145"/>
                  <a:gd name="T29" fmla="*/ 107 h 291"/>
                  <a:gd name="T30" fmla="*/ 20 w 145"/>
                  <a:gd name="T31" fmla="*/ 121 h 291"/>
                  <a:gd name="T32" fmla="*/ 34 w 145"/>
                  <a:gd name="T33" fmla="*/ 132 h 291"/>
                  <a:gd name="T34" fmla="*/ 50 w 145"/>
                  <a:gd name="T35" fmla="*/ 140 h 291"/>
                  <a:gd name="T36" fmla="*/ 50 w 145"/>
                  <a:gd name="T37" fmla="*/ 277 h 291"/>
                  <a:gd name="T38" fmla="*/ 63 w 145"/>
                  <a:gd name="T39" fmla="*/ 291 h 291"/>
                  <a:gd name="T40" fmla="*/ 91 w 145"/>
                  <a:gd name="T41" fmla="*/ 262 h 291"/>
                  <a:gd name="T42" fmla="*/ 91 w 145"/>
                  <a:gd name="T43" fmla="*/ 258 h 291"/>
                  <a:gd name="T44" fmla="*/ 80 w 145"/>
                  <a:gd name="T45" fmla="*/ 248 h 291"/>
                  <a:gd name="T46" fmla="*/ 91 w 145"/>
                  <a:gd name="T47" fmla="*/ 236 h 291"/>
                  <a:gd name="T48" fmla="*/ 91 w 145"/>
                  <a:gd name="T49" fmla="*/ 232 h 291"/>
                  <a:gd name="T50" fmla="*/ 80 w 145"/>
                  <a:gd name="T51" fmla="*/ 221 h 291"/>
                  <a:gd name="T52" fmla="*/ 91 w 145"/>
                  <a:gd name="T53" fmla="*/ 210 h 291"/>
                  <a:gd name="T54" fmla="*/ 91 w 145"/>
                  <a:gd name="T55" fmla="*/ 206 h 291"/>
                  <a:gd name="T56" fmla="*/ 80 w 145"/>
                  <a:gd name="T57" fmla="*/ 195 h 291"/>
                  <a:gd name="T58" fmla="*/ 91 w 145"/>
                  <a:gd name="T59" fmla="*/ 184 h 291"/>
                  <a:gd name="T60" fmla="*/ 91 w 145"/>
                  <a:gd name="T61" fmla="*/ 180 h 291"/>
                  <a:gd name="T62" fmla="*/ 80 w 145"/>
                  <a:gd name="T63" fmla="*/ 168 h 291"/>
                  <a:gd name="T64" fmla="*/ 95 w 145"/>
                  <a:gd name="T65" fmla="*/ 153 h 291"/>
                  <a:gd name="T66" fmla="*/ 95 w 145"/>
                  <a:gd name="T67" fmla="*/ 140 h 291"/>
                  <a:gd name="T68" fmla="*/ 112 w 145"/>
                  <a:gd name="T69" fmla="*/ 132 h 291"/>
                  <a:gd name="T70" fmla="*/ 126 w 145"/>
                  <a:gd name="T71" fmla="*/ 121 h 291"/>
                  <a:gd name="T72" fmla="*/ 135 w 145"/>
                  <a:gd name="T73" fmla="*/ 107 h 291"/>
                  <a:gd name="T74" fmla="*/ 142 w 145"/>
                  <a:gd name="T75" fmla="*/ 90 h 291"/>
                  <a:gd name="T76" fmla="*/ 145 w 145"/>
                  <a:gd name="T77" fmla="*/ 72 h 291"/>
                  <a:gd name="T78" fmla="*/ 72 w 145"/>
                  <a:gd name="T79" fmla="*/ 15 h 291"/>
                  <a:gd name="T80" fmla="*/ 82 w 145"/>
                  <a:gd name="T81" fmla="*/ 18 h 291"/>
                  <a:gd name="T82" fmla="*/ 90 w 145"/>
                  <a:gd name="T83" fmla="*/ 26 h 291"/>
                  <a:gd name="T84" fmla="*/ 92 w 145"/>
                  <a:gd name="T85" fmla="*/ 36 h 291"/>
                  <a:gd name="T86" fmla="*/ 90 w 145"/>
                  <a:gd name="T87" fmla="*/ 46 h 291"/>
                  <a:gd name="T88" fmla="*/ 82 w 145"/>
                  <a:gd name="T89" fmla="*/ 54 h 291"/>
                  <a:gd name="T90" fmla="*/ 72 w 145"/>
                  <a:gd name="T91" fmla="*/ 56 h 291"/>
                  <a:gd name="T92" fmla="*/ 62 w 145"/>
                  <a:gd name="T93" fmla="*/ 54 h 291"/>
                  <a:gd name="T94" fmla="*/ 54 w 145"/>
                  <a:gd name="T95" fmla="*/ 46 h 291"/>
                  <a:gd name="T96" fmla="*/ 51 w 145"/>
                  <a:gd name="T97" fmla="*/ 36 h 291"/>
                  <a:gd name="T98" fmla="*/ 54 w 145"/>
                  <a:gd name="T99" fmla="*/ 26 h 291"/>
                  <a:gd name="T100" fmla="*/ 62 w 145"/>
                  <a:gd name="T101" fmla="*/ 18 h 291"/>
                  <a:gd name="T102" fmla="*/ 72 w 145"/>
                  <a:gd name="T103" fmla="*/ 15 h 291"/>
                  <a:gd name="T104" fmla="*/ 0 w 145"/>
                  <a:gd name="T105" fmla="*/ 0 h 291"/>
                  <a:gd name="T106" fmla="*/ 145 w 145"/>
                  <a:gd name="T107"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T104" t="T105" r="T106" b="T107"/>
                <a:pathLst>
                  <a:path w="145" h="291">
                    <a:moveTo>
                      <a:pt x="145" y="72"/>
                    </a:moveTo>
                    <a:lnTo>
                      <a:pt x="142" y="53"/>
                    </a:lnTo>
                    <a:lnTo>
                      <a:pt x="134" y="36"/>
                    </a:lnTo>
                    <a:lnTo>
                      <a:pt x="123" y="22"/>
                    </a:lnTo>
                    <a:lnTo>
                      <a:pt x="109" y="10"/>
                    </a:lnTo>
                    <a:lnTo>
                      <a:pt x="92" y="3"/>
                    </a:lnTo>
                    <a:lnTo>
                      <a:pt x="73" y="0"/>
                    </a:lnTo>
                    <a:lnTo>
                      <a:pt x="53" y="3"/>
                    </a:lnTo>
                    <a:lnTo>
                      <a:pt x="36" y="10"/>
                    </a:lnTo>
                    <a:lnTo>
                      <a:pt x="22" y="22"/>
                    </a:lnTo>
                    <a:lnTo>
                      <a:pt x="10" y="36"/>
                    </a:lnTo>
                    <a:lnTo>
                      <a:pt x="4" y="53"/>
                    </a:lnTo>
                    <a:lnTo>
                      <a:pt x="0" y="72"/>
                    </a:lnTo>
                    <a:lnTo>
                      <a:pt x="4" y="90"/>
                    </a:lnTo>
                    <a:lnTo>
                      <a:pt x="10" y="107"/>
                    </a:lnTo>
                    <a:lnTo>
                      <a:pt x="20" y="121"/>
                    </a:lnTo>
                    <a:lnTo>
                      <a:pt x="34" y="132"/>
                    </a:lnTo>
                    <a:lnTo>
                      <a:pt x="50" y="140"/>
                    </a:lnTo>
                    <a:lnTo>
                      <a:pt x="50" y="277"/>
                    </a:lnTo>
                    <a:lnTo>
                      <a:pt x="63" y="291"/>
                    </a:lnTo>
                    <a:lnTo>
                      <a:pt x="91" y="262"/>
                    </a:lnTo>
                    <a:lnTo>
                      <a:pt x="91" y="258"/>
                    </a:lnTo>
                    <a:lnTo>
                      <a:pt x="80" y="248"/>
                    </a:lnTo>
                    <a:lnTo>
                      <a:pt x="91" y="236"/>
                    </a:lnTo>
                    <a:lnTo>
                      <a:pt x="91" y="232"/>
                    </a:lnTo>
                    <a:lnTo>
                      <a:pt x="80" y="221"/>
                    </a:lnTo>
                    <a:lnTo>
                      <a:pt x="91" y="210"/>
                    </a:lnTo>
                    <a:lnTo>
                      <a:pt x="91" y="206"/>
                    </a:lnTo>
                    <a:lnTo>
                      <a:pt x="80" y="195"/>
                    </a:lnTo>
                    <a:lnTo>
                      <a:pt x="91" y="184"/>
                    </a:lnTo>
                    <a:lnTo>
                      <a:pt x="91" y="180"/>
                    </a:lnTo>
                    <a:lnTo>
                      <a:pt x="80" y="168"/>
                    </a:lnTo>
                    <a:lnTo>
                      <a:pt x="95" y="153"/>
                    </a:lnTo>
                    <a:lnTo>
                      <a:pt x="95" y="140"/>
                    </a:lnTo>
                    <a:lnTo>
                      <a:pt x="112" y="132"/>
                    </a:lnTo>
                    <a:lnTo>
                      <a:pt x="126" y="121"/>
                    </a:lnTo>
                    <a:lnTo>
                      <a:pt x="135" y="107"/>
                    </a:lnTo>
                    <a:lnTo>
                      <a:pt x="142" y="90"/>
                    </a:lnTo>
                    <a:lnTo>
                      <a:pt x="145" y="72"/>
                    </a:lnTo>
                    <a:close/>
                    <a:moveTo>
                      <a:pt x="72" y="15"/>
                    </a:moveTo>
                    <a:lnTo>
                      <a:pt x="82" y="18"/>
                    </a:lnTo>
                    <a:lnTo>
                      <a:pt x="90" y="26"/>
                    </a:lnTo>
                    <a:lnTo>
                      <a:pt x="92" y="36"/>
                    </a:lnTo>
                    <a:lnTo>
                      <a:pt x="90" y="46"/>
                    </a:lnTo>
                    <a:lnTo>
                      <a:pt x="82" y="54"/>
                    </a:lnTo>
                    <a:lnTo>
                      <a:pt x="72" y="56"/>
                    </a:lnTo>
                    <a:lnTo>
                      <a:pt x="62" y="54"/>
                    </a:lnTo>
                    <a:lnTo>
                      <a:pt x="54" y="46"/>
                    </a:lnTo>
                    <a:lnTo>
                      <a:pt x="51" y="36"/>
                    </a:lnTo>
                    <a:lnTo>
                      <a:pt x="54" y="26"/>
                    </a:lnTo>
                    <a:lnTo>
                      <a:pt x="62" y="18"/>
                    </a:lnTo>
                    <a:lnTo>
                      <a:pt x="72" y="15"/>
                    </a:lnTo>
                    <a:close/>
                  </a:path>
                </a:pathLst>
              </a:custGeom>
              <a:solidFill>
                <a:srgbClr val="000000"/>
              </a:soli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620"/>
              </a:p>
            </p:txBody>
          </p:sp>
          <p:sp>
            <p:nvSpPr>
              <p:cNvPr id="64" name="Freeform 13"/>
              <p:cNvSpPr>
                <a:spLocks noChangeArrowheads="1"/>
              </p:cNvSpPr>
              <p:nvPr/>
            </p:nvSpPr>
            <p:spPr bwMode="auto">
              <a:xfrm>
                <a:off x="5486" y="1034"/>
                <a:ext cx="183" cy="259"/>
              </a:xfrm>
              <a:custGeom>
                <a:avLst/>
                <a:gdLst>
                  <a:gd name="T0" fmla="*/ 112 w 186"/>
                  <a:gd name="T1" fmla="*/ 170 h 262"/>
                  <a:gd name="T2" fmla="*/ 110 w 186"/>
                  <a:gd name="T3" fmla="*/ 176 h 262"/>
                  <a:gd name="T4" fmla="*/ 108 w 186"/>
                  <a:gd name="T5" fmla="*/ 180 h 262"/>
                  <a:gd name="T6" fmla="*/ 104 w 186"/>
                  <a:gd name="T7" fmla="*/ 184 h 262"/>
                  <a:gd name="T8" fmla="*/ 100 w 186"/>
                  <a:gd name="T9" fmla="*/ 188 h 262"/>
                  <a:gd name="T10" fmla="*/ 104 w 186"/>
                  <a:gd name="T11" fmla="*/ 228 h 262"/>
                  <a:gd name="T12" fmla="*/ 78 w 186"/>
                  <a:gd name="T13" fmla="*/ 228 h 262"/>
                  <a:gd name="T14" fmla="*/ 84 w 186"/>
                  <a:gd name="T15" fmla="*/ 188 h 262"/>
                  <a:gd name="T16" fmla="*/ 80 w 186"/>
                  <a:gd name="T17" fmla="*/ 184 h 262"/>
                  <a:gd name="T18" fmla="*/ 76 w 186"/>
                  <a:gd name="T19" fmla="*/ 180 h 262"/>
                  <a:gd name="T20" fmla="*/ 74 w 186"/>
                  <a:gd name="T21" fmla="*/ 176 h 262"/>
                  <a:gd name="T22" fmla="*/ 72 w 186"/>
                  <a:gd name="T23" fmla="*/ 170 h 262"/>
                  <a:gd name="T24" fmla="*/ 74 w 186"/>
                  <a:gd name="T25" fmla="*/ 164 h 262"/>
                  <a:gd name="T26" fmla="*/ 76 w 186"/>
                  <a:gd name="T27" fmla="*/ 158 h 262"/>
                  <a:gd name="T28" fmla="*/ 80 w 186"/>
                  <a:gd name="T29" fmla="*/ 154 h 262"/>
                  <a:gd name="T30" fmla="*/ 86 w 186"/>
                  <a:gd name="T31" fmla="*/ 150 h 262"/>
                  <a:gd name="T32" fmla="*/ 92 w 186"/>
                  <a:gd name="T33" fmla="*/ 150 h 262"/>
                  <a:gd name="T34" fmla="*/ 98 w 186"/>
                  <a:gd name="T35" fmla="*/ 150 h 262"/>
                  <a:gd name="T36" fmla="*/ 104 w 186"/>
                  <a:gd name="T37" fmla="*/ 154 h 262"/>
                  <a:gd name="T38" fmla="*/ 108 w 186"/>
                  <a:gd name="T39" fmla="*/ 158 h 262"/>
                  <a:gd name="T40" fmla="*/ 110 w 186"/>
                  <a:gd name="T41" fmla="*/ 164 h 262"/>
                  <a:gd name="T42" fmla="*/ 112 w 186"/>
                  <a:gd name="T43" fmla="*/ 170 h 262"/>
                  <a:gd name="T44" fmla="*/ 160 w 186"/>
                  <a:gd name="T45" fmla="*/ 108 h 262"/>
                  <a:gd name="T46" fmla="*/ 160 w 186"/>
                  <a:gd name="T47" fmla="*/ 68 h 262"/>
                  <a:gd name="T48" fmla="*/ 154 w 186"/>
                  <a:gd name="T49" fmla="*/ 40 h 262"/>
                  <a:gd name="T50" fmla="*/ 140 w 186"/>
                  <a:gd name="T51" fmla="*/ 20 h 262"/>
                  <a:gd name="T52" fmla="*/ 118 w 186"/>
                  <a:gd name="T53" fmla="*/ 4 h 262"/>
                  <a:gd name="T54" fmla="*/ 92 w 186"/>
                  <a:gd name="T55" fmla="*/ 0 h 262"/>
                  <a:gd name="T56" fmla="*/ 66 w 186"/>
                  <a:gd name="T57" fmla="*/ 4 h 262"/>
                  <a:gd name="T58" fmla="*/ 44 w 186"/>
                  <a:gd name="T59" fmla="*/ 20 h 262"/>
                  <a:gd name="T60" fmla="*/ 30 w 186"/>
                  <a:gd name="T61" fmla="*/ 40 h 262"/>
                  <a:gd name="T62" fmla="*/ 24 w 186"/>
                  <a:gd name="T63" fmla="*/ 68 h 262"/>
                  <a:gd name="T64" fmla="*/ 24 w 186"/>
                  <a:gd name="T65" fmla="*/ 108 h 262"/>
                  <a:gd name="T66" fmla="*/ 48 w 186"/>
                  <a:gd name="T67" fmla="*/ 108 h 262"/>
                  <a:gd name="T68" fmla="*/ 48 w 186"/>
                  <a:gd name="T69" fmla="*/ 68 h 262"/>
                  <a:gd name="T70" fmla="*/ 52 w 186"/>
                  <a:gd name="T71" fmla="*/ 50 h 262"/>
                  <a:gd name="T72" fmla="*/ 60 w 186"/>
                  <a:gd name="T73" fmla="*/ 36 h 262"/>
                  <a:gd name="T74" fmla="*/ 74 w 186"/>
                  <a:gd name="T75" fmla="*/ 26 h 262"/>
                  <a:gd name="T76" fmla="*/ 92 w 186"/>
                  <a:gd name="T77" fmla="*/ 24 h 262"/>
                  <a:gd name="T78" fmla="*/ 108 w 186"/>
                  <a:gd name="T79" fmla="*/ 26 h 262"/>
                  <a:gd name="T80" fmla="*/ 122 w 186"/>
                  <a:gd name="T81" fmla="*/ 36 h 262"/>
                  <a:gd name="T82" fmla="*/ 132 w 186"/>
                  <a:gd name="T83" fmla="*/ 50 h 262"/>
                  <a:gd name="T84" fmla="*/ 136 w 186"/>
                  <a:gd name="T85" fmla="*/ 68 h 262"/>
                  <a:gd name="T86" fmla="*/ 136 w 186"/>
                  <a:gd name="T87" fmla="*/ 108 h 262"/>
                  <a:gd name="T88" fmla="*/ 160 w 186"/>
                  <a:gd name="T89" fmla="*/ 108 h 262"/>
                  <a:gd name="T90" fmla="*/ 186 w 186"/>
                  <a:gd name="T91" fmla="*/ 262 h 262"/>
                  <a:gd name="T92" fmla="*/ 186 w 186"/>
                  <a:gd name="T93" fmla="*/ 116 h 262"/>
                  <a:gd name="T94" fmla="*/ 0 w 186"/>
                  <a:gd name="T95" fmla="*/ 116 h 262"/>
                  <a:gd name="T96" fmla="*/ 0 w 186"/>
                  <a:gd name="T97" fmla="*/ 262 h 262"/>
                  <a:gd name="T98" fmla="*/ 186 w 186"/>
                  <a:gd name="T99" fmla="*/ 262 h 262"/>
                  <a:gd name="T100" fmla="*/ 0 w 186"/>
                  <a:gd name="T101" fmla="*/ 0 h 262"/>
                  <a:gd name="T102" fmla="*/ 186 w 186"/>
                  <a:gd name="T103" fmla="*/ 26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T100" t="T101" r="T102" b="T103"/>
                <a:pathLst>
                  <a:path w="186" h="262">
                    <a:moveTo>
                      <a:pt x="112" y="170"/>
                    </a:moveTo>
                    <a:lnTo>
                      <a:pt x="110" y="176"/>
                    </a:lnTo>
                    <a:lnTo>
                      <a:pt x="108" y="180"/>
                    </a:lnTo>
                    <a:lnTo>
                      <a:pt x="104" y="184"/>
                    </a:lnTo>
                    <a:lnTo>
                      <a:pt x="100" y="188"/>
                    </a:lnTo>
                    <a:lnTo>
                      <a:pt x="104" y="228"/>
                    </a:lnTo>
                    <a:lnTo>
                      <a:pt x="78" y="228"/>
                    </a:lnTo>
                    <a:lnTo>
                      <a:pt x="84" y="188"/>
                    </a:lnTo>
                    <a:lnTo>
                      <a:pt x="80" y="184"/>
                    </a:lnTo>
                    <a:lnTo>
                      <a:pt x="76" y="180"/>
                    </a:lnTo>
                    <a:lnTo>
                      <a:pt x="74" y="176"/>
                    </a:lnTo>
                    <a:lnTo>
                      <a:pt x="72" y="170"/>
                    </a:lnTo>
                    <a:lnTo>
                      <a:pt x="74" y="164"/>
                    </a:lnTo>
                    <a:lnTo>
                      <a:pt x="76" y="158"/>
                    </a:lnTo>
                    <a:lnTo>
                      <a:pt x="80" y="154"/>
                    </a:lnTo>
                    <a:lnTo>
                      <a:pt x="86" y="150"/>
                    </a:lnTo>
                    <a:lnTo>
                      <a:pt x="92" y="150"/>
                    </a:lnTo>
                    <a:lnTo>
                      <a:pt x="98" y="150"/>
                    </a:lnTo>
                    <a:lnTo>
                      <a:pt x="104" y="154"/>
                    </a:lnTo>
                    <a:lnTo>
                      <a:pt x="108" y="158"/>
                    </a:lnTo>
                    <a:lnTo>
                      <a:pt x="110" y="164"/>
                    </a:lnTo>
                    <a:lnTo>
                      <a:pt x="112" y="170"/>
                    </a:lnTo>
                    <a:close/>
                    <a:moveTo>
                      <a:pt x="160" y="108"/>
                    </a:moveTo>
                    <a:lnTo>
                      <a:pt x="160" y="68"/>
                    </a:lnTo>
                    <a:lnTo>
                      <a:pt x="154" y="40"/>
                    </a:lnTo>
                    <a:lnTo>
                      <a:pt x="140" y="20"/>
                    </a:lnTo>
                    <a:lnTo>
                      <a:pt x="118" y="4"/>
                    </a:lnTo>
                    <a:lnTo>
                      <a:pt x="92" y="0"/>
                    </a:lnTo>
                    <a:lnTo>
                      <a:pt x="66" y="4"/>
                    </a:lnTo>
                    <a:lnTo>
                      <a:pt x="44" y="20"/>
                    </a:lnTo>
                    <a:lnTo>
                      <a:pt x="30" y="40"/>
                    </a:lnTo>
                    <a:lnTo>
                      <a:pt x="24" y="68"/>
                    </a:lnTo>
                    <a:lnTo>
                      <a:pt x="24" y="108"/>
                    </a:lnTo>
                    <a:lnTo>
                      <a:pt x="48" y="108"/>
                    </a:lnTo>
                    <a:lnTo>
                      <a:pt x="48" y="68"/>
                    </a:lnTo>
                    <a:lnTo>
                      <a:pt x="52" y="50"/>
                    </a:lnTo>
                    <a:lnTo>
                      <a:pt x="60" y="36"/>
                    </a:lnTo>
                    <a:lnTo>
                      <a:pt x="74" y="26"/>
                    </a:lnTo>
                    <a:lnTo>
                      <a:pt x="92" y="24"/>
                    </a:lnTo>
                    <a:lnTo>
                      <a:pt x="108" y="26"/>
                    </a:lnTo>
                    <a:lnTo>
                      <a:pt x="122" y="36"/>
                    </a:lnTo>
                    <a:lnTo>
                      <a:pt x="132" y="50"/>
                    </a:lnTo>
                    <a:lnTo>
                      <a:pt x="136" y="68"/>
                    </a:lnTo>
                    <a:lnTo>
                      <a:pt x="136" y="108"/>
                    </a:lnTo>
                    <a:lnTo>
                      <a:pt x="160" y="108"/>
                    </a:lnTo>
                    <a:close/>
                    <a:moveTo>
                      <a:pt x="186" y="262"/>
                    </a:moveTo>
                    <a:lnTo>
                      <a:pt x="186" y="116"/>
                    </a:lnTo>
                    <a:lnTo>
                      <a:pt x="0" y="116"/>
                    </a:lnTo>
                    <a:lnTo>
                      <a:pt x="0" y="262"/>
                    </a:lnTo>
                    <a:lnTo>
                      <a:pt x="186" y="262"/>
                    </a:lnTo>
                    <a:close/>
                  </a:path>
                </a:pathLst>
              </a:custGeom>
              <a:solidFill>
                <a:srgbClr val="000000"/>
              </a:soli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620"/>
              </a:p>
            </p:txBody>
          </p:sp>
        </p:grpSp>
        <p:cxnSp>
          <p:nvCxnSpPr>
            <p:cNvPr id="39" name="AutoShape 30"/>
            <p:cNvCxnSpPr>
              <a:cxnSpLocks noChangeShapeType="1"/>
              <a:stCxn id="48" idx="6"/>
            </p:cNvCxnSpPr>
            <p:nvPr/>
          </p:nvCxnSpPr>
          <p:spPr bwMode="auto">
            <a:xfrm>
              <a:off x="7664347" y="2703711"/>
              <a:ext cx="409055" cy="14232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0" name="AutoShape 31"/>
            <p:cNvCxnSpPr>
              <a:cxnSpLocks noChangeShapeType="1"/>
            </p:cNvCxnSpPr>
            <p:nvPr/>
          </p:nvCxnSpPr>
          <p:spPr bwMode="auto">
            <a:xfrm flipV="1">
              <a:off x="7299887" y="1824416"/>
              <a:ext cx="560070" cy="44172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nvGrpSpPr>
            <p:cNvPr id="41" name="Group 35"/>
            <p:cNvGrpSpPr>
              <a:grpSpLocks/>
            </p:cNvGrpSpPr>
            <p:nvPr/>
          </p:nvGrpSpPr>
          <p:grpSpPr bwMode="auto">
            <a:xfrm>
              <a:off x="6327010" y="2152778"/>
              <a:ext cx="1337337" cy="1101866"/>
              <a:chOff x="2177" y="2880"/>
              <a:chExt cx="1222" cy="1210"/>
            </a:xfrm>
          </p:grpSpPr>
          <p:sp>
            <p:nvSpPr>
              <p:cNvPr id="43" name="Oval 36"/>
              <p:cNvSpPr>
                <a:spLocks noChangeArrowheads="1"/>
              </p:cNvSpPr>
              <p:nvPr/>
            </p:nvSpPr>
            <p:spPr bwMode="auto">
              <a:xfrm>
                <a:off x="2177" y="2880"/>
                <a:ext cx="1222" cy="1210"/>
              </a:xfrm>
              <a:prstGeom prst="ellipse">
                <a:avLst/>
              </a:prstGeom>
              <a:gradFill rotWithShape="1">
                <a:gsLst>
                  <a:gs pos="0">
                    <a:srgbClr val="99CCFF"/>
                  </a:gs>
                  <a:gs pos="100000">
                    <a:srgbClr val="99CCFF">
                      <a:gamma/>
                      <a:shade val="46275"/>
                      <a:invGamma/>
                    </a:srgbClr>
                  </a:gs>
                </a:gsLst>
                <a:lin ang="5400000" scaled="1"/>
              </a:gra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620"/>
              </a:p>
            </p:txBody>
          </p:sp>
          <p:grpSp>
            <p:nvGrpSpPr>
              <p:cNvPr id="44" name="Group 37"/>
              <p:cNvGrpSpPr>
                <a:grpSpLocks/>
              </p:cNvGrpSpPr>
              <p:nvPr/>
            </p:nvGrpSpPr>
            <p:grpSpPr bwMode="auto">
              <a:xfrm>
                <a:off x="2408" y="3197"/>
                <a:ext cx="740" cy="475"/>
                <a:chOff x="4229" y="3312"/>
                <a:chExt cx="740" cy="475"/>
              </a:xfrm>
            </p:grpSpPr>
            <p:grpSp>
              <p:nvGrpSpPr>
                <p:cNvPr id="45" name="Group 38"/>
                <p:cNvGrpSpPr>
                  <a:grpSpLocks/>
                </p:cNvGrpSpPr>
                <p:nvPr/>
              </p:nvGrpSpPr>
              <p:grpSpPr bwMode="auto">
                <a:xfrm>
                  <a:off x="4310" y="3363"/>
                  <a:ext cx="659" cy="424"/>
                  <a:chOff x="4310" y="3363"/>
                  <a:chExt cx="659" cy="424"/>
                </a:xfrm>
              </p:grpSpPr>
              <p:sp>
                <p:nvSpPr>
                  <p:cNvPr id="47" name="Freeform 39"/>
                  <p:cNvSpPr>
                    <a:spLocks noChangeArrowheads="1"/>
                  </p:cNvSpPr>
                  <p:nvPr/>
                </p:nvSpPr>
                <p:spPr bwMode="auto">
                  <a:xfrm>
                    <a:off x="4745" y="3432"/>
                    <a:ext cx="224" cy="333"/>
                  </a:xfrm>
                  <a:custGeom>
                    <a:avLst/>
                    <a:gdLst>
                      <a:gd name="T0" fmla="*/ 146 w 288"/>
                      <a:gd name="T1" fmla="*/ 0 h 422"/>
                      <a:gd name="T2" fmla="*/ 0 w 288"/>
                      <a:gd name="T3" fmla="*/ 100 h 422"/>
                      <a:gd name="T4" fmla="*/ 0 w 288"/>
                      <a:gd name="T5" fmla="*/ 396 h 422"/>
                      <a:gd name="T6" fmla="*/ 142 w 288"/>
                      <a:gd name="T7" fmla="*/ 422 h 422"/>
                      <a:gd name="T8" fmla="*/ 142 w 288"/>
                      <a:gd name="T9" fmla="*/ 126 h 422"/>
                      <a:gd name="T10" fmla="*/ 288 w 288"/>
                      <a:gd name="T11" fmla="*/ 26 h 422"/>
                      <a:gd name="T12" fmla="*/ 146 w 288"/>
                      <a:gd name="T13" fmla="*/ 0 h 422"/>
                      <a:gd name="T14" fmla="*/ 0 w 288"/>
                      <a:gd name="T15" fmla="*/ 0 h 422"/>
                      <a:gd name="T16" fmla="*/ 288 w 288"/>
                      <a:gd name="T17" fmla="*/ 422 h 422"/>
                    </a:gdLst>
                    <a:ahLst/>
                    <a:cxnLst>
                      <a:cxn ang="0">
                        <a:pos x="T0" y="T1"/>
                      </a:cxn>
                      <a:cxn ang="0">
                        <a:pos x="T2" y="T3"/>
                      </a:cxn>
                      <a:cxn ang="0">
                        <a:pos x="T4" y="T5"/>
                      </a:cxn>
                      <a:cxn ang="0">
                        <a:pos x="T6" y="T7"/>
                      </a:cxn>
                      <a:cxn ang="0">
                        <a:pos x="T8" y="T9"/>
                      </a:cxn>
                      <a:cxn ang="0">
                        <a:pos x="T10" y="T11"/>
                      </a:cxn>
                      <a:cxn ang="0">
                        <a:pos x="T12" y="T13"/>
                      </a:cxn>
                    </a:cxnLst>
                    <a:rect l="T14" t="T15" r="T16" b="T17"/>
                    <a:pathLst>
                      <a:path w="288" h="422">
                        <a:moveTo>
                          <a:pt x="146" y="0"/>
                        </a:moveTo>
                        <a:lnTo>
                          <a:pt x="0" y="100"/>
                        </a:lnTo>
                        <a:lnTo>
                          <a:pt x="0" y="396"/>
                        </a:lnTo>
                        <a:lnTo>
                          <a:pt x="142" y="422"/>
                        </a:lnTo>
                        <a:lnTo>
                          <a:pt x="142" y="126"/>
                        </a:lnTo>
                        <a:lnTo>
                          <a:pt x="288" y="26"/>
                        </a:lnTo>
                        <a:lnTo>
                          <a:pt x="146" y="0"/>
                        </a:lnTo>
                        <a:close/>
                      </a:path>
                    </a:pathLst>
                  </a:custGeom>
                  <a:solidFill>
                    <a:srgbClr val="000000"/>
                  </a:solidFill>
                  <a:ln w="9360">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620"/>
                  </a:p>
                </p:txBody>
              </p:sp>
              <p:sp>
                <p:nvSpPr>
                  <p:cNvPr id="48" name="Freeform 40"/>
                  <p:cNvSpPr>
                    <a:spLocks noChangeArrowheads="1"/>
                  </p:cNvSpPr>
                  <p:nvPr/>
                </p:nvSpPr>
                <p:spPr bwMode="auto">
                  <a:xfrm>
                    <a:off x="4857" y="3453"/>
                    <a:ext cx="112" cy="311"/>
                  </a:xfrm>
                  <a:custGeom>
                    <a:avLst/>
                    <a:gdLst>
                      <a:gd name="T0" fmla="*/ 0 w 146"/>
                      <a:gd name="T1" fmla="*/ 396 h 396"/>
                      <a:gd name="T2" fmla="*/ 146 w 146"/>
                      <a:gd name="T3" fmla="*/ 300 h 396"/>
                      <a:gd name="T4" fmla="*/ 146 w 146"/>
                      <a:gd name="T5" fmla="*/ 0 h 396"/>
                      <a:gd name="T6" fmla="*/ 0 w 146"/>
                      <a:gd name="T7" fmla="*/ 100 h 396"/>
                      <a:gd name="T8" fmla="*/ 0 w 146"/>
                      <a:gd name="T9" fmla="*/ 396 h 396"/>
                      <a:gd name="T10" fmla="*/ 0 w 146"/>
                      <a:gd name="T11" fmla="*/ 0 h 396"/>
                      <a:gd name="T12" fmla="*/ 146 w 146"/>
                      <a:gd name="T13" fmla="*/ 396 h 396"/>
                    </a:gdLst>
                    <a:ahLst/>
                    <a:cxnLst>
                      <a:cxn ang="0">
                        <a:pos x="T0" y="T1"/>
                      </a:cxn>
                      <a:cxn ang="0">
                        <a:pos x="T2" y="T3"/>
                      </a:cxn>
                      <a:cxn ang="0">
                        <a:pos x="T4" y="T5"/>
                      </a:cxn>
                      <a:cxn ang="0">
                        <a:pos x="T6" y="T7"/>
                      </a:cxn>
                      <a:cxn ang="0">
                        <a:pos x="T8" y="T9"/>
                      </a:cxn>
                    </a:cxnLst>
                    <a:rect l="T10" t="T11" r="T12" b="T13"/>
                    <a:pathLst>
                      <a:path w="146" h="396">
                        <a:moveTo>
                          <a:pt x="0" y="396"/>
                        </a:moveTo>
                        <a:lnTo>
                          <a:pt x="146" y="300"/>
                        </a:lnTo>
                        <a:lnTo>
                          <a:pt x="146" y="0"/>
                        </a:lnTo>
                        <a:lnTo>
                          <a:pt x="0" y="100"/>
                        </a:lnTo>
                        <a:lnTo>
                          <a:pt x="0" y="396"/>
                        </a:lnTo>
                        <a:close/>
                      </a:path>
                    </a:pathLst>
                  </a:custGeom>
                  <a:solidFill>
                    <a:srgbClr val="969696"/>
                  </a:solidFill>
                  <a:ln w="9360">
                    <a:solidFill>
                      <a:srgbClr val="969696"/>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620"/>
                  </a:p>
                </p:txBody>
              </p:sp>
              <p:sp>
                <p:nvSpPr>
                  <p:cNvPr id="49" name="Freeform 41"/>
                  <p:cNvSpPr>
                    <a:spLocks noChangeArrowheads="1"/>
                  </p:cNvSpPr>
                  <p:nvPr/>
                </p:nvSpPr>
                <p:spPr bwMode="auto">
                  <a:xfrm>
                    <a:off x="4514" y="3632"/>
                    <a:ext cx="140" cy="48"/>
                  </a:xfrm>
                  <a:custGeom>
                    <a:avLst/>
                    <a:gdLst>
                      <a:gd name="T0" fmla="*/ 130 w 182"/>
                      <a:gd name="T1" fmla="*/ 64 h 64"/>
                      <a:gd name="T2" fmla="*/ 0 w 182"/>
                      <a:gd name="T3" fmla="*/ 38 h 64"/>
                      <a:gd name="T4" fmla="*/ 52 w 182"/>
                      <a:gd name="T5" fmla="*/ 0 h 64"/>
                      <a:gd name="T6" fmla="*/ 182 w 182"/>
                      <a:gd name="T7" fmla="*/ 26 h 64"/>
                      <a:gd name="T8" fmla="*/ 130 w 182"/>
                      <a:gd name="T9" fmla="*/ 64 h 64"/>
                      <a:gd name="T10" fmla="*/ 0 w 182"/>
                      <a:gd name="T11" fmla="*/ 0 h 64"/>
                      <a:gd name="T12" fmla="*/ 182 w 182"/>
                      <a:gd name="T13" fmla="*/ 64 h 64"/>
                    </a:gdLst>
                    <a:ahLst/>
                    <a:cxnLst>
                      <a:cxn ang="0">
                        <a:pos x="T0" y="T1"/>
                      </a:cxn>
                      <a:cxn ang="0">
                        <a:pos x="T2" y="T3"/>
                      </a:cxn>
                      <a:cxn ang="0">
                        <a:pos x="T4" y="T5"/>
                      </a:cxn>
                      <a:cxn ang="0">
                        <a:pos x="T6" y="T7"/>
                      </a:cxn>
                      <a:cxn ang="0">
                        <a:pos x="T8" y="T9"/>
                      </a:cxn>
                    </a:cxnLst>
                    <a:rect l="T10" t="T11" r="T12" b="T13"/>
                    <a:pathLst>
                      <a:path w="182" h="64">
                        <a:moveTo>
                          <a:pt x="130" y="64"/>
                        </a:moveTo>
                        <a:lnTo>
                          <a:pt x="0" y="38"/>
                        </a:lnTo>
                        <a:lnTo>
                          <a:pt x="52" y="0"/>
                        </a:lnTo>
                        <a:lnTo>
                          <a:pt x="182" y="26"/>
                        </a:lnTo>
                        <a:lnTo>
                          <a:pt x="130" y="64"/>
                        </a:lnTo>
                        <a:close/>
                      </a:path>
                    </a:pathLst>
                  </a:custGeom>
                  <a:solidFill>
                    <a:srgbClr val="000000"/>
                  </a:solidFill>
                  <a:ln w="9360">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620"/>
                  </a:p>
                </p:txBody>
              </p:sp>
              <p:sp>
                <p:nvSpPr>
                  <p:cNvPr id="50" name="Freeform 42"/>
                  <p:cNvSpPr>
                    <a:spLocks noChangeArrowheads="1"/>
                  </p:cNvSpPr>
                  <p:nvPr/>
                </p:nvSpPr>
                <p:spPr bwMode="auto">
                  <a:xfrm>
                    <a:off x="4568" y="3596"/>
                    <a:ext cx="41" cy="63"/>
                  </a:xfrm>
                  <a:custGeom>
                    <a:avLst/>
                    <a:gdLst>
                      <a:gd name="T0" fmla="*/ 28 w 56"/>
                      <a:gd name="T1" fmla="*/ 0 h 84"/>
                      <a:gd name="T2" fmla="*/ 0 w 56"/>
                      <a:gd name="T3" fmla="*/ 20 h 84"/>
                      <a:gd name="T4" fmla="*/ 0 w 56"/>
                      <a:gd name="T5" fmla="*/ 78 h 84"/>
                      <a:gd name="T6" fmla="*/ 26 w 56"/>
                      <a:gd name="T7" fmla="*/ 84 h 84"/>
                      <a:gd name="T8" fmla="*/ 26 w 56"/>
                      <a:gd name="T9" fmla="*/ 26 h 84"/>
                      <a:gd name="T10" fmla="*/ 56 w 56"/>
                      <a:gd name="T11" fmla="*/ 6 h 84"/>
                      <a:gd name="T12" fmla="*/ 28 w 56"/>
                      <a:gd name="T13" fmla="*/ 0 h 84"/>
                      <a:gd name="T14" fmla="*/ 0 w 56"/>
                      <a:gd name="T15" fmla="*/ 0 h 84"/>
                      <a:gd name="T16" fmla="*/ 56 w 56"/>
                      <a:gd name="T17" fmla="*/ 84 h 84"/>
                    </a:gdLst>
                    <a:ahLst/>
                    <a:cxnLst>
                      <a:cxn ang="0">
                        <a:pos x="T0" y="T1"/>
                      </a:cxn>
                      <a:cxn ang="0">
                        <a:pos x="T2" y="T3"/>
                      </a:cxn>
                      <a:cxn ang="0">
                        <a:pos x="T4" y="T5"/>
                      </a:cxn>
                      <a:cxn ang="0">
                        <a:pos x="T6" y="T7"/>
                      </a:cxn>
                      <a:cxn ang="0">
                        <a:pos x="T8" y="T9"/>
                      </a:cxn>
                      <a:cxn ang="0">
                        <a:pos x="T10" y="T11"/>
                      </a:cxn>
                      <a:cxn ang="0">
                        <a:pos x="T12" y="T13"/>
                      </a:cxn>
                    </a:cxnLst>
                    <a:rect l="T14" t="T15" r="T16" b="T17"/>
                    <a:pathLst>
                      <a:path w="56" h="84">
                        <a:moveTo>
                          <a:pt x="28" y="0"/>
                        </a:moveTo>
                        <a:lnTo>
                          <a:pt x="0" y="20"/>
                        </a:lnTo>
                        <a:lnTo>
                          <a:pt x="0" y="78"/>
                        </a:lnTo>
                        <a:lnTo>
                          <a:pt x="26" y="84"/>
                        </a:lnTo>
                        <a:lnTo>
                          <a:pt x="26" y="26"/>
                        </a:lnTo>
                        <a:lnTo>
                          <a:pt x="56" y="6"/>
                        </a:lnTo>
                        <a:lnTo>
                          <a:pt x="28" y="0"/>
                        </a:lnTo>
                        <a:close/>
                      </a:path>
                    </a:pathLst>
                  </a:custGeom>
                  <a:solidFill>
                    <a:srgbClr val="000000"/>
                  </a:solidFill>
                  <a:ln w="9360">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620"/>
                  </a:p>
                </p:txBody>
              </p:sp>
              <p:sp>
                <p:nvSpPr>
                  <p:cNvPr id="51" name="Freeform 43"/>
                  <p:cNvSpPr>
                    <a:spLocks noChangeArrowheads="1"/>
                  </p:cNvSpPr>
                  <p:nvPr/>
                </p:nvSpPr>
                <p:spPr bwMode="auto">
                  <a:xfrm>
                    <a:off x="4568" y="3596"/>
                    <a:ext cx="41" cy="63"/>
                  </a:xfrm>
                  <a:custGeom>
                    <a:avLst/>
                    <a:gdLst>
                      <a:gd name="T0" fmla="*/ 28 w 56"/>
                      <a:gd name="T1" fmla="*/ 0 h 84"/>
                      <a:gd name="T2" fmla="*/ 0 w 56"/>
                      <a:gd name="T3" fmla="*/ 20 h 84"/>
                      <a:gd name="T4" fmla="*/ 0 w 56"/>
                      <a:gd name="T5" fmla="*/ 78 h 84"/>
                      <a:gd name="T6" fmla="*/ 26 w 56"/>
                      <a:gd name="T7" fmla="*/ 84 h 84"/>
                      <a:gd name="T8" fmla="*/ 26 w 56"/>
                      <a:gd name="T9" fmla="*/ 26 h 84"/>
                      <a:gd name="T10" fmla="*/ 56 w 56"/>
                      <a:gd name="T11" fmla="*/ 6 h 84"/>
                      <a:gd name="T12" fmla="*/ 28 w 56"/>
                      <a:gd name="T13" fmla="*/ 0 h 84"/>
                      <a:gd name="T14" fmla="*/ 0 w 56"/>
                      <a:gd name="T15" fmla="*/ 0 h 84"/>
                      <a:gd name="T16" fmla="*/ 56 w 56"/>
                      <a:gd name="T17" fmla="*/ 84 h 84"/>
                    </a:gdLst>
                    <a:ahLst/>
                    <a:cxnLst>
                      <a:cxn ang="0">
                        <a:pos x="T0" y="T1"/>
                      </a:cxn>
                      <a:cxn ang="0">
                        <a:pos x="T2" y="T3"/>
                      </a:cxn>
                      <a:cxn ang="0">
                        <a:pos x="T4" y="T5"/>
                      </a:cxn>
                      <a:cxn ang="0">
                        <a:pos x="T6" y="T7"/>
                      </a:cxn>
                      <a:cxn ang="0">
                        <a:pos x="T8" y="T9"/>
                      </a:cxn>
                      <a:cxn ang="0">
                        <a:pos x="T10" y="T11"/>
                      </a:cxn>
                      <a:cxn ang="0">
                        <a:pos x="T12" y="T13"/>
                      </a:cxn>
                    </a:cxnLst>
                    <a:rect l="T14" t="T15" r="T16" b="T17"/>
                    <a:pathLst>
                      <a:path w="56" h="84">
                        <a:moveTo>
                          <a:pt x="28" y="0"/>
                        </a:moveTo>
                        <a:lnTo>
                          <a:pt x="0" y="20"/>
                        </a:lnTo>
                        <a:lnTo>
                          <a:pt x="0" y="78"/>
                        </a:lnTo>
                        <a:lnTo>
                          <a:pt x="26" y="84"/>
                        </a:lnTo>
                        <a:lnTo>
                          <a:pt x="26" y="26"/>
                        </a:lnTo>
                        <a:lnTo>
                          <a:pt x="56" y="6"/>
                        </a:lnTo>
                        <a:lnTo>
                          <a:pt x="28" y="0"/>
                        </a:lnTo>
                        <a:close/>
                      </a:path>
                    </a:pathLst>
                  </a:custGeom>
                  <a:solidFill>
                    <a:srgbClr val="000000"/>
                  </a:solidFill>
                  <a:ln w="9360">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620"/>
                  </a:p>
                </p:txBody>
              </p:sp>
              <p:sp>
                <p:nvSpPr>
                  <p:cNvPr id="52" name="Freeform 44"/>
                  <p:cNvSpPr>
                    <a:spLocks noChangeArrowheads="1"/>
                  </p:cNvSpPr>
                  <p:nvPr/>
                </p:nvSpPr>
                <p:spPr bwMode="auto">
                  <a:xfrm>
                    <a:off x="4588" y="3608"/>
                    <a:ext cx="4" cy="48"/>
                  </a:xfrm>
                  <a:custGeom>
                    <a:avLst/>
                    <a:gdLst>
                      <a:gd name="T0" fmla="*/ 0 w 10"/>
                      <a:gd name="T1" fmla="*/ 66 h 66"/>
                      <a:gd name="T2" fmla="*/ 10 w 10"/>
                      <a:gd name="T3" fmla="*/ 58 h 66"/>
                      <a:gd name="T4" fmla="*/ 10 w 10"/>
                      <a:gd name="T5" fmla="*/ 0 h 66"/>
                      <a:gd name="T6" fmla="*/ 0 w 10"/>
                      <a:gd name="T7" fmla="*/ 8 h 66"/>
                      <a:gd name="T8" fmla="*/ 0 w 10"/>
                      <a:gd name="T9" fmla="*/ 66 h 66"/>
                      <a:gd name="T10" fmla="*/ 0 w 10"/>
                      <a:gd name="T11" fmla="*/ 0 h 66"/>
                      <a:gd name="T12" fmla="*/ 10 w 10"/>
                      <a:gd name="T13" fmla="*/ 66 h 66"/>
                    </a:gdLst>
                    <a:ahLst/>
                    <a:cxnLst>
                      <a:cxn ang="0">
                        <a:pos x="T0" y="T1"/>
                      </a:cxn>
                      <a:cxn ang="0">
                        <a:pos x="T2" y="T3"/>
                      </a:cxn>
                      <a:cxn ang="0">
                        <a:pos x="T4" y="T5"/>
                      </a:cxn>
                      <a:cxn ang="0">
                        <a:pos x="T6" y="T7"/>
                      </a:cxn>
                      <a:cxn ang="0">
                        <a:pos x="T8" y="T9"/>
                      </a:cxn>
                    </a:cxnLst>
                    <a:rect l="T10" t="T11" r="T12" b="T13"/>
                    <a:pathLst>
                      <a:path w="10" h="66">
                        <a:moveTo>
                          <a:pt x="0" y="66"/>
                        </a:moveTo>
                        <a:lnTo>
                          <a:pt x="10" y="58"/>
                        </a:lnTo>
                        <a:lnTo>
                          <a:pt x="10" y="0"/>
                        </a:lnTo>
                        <a:lnTo>
                          <a:pt x="0" y="8"/>
                        </a:lnTo>
                        <a:lnTo>
                          <a:pt x="0" y="66"/>
                        </a:lnTo>
                        <a:close/>
                      </a:path>
                    </a:pathLst>
                  </a:custGeom>
                  <a:solidFill>
                    <a:srgbClr val="969696"/>
                  </a:solidFill>
                  <a:ln w="9360">
                    <a:solidFill>
                      <a:srgbClr val="969696"/>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620"/>
                  </a:p>
                </p:txBody>
              </p:sp>
              <p:sp>
                <p:nvSpPr>
                  <p:cNvPr id="53" name="Freeform 45"/>
                  <p:cNvSpPr>
                    <a:spLocks noChangeArrowheads="1"/>
                  </p:cNvSpPr>
                  <p:nvPr/>
                </p:nvSpPr>
                <p:spPr bwMode="auto">
                  <a:xfrm>
                    <a:off x="4454" y="3363"/>
                    <a:ext cx="275" cy="56"/>
                  </a:xfrm>
                  <a:custGeom>
                    <a:avLst/>
                    <a:gdLst>
                      <a:gd name="T0" fmla="*/ 346 w 354"/>
                      <a:gd name="T1" fmla="*/ 76 h 76"/>
                      <a:gd name="T2" fmla="*/ 354 w 354"/>
                      <a:gd name="T3" fmla="*/ 68 h 76"/>
                      <a:gd name="T4" fmla="*/ 12 w 354"/>
                      <a:gd name="T5" fmla="*/ 0 h 76"/>
                      <a:gd name="T6" fmla="*/ 0 w 354"/>
                      <a:gd name="T7" fmla="*/ 8 h 76"/>
                      <a:gd name="T8" fmla="*/ 56 w 354"/>
                      <a:gd name="T9" fmla="*/ 18 h 76"/>
                      <a:gd name="T10" fmla="*/ 346 w 354"/>
                      <a:gd name="T11" fmla="*/ 76 h 76"/>
                      <a:gd name="T12" fmla="*/ 0 w 354"/>
                      <a:gd name="T13" fmla="*/ 0 h 76"/>
                      <a:gd name="T14" fmla="*/ 354 w 354"/>
                      <a:gd name="T15" fmla="*/ 76 h 76"/>
                    </a:gdLst>
                    <a:ahLst/>
                    <a:cxnLst>
                      <a:cxn ang="0">
                        <a:pos x="T0" y="T1"/>
                      </a:cxn>
                      <a:cxn ang="0">
                        <a:pos x="T2" y="T3"/>
                      </a:cxn>
                      <a:cxn ang="0">
                        <a:pos x="T4" y="T5"/>
                      </a:cxn>
                      <a:cxn ang="0">
                        <a:pos x="T6" y="T7"/>
                      </a:cxn>
                      <a:cxn ang="0">
                        <a:pos x="T8" y="T9"/>
                      </a:cxn>
                      <a:cxn ang="0">
                        <a:pos x="T10" y="T11"/>
                      </a:cxn>
                    </a:cxnLst>
                    <a:rect l="T12" t="T13" r="T14" b="T15"/>
                    <a:pathLst>
                      <a:path w="354" h="76">
                        <a:moveTo>
                          <a:pt x="346" y="76"/>
                        </a:moveTo>
                        <a:lnTo>
                          <a:pt x="354" y="68"/>
                        </a:lnTo>
                        <a:lnTo>
                          <a:pt x="12" y="0"/>
                        </a:lnTo>
                        <a:lnTo>
                          <a:pt x="0" y="8"/>
                        </a:lnTo>
                        <a:lnTo>
                          <a:pt x="56" y="18"/>
                        </a:lnTo>
                        <a:lnTo>
                          <a:pt x="346" y="76"/>
                        </a:lnTo>
                        <a:close/>
                      </a:path>
                    </a:pathLst>
                  </a:custGeom>
                  <a:solidFill>
                    <a:srgbClr val="000000"/>
                  </a:solidFill>
                  <a:ln w="9360">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620"/>
                  </a:p>
                </p:txBody>
              </p:sp>
              <p:sp>
                <p:nvSpPr>
                  <p:cNvPr id="54" name="Freeform 46"/>
                  <p:cNvSpPr>
                    <a:spLocks noChangeArrowheads="1"/>
                  </p:cNvSpPr>
                  <p:nvPr/>
                </p:nvSpPr>
                <p:spPr bwMode="auto">
                  <a:xfrm>
                    <a:off x="4729" y="3417"/>
                    <a:ext cx="1" cy="237"/>
                  </a:xfrm>
                  <a:custGeom>
                    <a:avLst/>
                    <a:gdLst>
                      <a:gd name="T0" fmla="*/ 0 w 8"/>
                      <a:gd name="T1" fmla="*/ 304 h 304"/>
                      <a:gd name="T2" fmla="*/ 8 w 8"/>
                      <a:gd name="T3" fmla="*/ 298 h 304"/>
                      <a:gd name="T4" fmla="*/ 8 w 8"/>
                      <a:gd name="T5" fmla="*/ 0 h 304"/>
                      <a:gd name="T6" fmla="*/ 0 w 8"/>
                      <a:gd name="T7" fmla="*/ 8 h 304"/>
                      <a:gd name="T8" fmla="*/ 0 w 8"/>
                      <a:gd name="T9" fmla="*/ 304 h 304"/>
                      <a:gd name="T10" fmla="*/ 0 w 8"/>
                      <a:gd name="T11" fmla="*/ 0 h 304"/>
                      <a:gd name="T12" fmla="*/ 8 w 8"/>
                      <a:gd name="T13" fmla="*/ 304 h 304"/>
                    </a:gdLst>
                    <a:ahLst/>
                    <a:cxnLst>
                      <a:cxn ang="0">
                        <a:pos x="T0" y="T1"/>
                      </a:cxn>
                      <a:cxn ang="0">
                        <a:pos x="T2" y="T3"/>
                      </a:cxn>
                      <a:cxn ang="0">
                        <a:pos x="T4" y="T5"/>
                      </a:cxn>
                      <a:cxn ang="0">
                        <a:pos x="T6" y="T7"/>
                      </a:cxn>
                      <a:cxn ang="0">
                        <a:pos x="T8" y="T9"/>
                      </a:cxn>
                    </a:cxnLst>
                    <a:rect l="T10" t="T11" r="T12" b="T13"/>
                    <a:pathLst>
                      <a:path w="8" h="304">
                        <a:moveTo>
                          <a:pt x="0" y="304"/>
                        </a:moveTo>
                        <a:lnTo>
                          <a:pt x="8" y="298"/>
                        </a:lnTo>
                        <a:lnTo>
                          <a:pt x="8" y="0"/>
                        </a:lnTo>
                        <a:lnTo>
                          <a:pt x="0" y="8"/>
                        </a:lnTo>
                        <a:lnTo>
                          <a:pt x="0" y="304"/>
                        </a:lnTo>
                        <a:close/>
                      </a:path>
                    </a:pathLst>
                  </a:custGeom>
                  <a:solidFill>
                    <a:srgbClr val="969696"/>
                  </a:solidFill>
                  <a:ln w="9360">
                    <a:solidFill>
                      <a:srgbClr val="969696"/>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620"/>
                  </a:p>
                </p:txBody>
              </p:sp>
              <p:sp>
                <p:nvSpPr>
                  <p:cNvPr id="55" name="Freeform 47"/>
                  <p:cNvSpPr>
                    <a:spLocks noChangeArrowheads="1"/>
                  </p:cNvSpPr>
                  <p:nvPr/>
                </p:nvSpPr>
                <p:spPr bwMode="auto">
                  <a:xfrm>
                    <a:off x="4454" y="3369"/>
                    <a:ext cx="270" cy="287"/>
                  </a:xfrm>
                  <a:custGeom>
                    <a:avLst/>
                    <a:gdLst>
                      <a:gd name="T0" fmla="*/ 0 w 346"/>
                      <a:gd name="T1" fmla="*/ 0 h 364"/>
                      <a:gd name="T2" fmla="*/ 0 w 346"/>
                      <a:gd name="T3" fmla="*/ 296 h 364"/>
                      <a:gd name="T4" fmla="*/ 346 w 346"/>
                      <a:gd name="T5" fmla="*/ 364 h 364"/>
                      <a:gd name="T6" fmla="*/ 346 w 346"/>
                      <a:gd name="T7" fmla="*/ 68 h 364"/>
                      <a:gd name="T8" fmla="*/ 0 w 346"/>
                      <a:gd name="T9" fmla="*/ 0 h 364"/>
                      <a:gd name="T10" fmla="*/ 0 w 346"/>
                      <a:gd name="T11" fmla="*/ 0 h 364"/>
                      <a:gd name="T12" fmla="*/ 346 w 346"/>
                      <a:gd name="T13" fmla="*/ 364 h 364"/>
                    </a:gdLst>
                    <a:ahLst/>
                    <a:cxnLst>
                      <a:cxn ang="0">
                        <a:pos x="T0" y="T1"/>
                      </a:cxn>
                      <a:cxn ang="0">
                        <a:pos x="T2" y="T3"/>
                      </a:cxn>
                      <a:cxn ang="0">
                        <a:pos x="T4" y="T5"/>
                      </a:cxn>
                      <a:cxn ang="0">
                        <a:pos x="T6" y="T7"/>
                      </a:cxn>
                      <a:cxn ang="0">
                        <a:pos x="T8" y="T9"/>
                      </a:cxn>
                    </a:cxnLst>
                    <a:rect l="T10" t="T11" r="T12" b="T13"/>
                    <a:pathLst>
                      <a:path w="346" h="364">
                        <a:moveTo>
                          <a:pt x="0" y="0"/>
                        </a:moveTo>
                        <a:lnTo>
                          <a:pt x="0" y="296"/>
                        </a:lnTo>
                        <a:lnTo>
                          <a:pt x="346" y="364"/>
                        </a:lnTo>
                        <a:lnTo>
                          <a:pt x="346" y="68"/>
                        </a:lnTo>
                        <a:lnTo>
                          <a:pt x="0" y="0"/>
                        </a:lnTo>
                        <a:close/>
                      </a:path>
                    </a:pathLst>
                  </a:custGeom>
                  <a:solidFill>
                    <a:srgbClr val="000000"/>
                  </a:solidFill>
                  <a:ln w="9360">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620"/>
                  </a:p>
                </p:txBody>
              </p:sp>
              <p:sp>
                <p:nvSpPr>
                  <p:cNvPr id="56" name="Freeform 48"/>
                  <p:cNvSpPr>
                    <a:spLocks noChangeArrowheads="1"/>
                  </p:cNvSpPr>
                  <p:nvPr/>
                </p:nvSpPr>
                <p:spPr bwMode="auto">
                  <a:xfrm>
                    <a:off x="4481" y="3397"/>
                    <a:ext cx="216" cy="231"/>
                  </a:xfrm>
                  <a:custGeom>
                    <a:avLst/>
                    <a:gdLst>
                      <a:gd name="T0" fmla="*/ 0 w 278"/>
                      <a:gd name="T1" fmla="*/ 0 h 296"/>
                      <a:gd name="T2" fmla="*/ 0 w 278"/>
                      <a:gd name="T3" fmla="*/ 240 h 296"/>
                      <a:gd name="T4" fmla="*/ 278 w 278"/>
                      <a:gd name="T5" fmla="*/ 296 h 296"/>
                      <a:gd name="T6" fmla="*/ 278 w 278"/>
                      <a:gd name="T7" fmla="*/ 56 h 296"/>
                      <a:gd name="T8" fmla="*/ 0 w 278"/>
                      <a:gd name="T9" fmla="*/ 0 h 296"/>
                      <a:gd name="T10" fmla="*/ 0 w 278"/>
                      <a:gd name="T11" fmla="*/ 0 h 296"/>
                      <a:gd name="T12" fmla="*/ 278 w 278"/>
                      <a:gd name="T13" fmla="*/ 296 h 296"/>
                    </a:gdLst>
                    <a:ahLst/>
                    <a:cxnLst>
                      <a:cxn ang="0">
                        <a:pos x="T0" y="T1"/>
                      </a:cxn>
                      <a:cxn ang="0">
                        <a:pos x="T2" y="T3"/>
                      </a:cxn>
                      <a:cxn ang="0">
                        <a:pos x="T4" y="T5"/>
                      </a:cxn>
                      <a:cxn ang="0">
                        <a:pos x="T6" y="T7"/>
                      </a:cxn>
                      <a:cxn ang="0">
                        <a:pos x="T8" y="T9"/>
                      </a:cxn>
                    </a:cxnLst>
                    <a:rect l="T10" t="T11" r="T12" b="T13"/>
                    <a:pathLst>
                      <a:path w="278" h="296">
                        <a:moveTo>
                          <a:pt x="0" y="0"/>
                        </a:moveTo>
                        <a:lnTo>
                          <a:pt x="0" y="240"/>
                        </a:lnTo>
                        <a:lnTo>
                          <a:pt x="278" y="296"/>
                        </a:lnTo>
                        <a:lnTo>
                          <a:pt x="278" y="56"/>
                        </a:lnTo>
                        <a:lnTo>
                          <a:pt x="0" y="0"/>
                        </a:lnTo>
                        <a:close/>
                      </a:path>
                    </a:pathLst>
                  </a:custGeom>
                  <a:solidFill>
                    <a:srgbClr val="969696"/>
                  </a:solidFill>
                  <a:ln w="9360">
                    <a:solidFill>
                      <a:srgbClr val="969696"/>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620"/>
                  </a:p>
                </p:txBody>
              </p:sp>
              <p:sp>
                <p:nvSpPr>
                  <p:cNvPr id="57" name="Freeform 49"/>
                  <p:cNvSpPr>
                    <a:spLocks noChangeArrowheads="1"/>
                  </p:cNvSpPr>
                  <p:nvPr/>
                </p:nvSpPr>
                <p:spPr bwMode="auto">
                  <a:xfrm>
                    <a:off x="4514" y="3663"/>
                    <a:ext cx="99" cy="25"/>
                  </a:xfrm>
                  <a:custGeom>
                    <a:avLst/>
                    <a:gdLst>
                      <a:gd name="T0" fmla="*/ 0 w 130"/>
                      <a:gd name="T1" fmla="*/ 0 h 36"/>
                      <a:gd name="T2" fmla="*/ 0 w 130"/>
                      <a:gd name="T3" fmla="*/ 12 h 36"/>
                      <a:gd name="T4" fmla="*/ 130 w 130"/>
                      <a:gd name="T5" fmla="*/ 36 h 36"/>
                      <a:gd name="T6" fmla="*/ 130 w 130"/>
                      <a:gd name="T7" fmla="*/ 24 h 36"/>
                      <a:gd name="T8" fmla="*/ 0 w 130"/>
                      <a:gd name="T9" fmla="*/ 0 h 36"/>
                      <a:gd name="T10" fmla="*/ 0 w 130"/>
                      <a:gd name="T11" fmla="*/ 0 h 36"/>
                      <a:gd name="T12" fmla="*/ 130 w 130"/>
                      <a:gd name="T13" fmla="*/ 36 h 36"/>
                    </a:gdLst>
                    <a:ahLst/>
                    <a:cxnLst>
                      <a:cxn ang="0">
                        <a:pos x="T0" y="T1"/>
                      </a:cxn>
                      <a:cxn ang="0">
                        <a:pos x="T2" y="T3"/>
                      </a:cxn>
                      <a:cxn ang="0">
                        <a:pos x="T4" y="T5"/>
                      </a:cxn>
                      <a:cxn ang="0">
                        <a:pos x="T6" y="T7"/>
                      </a:cxn>
                      <a:cxn ang="0">
                        <a:pos x="T8" y="T9"/>
                      </a:cxn>
                    </a:cxnLst>
                    <a:rect l="T10" t="T11" r="T12" b="T13"/>
                    <a:pathLst>
                      <a:path w="130" h="36">
                        <a:moveTo>
                          <a:pt x="0" y="0"/>
                        </a:moveTo>
                        <a:lnTo>
                          <a:pt x="0" y="12"/>
                        </a:lnTo>
                        <a:lnTo>
                          <a:pt x="130" y="36"/>
                        </a:lnTo>
                        <a:lnTo>
                          <a:pt x="130" y="24"/>
                        </a:lnTo>
                        <a:lnTo>
                          <a:pt x="0" y="0"/>
                        </a:lnTo>
                        <a:close/>
                      </a:path>
                    </a:pathLst>
                  </a:custGeom>
                  <a:solidFill>
                    <a:srgbClr val="000000"/>
                  </a:solidFill>
                  <a:ln w="9360">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620"/>
                  </a:p>
                </p:txBody>
              </p:sp>
              <p:sp>
                <p:nvSpPr>
                  <p:cNvPr id="58" name="Freeform 50"/>
                  <p:cNvSpPr>
                    <a:spLocks noChangeArrowheads="1"/>
                  </p:cNvSpPr>
                  <p:nvPr/>
                </p:nvSpPr>
                <p:spPr bwMode="auto">
                  <a:xfrm>
                    <a:off x="4616" y="3652"/>
                    <a:ext cx="38" cy="36"/>
                  </a:xfrm>
                  <a:custGeom>
                    <a:avLst/>
                    <a:gdLst>
                      <a:gd name="T0" fmla="*/ 0 w 52"/>
                      <a:gd name="T1" fmla="*/ 50 h 50"/>
                      <a:gd name="T2" fmla="*/ 0 w 52"/>
                      <a:gd name="T3" fmla="*/ 38 h 50"/>
                      <a:gd name="T4" fmla="*/ 52 w 52"/>
                      <a:gd name="T5" fmla="*/ 0 h 50"/>
                      <a:gd name="T6" fmla="*/ 52 w 52"/>
                      <a:gd name="T7" fmla="*/ 14 h 50"/>
                      <a:gd name="T8" fmla="*/ 0 w 52"/>
                      <a:gd name="T9" fmla="*/ 50 h 50"/>
                      <a:gd name="T10" fmla="*/ 0 w 52"/>
                      <a:gd name="T11" fmla="*/ 0 h 50"/>
                      <a:gd name="T12" fmla="*/ 52 w 52"/>
                      <a:gd name="T13" fmla="*/ 50 h 50"/>
                    </a:gdLst>
                    <a:ahLst/>
                    <a:cxnLst>
                      <a:cxn ang="0">
                        <a:pos x="T0" y="T1"/>
                      </a:cxn>
                      <a:cxn ang="0">
                        <a:pos x="T2" y="T3"/>
                      </a:cxn>
                      <a:cxn ang="0">
                        <a:pos x="T4" y="T5"/>
                      </a:cxn>
                      <a:cxn ang="0">
                        <a:pos x="T6" y="T7"/>
                      </a:cxn>
                      <a:cxn ang="0">
                        <a:pos x="T8" y="T9"/>
                      </a:cxn>
                    </a:cxnLst>
                    <a:rect l="T10" t="T11" r="T12" b="T13"/>
                    <a:pathLst>
                      <a:path w="52" h="50">
                        <a:moveTo>
                          <a:pt x="0" y="50"/>
                        </a:moveTo>
                        <a:lnTo>
                          <a:pt x="0" y="38"/>
                        </a:lnTo>
                        <a:lnTo>
                          <a:pt x="52" y="0"/>
                        </a:lnTo>
                        <a:lnTo>
                          <a:pt x="52" y="14"/>
                        </a:lnTo>
                        <a:lnTo>
                          <a:pt x="0" y="50"/>
                        </a:lnTo>
                        <a:close/>
                      </a:path>
                    </a:pathLst>
                  </a:custGeom>
                  <a:solidFill>
                    <a:srgbClr val="969696"/>
                  </a:solidFill>
                  <a:ln w="9360">
                    <a:solidFill>
                      <a:srgbClr val="969696"/>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620"/>
                  </a:p>
                </p:txBody>
              </p:sp>
              <p:sp>
                <p:nvSpPr>
                  <p:cNvPr id="59" name="Freeform 51"/>
                  <p:cNvSpPr>
                    <a:spLocks noChangeArrowheads="1"/>
                  </p:cNvSpPr>
                  <p:nvPr/>
                </p:nvSpPr>
                <p:spPr bwMode="auto">
                  <a:xfrm>
                    <a:off x="4310" y="3662"/>
                    <a:ext cx="382" cy="120"/>
                  </a:xfrm>
                  <a:custGeom>
                    <a:avLst/>
                    <a:gdLst>
                      <a:gd name="T0" fmla="*/ 112 w 488"/>
                      <a:gd name="T1" fmla="*/ 0 h 156"/>
                      <a:gd name="T2" fmla="*/ 488 w 488"/>
                      <a:gd name="T3" fmla="*/ 74 h 156"/>
                      <a:gd name="T4" fmla="*/ 378 w 488"/>
                      <a:gd name="T5" fmla="*/ 156 h 156"/>
                      <a:gd name="T6" fmla="*/ 0 w 488"/>
                      <a:gd name="T7" fmla="*/ 82 h 156"/>
                      <a:gd name="T8" fmla="*/ 112 w 488"/>
                      <a:gd name="T9" fmla="*/ 0 h 156"/>
                      <a:gd name="T10" fmla="*/ 0 w 488"/>
                      <a:gd name="T11" fmla="*/ 0 h 156"/>
                      <a:gd name="T12" fmla="*/ 488 w 488"/>
                      <a:gd name="T13" fmla="*/ 156 h 156"/>
                    </a:gdLst>
                    <a:ahLst/>
                    <a:cxnLst>
                      <a:cxn ang="0">
                        <a:pos x="T0" y="T1"/>
                      </a:cxn>
                      <a:cxn ang="0">
                        <a:pos x="T2" y="T3"/>
                      </a:cxn>
                      <a:cxn ang="0">
                        <a:pos x="T4" y="T5"/>
                      </a:cxn>
                      <a:cxn ang="0">
                        <a:pos x="T6" y="T7"/>
                      </a:cxn>
                      <a:cxn ang="0">
                        <a:pos x="T8" y="T9"/>
                      </a:cxn>
                    </a:cxnLst>
                    <a:rect l="T10" t="T11" r="T12" b="T13"/>
                    <a:pathLst>
                      <a:path w="488" h="156">
                        <a:moveTo>
                          <a:pt x="112" y="0"/>
                        </a:moveTo>
                        <a:lnTo>
                          <a:pt x="488" y="74"/>
                        </a:lnTo>
                        <a:lnTo>
                          <a:pt x="378" y="156"/>
                        </a:lnTo>
                        <a:lnTo>
                          <a:pt x="0" y="82"/>
                        </a:lnTo>
                        <a:lnTo>
                          <a:pt x="112" y="0"/>
                        </a:lnTo>
                        <a:close/>
                      </a:path>
                    </a:pathLst>
                  </a:custGeom>
                  <a:solidFill>
                    <a:srgbClr val="000000"/>
                  </a:solidFill>
                  <a:ln w="9360">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620"/>
                  </a:p>
                </p:txBody>
              </p:sp>
              <p:sp>
                <p:nvSpPr>
                  <p:cNvPr id="60" name="Freeform 52"/>
                  <p:cNvSpPr>
                    <a:spLocks noChangeArrowheads="1"/>
                  </p:cNvSpPr>
                  <p:nvPr/>
                </p:nvSpPr>
                <p:spPr bwMode="auto">
                  <a:xfrm>
                    <a:off x="4607" y="3720"/>
                    <a:ext cx="85" cy="67"/>
                  </a:xfrm>
                  <a:custGeom>
                    <a:avLst/>
                    <a:gdLst>
                      <a:gd name="T0" fmla="*/ 0 w 112"/>
                      <a:gd name="T1" fmla="*/ 80 h 90"/>
                      <a:gd name="T2" fmla="*/ 0 w 112"/>
                      <a:gd name="T3" fmla="*/ 90 h 90"/>
                      <a:gd name="T4" fmla="*/ 112 w 112"/>
                      <a:gd name="T5" fmla="*/ 20 h 90"/>
                      <a:gd name="T6" fmla="*/ 112 w 112"/>
                      <a:gd name="T7" fmla="*/ 0 h 90"/>
                      <a:gd name="T8" fmla="*/ 0 w 112"/>
                      <a:gd name="T9" fmla="*/ 80 h 90"/>
                      <a:gd name="T10" fmla="*/ 0 w 112"/>
                      <a:gd name="T11" fmla="*/ 0 h 90"/>
                      <a:gd name="T12" fmla="*/ 112 w 112"/>
                      <a:gd name="T13" fmla="*/ 90 h 90"/>
                    </a:gdLst>
                    <a:ahLst/>
                    <a:cxnLst>
                      <a:cxn ang="0">
                        <a:pos x="T0" y="T1"/>
                      </a:cxn>
                      <a:cxn ang="0">
                        <a:pos x="T2" y="T3"/>
                      </a:cxn>
                      <a:cxn ang="0">
                        <a:pos x="T4" y="T5"/>
                      </a:cxn>
                      <a:cxn ang="0">
                        <a:pos x="T6" y="T7"/>
                      </a:cxn>
                      <a:cxn ang="0">
                        <a:pos x="T8" y="T9"/>
                      </a:cxn>
                    </a:cxnLst>
                    <a:rect l="T10" t="T11" r="T12" b="T13"/>
                    <a:pathLst>
                      <a:path w="112" h="90">
                        <a:moveTo>
                          <a:pt x="0" y="80"/>
                        </a:moveTo>
                        <a:lnTo>
                          <a:pt x="0" y="90"/>
                        </a:lnTo>
                        <a:lnTo>
                          <a:pt x="112" y="20"/>
                        </a:lnTo>
                        <a:lnTo>
                          <a:pt x="112" y="0"/>
                        </a:lnTo>
                        <a:lnTo>
                          <a:pt x="0" y="80"/>
                        </a:lnTo>
                        <a:close/>
                      </a:path>
                    </a:pathLst>
                  </a:custGeom>
                  <a:solidFill>
                    <a:srgbClr val="969696"/>
                  </a:solidFill>
                  <a:ln w="9360">
                    <a:solidFill>
                      <a:srgbClr val="969696"/>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620"/>
                  </a:p>
                </p:txBody>
              </p:sp>
              <p:sp>
                <p:nvSpPr>
                  <p:cNvPr id="61" name="Freeform 53"/>
                  <p:cNvSpPr>
                    <a:spLocks noChangeArrowheads="1"/>
                  </p:cNvSpPr>
                  <p:nvPr/>
                </p:nvSpPr>
                <p:spPr bwMode="auto">
                  <a:xfrm>
                    <a:off x="4310" y="3726"/>
                    <a:ext cx="294" cy="62"/>
                  </a:xfrm>
                  <a:custGeom>
                    <a:avLst/>
                    <a:gdLst>
                      <a:gd name="T0" fmla="*/ 0 w 378"/>
                      <a:gd name="T1" fmla="*/ 0 h 82"/>
                      <a:gd name="T2" fmla="*/ 0 w 378"/>
                      <a:gd name="T3" fmla="*/ 8 h 82"/>
                      <a:gd name="T4" fmla="*/ 378 w 378"/>
                      <a:gd name="T5" fmla="*/ 82 h 82"/>
                      <a:gd name="T6" fmla="*/ 378 w 378"/>
                      <a:gd name="T7" fmla="*/ 72 h 82"/>
                      <a:gd name="T8" fmla="*/ 0 w 378"/>
                      <a:gd name="T9" fmla="*/ 0 h 82"/>
                      <a:gd name="T10" fmla="*/ 0 w 378"/>
                      <a:gd name="T11" fmla="*/ 0 h 82"/>
                      <a:gd name="T12" fmla="*/ 378 w 378"/>
                      <a:gd name="T13" fmla="*/ 82 h 82"/>
                    </a:gdLst>
                    <a:ahLst/>
                    <a:cxnLst>
                      <a:cxn ang="0">
                        <a:pos x="T0" y="T1"/>
                      </a:cxn>
                      <a:cxn ang="0">
                        <a:pos x="T2" y="T3"/>
                      </a:cxn>
                      <a:cxn ang="0">
                        <a:pos x="T4" y="T5"/>
                      </a:cxn>
                      <a:cxn ang="0">
                        <a:pos x="T6" y="T7"/>
                      </a:cxn>
                      <a:cxn ang="0">
                        <a:pos x="T8" y="T9"/>
                      </a:cxn>
                    </a:cxnLst>
                    <a:rect l="T10" t="T11" r="T12" b="T13"/>
                    <a:pathLst>
                      <a:path w="378" h="82">
                        <a:moveTo>
                          <a:pt x="0" y="0"/>
                        </a:moveTo>
                        <a:lnTo>
                          <a:pt x="0" y="8"/>
                        </a:lnTo>
                        <a:lnTo>
                          <a:pt x="378" y="82"/>
                        </a:lnTo>
                        <a:lnTo>
                          <a:pt x="378" y="72"/>
                        </a:lnTo>
                        <a:lnTo>
                          <a:pt x="0" y="0"/>
                        </a:lnTo>
                        <a:close/>
                      </a:path>
                    </a:pathLst>
                  </a:custGeom>
                  <a:solidFill>
                    <a:srgbClr val="000000"/>
                  </a:solidFill>
                  <a:ln w="9360">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620"/>
                  </a:p>
                </p:txBody>
              </p:sp>
            </p:grpSp>
            <p:sp>
              <p:nvSpPr>
                <p:cNvPr id="46" name="Freeform 54"/>
                <p:cNvSpPr>
                  <a:spLocks noChangeArrowheads="1"/>
                </p:cNvSpPr>
                <p:nvPr/>
              </p:nvSpPr>
              <p:spPr bwMode="auto">
                <a:xfrm>
                  <a:off x="4229" y="3312"/>
                  <a:ext cx="144" cy="206"/>
                </a:xfrm>
                <a:custGeom>
                  <a:avLst/>
                  <a:gdLst>
                    <a:gd name="T0" fmla="*/ 112 w 186"/>
                    <a:gd name="T1" fmla="*/ 170 h 262"/>
                    <a:gd name="T2" fmla="*/ 110 w 186"/>
                    <a:gd name="T3" fmla="*/ 176 h 262"/>
                    <a:gd name="T4" fmla="*/ 108 w 186"/>
                    <a:gd name="T5" fmla="*/ 180 h 262"/>
                    <a:gd name="T6" fmla="*/ 104 w 186"/>
                    <a:gd name="T7" fmla="*/ 184 h 262"/>
                    <a:gd name="T8" fmla="*/ 100 w 186"/>
                    <a:gd name="T9" fmla="*/ 188 h 262"/>
                    <a:gd name="T10" fmla="*/ 104 w 186"/>
                    <a:gd name="T11" fmla="*/ 228 h 262"/>
                    <a:gd name="T12" fmla="*/ 78 w 186"/>
                    <a:gd name="T13" fmla="*/ 228 h 262"/>
                    <a:gd name="T14" fmla="*/ 84 w 186"/>
                    <a:gd name="T15" fmla="*/ 188 h 262"/>
                    <a:gd name="T16" fmla="*/ 80 w 186"/>
                    <a:gd name="T17" fmla="*/ 184 h 262"/>
                    <a:gd name="T18" fmla="*/ 76 w 186"/>
                    <a:gd name="T19" fmla="*/ 180 h 262"/>
                    <a:gd name="T20" fmla="*/ 74 w 186"/>
                    <a:gd name="T21" fmla="*/ 176 h 262"/>
                    <a:gd name="T22" fmla="*/ 72 w 186"/>
                    <a:gd name="T23" fmla="*/ 170 h 262"/>
                    <a:gd name="T24" fmla="*/ 74 w 186"/>
                    <a:gd name="T25" fmla="*/ 164 h 262"/>
                    <a:gd name="T26" fmla="*/ 76 w 186"/>
                    <a:gd name="T27" fmla="*/ 158 h 262"/>
                    <a:gd name="T28" fmla="*/ 80 w 186"/>
                    <a:gd name="T29" fmla="*/ 154 h 262"/>
                    <a:gd name="T30" fmla="*/ 86 w 186"/>
                    <a:gd name="T31" fmla="*/ 150 h 262"/>
                    <a:gd name="T32" fmla="*/ 92 w 186"/>
                    <a:gd name="T33" fmla="*/ 150 h 262"/>
                    <a:gd name="T34" fmla="*/ 98 w 186"/>
                    <a:gd name="T35" fmla="*/ 150 h 262"/>
                    <a:gd name="T36" fmla="*/ 104 w 186"/>
                    <a:gd name="T37" fmla="*/ 154 h 262"/>
                    <a:gd name="T38" fmla="*/ 108 w 186"/>
                    <a:gd name="T39" fmla="*/ 158 h 262"/>
                    <a:gd name="T40" fmla="*/ 110 w 186"/>
                    <a:gd name="T41" fmla="*/ 164 h 262"/>
                    <a:gd name="T42" fmla="*/ 112 w 186"/>
                    <a:gd name="T43" fmla="*/ 170 h 262"/>
                    <a:gd name="T44" fmla="*/ 160 w 186"/>
                    <a:gd name="T45" fmla="*/ 108 h 262"/>
                    <a:gd name="T46" fmla="*/ 160 w 186"/>
                    <a:gd name="T47" fmla="*/ 68 h 262"/>
                    <a:gd name="T48" fmla="*/ 154 w 186"/>
                    <a:gd name="T49" fmla="*/ 40 h 262"/>
                    <a:gd name="T50" fmla="*/ 140 w 186"/>
                    <a:gd name="T51" fmla="*/ 20 h 262"/>
                    <a:gd name="T52" fmla="*/ 118 w 186"/>
                    <a:gd name="T53" fmla="*/ 4 h 262"/>
                    <a:gd name="T54" fmla="*/ 92 w 186"/>
                    <a:gd name="T55" fmla="*/ 0 h 262"/>
                    <a:gd name="T56" fmla="*/ 66 w 186"/>
                    <a:gd name="T57" fmla="*/ 4 h 262"/>
                    <a:gd name="T58" fmla="*/ 44 w 186"/>
                    <a:gd name="T59" fmla="*/ 20 h 262"/>
                    <a:gd name="T60" fmla="*/ 30 w 186"/>
                    <a:gd name="T61" fmla="*/ 40 h 262"/>
                    <a:gd name="T62" fmla="*/ 24 w 186"/>
                    <a:gd name="T63" fmla="*/ 68 h 262"/>
                    <a:gd name="T64" fmla="*/ 24 w 186"/>
                    <a:gd name="T65" fmla="*/ 108 h 262"/>
                    <a:gd name="T66" fmla="*/ 48 w 186"/>
                    <a:gd name="T67" fmla="*/ 108 h 262"/>
                    <a:gd name="T68" fmla="*/ 48 w 186"/>
                    <a:gd name="T69" fmla="*/ 68 h 262"/>
                    <a:gd name="T70" fmla="*/ 52 w 186"/>
                    <a:gd name="T71" fmla="*/ 50 h 262"/>
                    <a:gd name="T72" fmla="*/ 60 w 186"/>
                    <a:gd name="T73" fmla="*/ 36 h 262"/>
                    <a:gd name="T74" fmla="*/ 74 w 186"/>
                    <a:gd name="T75" fmla="*/ 26 h 262"/>
                    <a:gd name="T76" fmla="*/ 92 w 186"/>
                    <a:gd name="T77" fmla="*/ 24 h 262"/>
                    <a:gd name="T78" fmla="*/ 108 w 186"/>
                    <a:gd name="T79" fmla="*/ 26 h 262"/>
                    <a:gd name="T80" fmla="*/ 122 w 186"/>
                    <a:gd name="T81" fmla="*/ 36 h 262"/>
                    <a:gd name="T82" fmla="*/ 132 w 186"/>
                    <a:gd name="T83" fmla="*/ 50 h 262"/>
                    <a:gd name="T84" fmla="*/ 136 w 186"/>
                    <a:gd name="T85" fmla="*/ 68 h 262"/>
                    <a:gd name="T86" fmla="*/ 136 w 186"/>
                    <a:gd name="T87" fmla="*/ 108 h 262"/>
                    <a:gd name="T88" fmla="*/ 160 w 186"/>
                    <a:gd name="T89" fmla="*/ 108 h 262"/>
                    <a:gd name="T90" fmla="*/ 186 w 186"/>
                    <a:gd name="T91" fmla="*/ 262 h 262"/>
                    <a:gd name="T92" fmla="*/ 186 w 186"/>
                    <a:gd name="T93" fmla="*/ 116 h 262"/>
                    <a:gd name="T94" fmla="*/ 0 w 186"/>
                    <a:gd name="T95" fmla="*/ 116 h 262"/>
                    <a:gd name="T96" fmla="*/ 0 w 186"/>
                    <a:gd name="T97" fmla="*/ 262 h 262"/>
                    <a:gd name="T98" fmla="*/ 186 w 186"/>
                    <a:gd name="T99" fmla="*/ 262 h 262"/>
                    <a:gd name="T100" fmla="*/ 0 w 186"/>
                    <a:gd name="T101" fmla="*/ 0 h 262"/>
                    <a:gd name="T102" fmla="*/ 186 w 186"/>
                    <a:gd name="T103" fmla="*/ 26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T100" t="T101" r="T102" b="T103"/>
                  <a:pathLst>
                    <a:path w="186" h="262">
                      <a:moveTo>
                        <a:pt x="112" y="170"/>
                      </a:moveTo>
                      <a:lnTo>
                        <a:pt x="110" y="176"/>
                      </a:lnTo>
                      <a:lnTo>
                        <a:pt x="108" y="180"/>
                      </a:lnTo>
                      <a:lnTo>
                        <a:pt x="104" y="184"/>
                      </a:lnTo>
                      <a:lnTo>
                        <a:pt x="100" y="188"/>
                      </a:lnTo>
                      <a:lnTo>
                        <a:pt x="104" y="228"/>
                      </a:lnTo>
                      <a:lnTo>
                        <a:pt x="78" y="228"/>
                      </a:lnTo>
                      <a:lnTo>
                        <a:pt x="84" y="188"/>
                      </a:lnTo>
                      <a:lnTo>
                        <a:pt x="80" y="184"/>
                      </a:lnTo>
                      <a:lnTo>
                        <a:pt x="76" y="180"/>
                      </a:lnTo>
                      <a:lnTo>
                        <a:pt x="74" y="176"/>
                      </a:lnTo>
                      <a:lnTo>
                        <a:pt x="72" y="170"/>
                      </a:lnTo>
                      <a:lnTo>
                        <a:pt x="74" y="164"/>
                      </a:lnTo>
                      <a:lnTo>
                        <a:pt x="76" y="158"/>
                      </a:lnTo>
                      <a:lnTo>
                        <a:pt x="80" y="154"/>
                      </a:lnTo>
                      <a:lnTo>
                        <a:pt x="86" y="150"/>
                      </a:lnTo>
                      <a:lnTo>
                        <a:pt x="92" y="150"/>
                      </a:lnTo>
                      <a:lnTo>
                        <a:pt x="98" y="150"/>
                      </a:lnTo>
                      <a:lnTo>
                        <a:pt x="104" y="154"/>
                      </a:lnTo>
                      <a:lnTo>
                        <a:pt x="108" y="158"/>
                      </a:lnTo>
                      <a:lnTo>
                        <a:pt x="110" y="164"/>
                      </a:lnTo>
                      <a:lnTo>
                        <a:pt x="112" y="170"/>
                      </a:lnTo>
                      <a:close/>
                      <a:moveTo>
                        <a:pt x="160" y="108"/>
                      </a:moveTo>
                      <a:lnTo>
                        <a:pt x="160" y="68"/>
                      </a:lnTo>
                      <a:lnTo>
                        <a:pt x="154" y="40"/>
                      </a:lnTo>
                      <a:lnTo>
                        <a:pt x="140" y="20"/>
                      </a:lnTo>
                      <a:lnTo>
                        <a:pt x="118" y="4"/>
                      </a:lnTo>
                      <a:lnTo>
                        <a:pt x="92" y="0"/>
                      </a:lnTo>
                      <a:lnTo>
                        <a:pt x="66" y="4"/>
                      </a:lnTo>
                      <a:lnTo>
                        <a:pt x="44" y="20"/>
                      </a:lnTo>
                      <a:lnTo>
                        <a:pt x="30" y="40"/>
                      </a:lnTo>
                      <a:lnTo>
                        <a:pt x="24" y="68"/>
                      </a:lnTo>
                      <a:lnTo>
                        <a:pt x="24" y="108"/>
                      </a:lnTo>
                      <a:lnTo>
                        <a:pt x="48" y="108"/>
                      </a:lnTo>
                      <a:lnTo>
                        <a:pt x="48" y="68"/>
                      </a:lnTo>
                      <a:lnTo>
                        <a:pt x="52" y="50"/>
                      </a:lnTo>
                      <a:lnTo>
                        <a:pt x="60" y="36"/>
                      </a:lnTo>
                      <a:lnTo>
                        <a:pt x="74" y="26"/>
                      </a:lnTo>
                      <a:lnTo>
                        <a:pt x="92" y="24"/>
                      </a:lnTo>
                      <a:lnTo>
                        <a:pt x="108" y="26"/>
                      </a:lnTo>
                      <a:lnTo>
                        <a:pt x="122" y="36"/>
                      </a:lnTo>
                      <a:lnTo>
                        <a:pt x="132" y="50"/>
                      </a:lnTo>
                      <a:lnTo>
                        <a:pt x="136" y="68"/>
                      </a:lnTo>
                      <a:lnTo>
                        <a:pt x="136" y="108"/>
                      </a:lnTo>
                      <a:lnTo>
                        <a:pt x="160" y="108"/>
                      </a:lnTo>
                      <a:close/>
                      <a:moveTo>
                        <a:pt x="186" y="262"/>
                      </a:moveTo>
                      <a:lnTo>
                        <a:pt x="186" y="116"/>
                      </a:lnTo>
                      <a:lnTo>
                        <a:pt x="0" y="116"/>
                      </a:lnTo>
                      <a:lnTo>
                        <a:pt x="0" y="262"/>
                      </a:lnTo>
                      <a:lnTo>
                        <a:pt x="186" y="262"/>
                      </a:lnTo>
                      <a:close/>
                    </a:path>
                  </a:pathLst>
                </a:custGeom>
                <a:solidFill>
                  <a:srgbClr val="000000"/>
                </a:soli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1620"/>
                </a:p>
              </p:txBody>
            </p:sp>
          </p:grpSp>
        </p:grpSp>
        <p:pic>
          <p:nvPicPr>
            <p:cNvPr id="42" name="Picture 59" descr="zg_water_right_an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8333" t="6667" r="8333" b="6667"/>
            <a:stretch>
              <a:fillRect/>
            </a:stretch>
          </p:blipFill>
          <p:spPr bwMode="auto">
            <a:xfrm>
              <a:off x="8073401" y="2460998"/>
              <a:ext cx="613399" cy="77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67" name="Group 66">
            <a:extLst>
              <a:ext uri="{FF2B5EF4-FFF2-40B4-BE49-F238E27FC236}">
                <a16:creationId xmlns:a16="http://schemas.microsoft.com/office/drawing/2014/main" id="{859A3A1A-202B-4FC8-BBA1-9C5338E55E71}"/>
              </a:ext>
            </a:extLst>
          </p:cNvPr>
          <p:cNvGrpSpPr/>
          <p:nvPr/>
        </p:nvGrpSpPr>
        <p:grpSpPr>
          <a:xfrm>
            <a:off x="210509" y="945403"/>
            <a:ext cx="6474011" cy="3771321"/>
            <a:chOff x="4707868" y="2846139"/>
            <a:chExt cx="4327182" cy="2179065"/>
          </a:xfrm>
        </p:grpSpPr>
        <p:pic>
          <p:nvPicPr>
            <p:cNvPr id="68" name="Picture 67">
              <a:extLst>
                <a:ext uri="{FF2B5EF4-FFF2-40B4-BE49-F238E27FC236}">
                  <a16:creationId xmlns:a16="http://schemas.microsoft.com/office/drawing/2014/main" id="{ACB6668B-10C7-4CCC-BEDE-21D8261A72AC}"/>
                </a:ext>
              </a:extLst>
            </p:cNvPr>
            <p:cNvPicPr>
              <a:picLocks noChangeAspect="1"/>
            </p:cNvPicPr>
            <p:nvPr/>
          </p:nvPicPr>
          <p:blipFill>
            <a:blip r:embed="rId4"/>
            <a:stretch>
              <a:fillRect/>
            </a:stretch>
          </p:blipFill>
          <p:spPr>
            <a:xfrm>
              <a:off x="4707868" y="2846139"/>
              <a:ext cx="4327182" cy="2179065"/>
            </a:xfrm>
            <a:prstGeom prst="rect">
              <a:avLst/>
            </a:prstGeom>
          </p:spPr>
        </p:pic>
        <p:sp>
          <p:nvSpPr>
            <p:cNvPr id="69" name="Rectangle 68">
              <a:extLst>
                <a:ext uri="{FF2B5EF4-FFF2-40B4-BE49-F238E27FC236}">
                  <a16:creationId xmlns:a16="http://schemas.microsoft.com/office/drawing/2014/main" id="{30B3BA48-1F67-4D80-A921-1CDA7E1DFB81}"/>
                </a:ext>
              </a:extLst>
            </p:cNvPr>
            <p:cNvSpPr/>
            <p:nvPr/>
          </p:nvSpPr>
          <p:spPr>
            <a:xfrm>
              <a:off x="7988218" y="3872921"/>
              <a:ext cx="1046832" cy="170442"/>
            </a:xfrm>
            <a:prstGeom prst="rect">
              <a:avLst/>
            </a:prstGeom>
            <a:solidFill>
              <a:srgbClr val="E1691B"/>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grpSp>
    </p:spTree>
    <p:extLst>
      <p:ext uri="{BB962C8B-B14F-4D97-AF65-F5344CB8AC3E}">
        <p14:creationId xmlns:p14="http://schemas.microsoft.com/office/powerpoint/2010/main" val="5930020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p:txBody>
          <a:bodyPr/>
          <a:lstStyle/>
          <a:p>
            <a:r>
              <a:rPr lang="en-US" altLang="zh-CN" dirty="0"/>
              <a:t>High Availability Key Management Considerations</a:t>
            </a:r>
            <a:br>
              <a:rPr lang="en-US" altLang="zh-CN" dirty="0"/>
            </a:br>
            <a:r>
              <a:rPr lang="en-US" altLang="zh-CN" sz="1400" b="0" i="1" dirty="0"/>
              <a:t>ICSF Parallel </a:t>
            </a:r>
            <a:r>
              <a:rPr lang="en-US" altLang="zh-CN" sz="1400" b="0" i="1" dirty="0" err="1"/>
              <a:t>Sysplex</a:t>
            </a:r>
            <a:r>
              <a:rPr lang="en-US" altLang="zh-CN" sz="1400" b="0" i="1" dirty="0"/>
              <a:t> Enablement</a:t>
            </a:r>
            <a:endParaRPr lang="zh-CN" altLang="en-US" sz="1400" b="0" i="1" dirty="0"/>
          </a:p>
        </p:txBody>
      </p:sp>
      <p:pic>
        <p:nvPicPr>
          <p:cNvPr id="29699" name="Picture 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0626" y="617334"/>
            <a:ext cx="439341" cy="585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700" name="Picture 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0626" y="1434103"/>
            <a:ext cx="439341" cy="585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701" name="Picture 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183" y="1434103"/>
            <a:ext cx="439341" cy="585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702" name="Picture 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183" y="617334"/>
            <a:ext cx="439341" cy="585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703" name="等腰三角形 2"/>
          <p:cNvSpPr>
            <a:spLocks noChangeArrowheads="1"/>
          </p:cNvSpPr>
          <p:nvPr/>
        </p:nvSpPr>
        <p:spPr bwMode="auto">
          <a:xfrm>
            <a:off x="6469296" y="910229"/>
            <a:ext cx="278606" cy="251222"/>
          </a:xfrm>
          <a:prstGeom prst="triangle">
            <a:avLst>
              <a:gd name="adj" fmla="val 50000"/>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zh-CN" altLang="en-US" sz="1350">
              <a:latin typeface="Arial"/>
              <a:ea typeface="SimSun" charset="-122"/>
              <a:cs typeface="Arial"/>
            </a:endParaRPr>
          </a:p>
        </p:txBody>
      </p:sp>
      <p:sp>
        <p:nvSpPr>
          <p:cNvPr id="29704" name="等腰三角形 122"/>
          <p:cNvSpPr>
            <a:spLocks noChangeArrowheads="1"/>
          </p:cNvSpPr>
          <p:nvPr/>
        </p:nvSpPr>
        <p:spPr bwMode="auto">
          <a:xfrm>
            <a:off x="6480012" y="1343615"/>
            <a:ext cx="277415" cy="252413"/>
          </a:xfrm>
          <a:prstGeom prst="triangle">
            <a:avLst>
              <a:gd name="adj" fmla="val 50000"/>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zh-CN" altLang="en-US" sz="1350">
              <a:latin typeface="Arial"/>
              <a:ea typeface="SimSun" charset="-122"/>
              <a:cs typeface="Arial"/>
            </a:endParaRPr>
          </a:p>
        </p:txBody>
      </p:sp>
      <p:cxnSp>
        <p:nvCxnSpPr>
          <p:cNvPr id="38922" name="直接连接符 6"/>
          <p:cNvCxnSpPr>
            <a:cxnSpLocks noChangeShapeType="1"/>
            <a:stCxn id="29699" idx="3"/>
          </p:cNvCxnSpPr>
          <p:nvPr/>
        </p:nvCxnSpPr>
        <p:spPr bwMode="auto">
          <a:xfrm>
            <a:off x="6129967" y="910228"/>
            <a:ext cx="685800" cy="685800"/>
          </a:xfrm>
          <a:prstGeom prst="line">
            <a:avLst/>
          </a:prstGeom>
          <a:noFill/>
          <a:ln>
            <a:noFill/>
          </a:ln>
          <a:effectLst/>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8923" name="直接连接符 8"/>
          <p:cNvCxnSpPr>
            <a:cxnSpLocks noChangeShapeType="1"/>
            <a:stCxn id="29699" idx="3"/>
            <a:endCxn id="29703" idx="2"/>
          </p:cNvCxnSpPr>
          <p:nvPr/>
        </p:nvCxnSpPr>
        <p:spPr bwMode="auto">
          <a:xfrm>
            <a:off x="6129968" y="910229"/>
            <a:ext cx="339328" cy="251222"/>
          </a:xfrm>
          <a:prstGeom prst="line">
            <a:avLst/>
          </a:prstGeom>
          <a:noFill/>
          <a:ln w="9525">
            <a:solidFill>
              <a:srgbClr val="00FF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8924" name="直接连接符 130"/>
          <p:cNvCxnSpPr>
            <a:cxnSpLocks noChangeShapeType="1"/>
            <a:stCxn id="29699" idx="3"/>
            <a:endCxn id="29704" idx="2"/>
          </p:cNvCxnSpPr>
          <p:nvPr/>
        </p:nvCxnSpPr>
        <p:spPr bwMode="auto">
          <a:xfrm>
            <a:off x="6129968" y="910228"/>
            <a:ext cx="350044" cy="685800"/>
          </a:xfrm>
          <a:prstGeom prst="line">
            <a:avLst/>
          </a:prstGeom>
          <a:noFill/>
          <a:ln w="9525">
            <a:solidFill>
              <a:srgbClr val="00FF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8925" name="直接连接符 131"/>
          <p:cNvCxnSpPr>
            <a:cxnSpLocks noChangeShapeType="1"/>
            <a:stCxn id="29700" idx="3"/>
            <a:endCxn id="29703" idx="2"/>
          </p:cNvCxnSpPr>
          <p:nvPr/>
        </p:nvCxnSpPr>
        <p:spPr bwMode="auto">
          <a:xfrm flipV="1">
            <a:off x="6129968" y="1161450"/>
            <a:ext cx="339328" cy="565547"/>
          </a:xfrm>
          <a:prstGeom prst="line">
            <a:avLst/>
          </a:prstGeom>
          <a:noFill/>
          <a:ln w="9525">
            <a:solidFill>
              <a:srgbClr val="00FF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8926" name="直接连接符 132"/>
          <p:cNvCxnSpPr>
            <a:cxnSpLocks noChangeShapeType="1"/>
            <a:stCxn id="29700" idx="3"/>
            <a:endCxn id="29704" idx="2"/>
          </p:cNvCxnSpPr>
          <p:nvPr/>
        </p:nvCxnSpPr>
        <p:spPr bwMode="auto">
          <a:xfrm flipV="1">
            <a:off x="6129968" y="1596028"/>
            <a:ext cx="350044" cy="130969"/>
          </a:xfrm>
          <a:prstGeom prst="line">
            <a:avLst/>
          </a:prstGeom>
          <a:noFill/>
          <a:ln w="9525">
            <a:solidFill>
              <a:srgbClr val="00FF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8927" name="直接连接符 133"/>
          <p:cNvCxnSpPr>
            <a:cxnSpLocks noChangeShapeType="1"/>
            <a:stCxn id="29703" idx="4"/>
            <a:endCxn id="29702" idx="1"/>
          </p:cNvCxnSpPr>
          <p:nvPr/>
        </p:nvCxnSpPr>
        <p:spPr bwMode="auto">
          <a:xfrm flipV="1">
            <a:off x="6747902" y="910229"/>
            <a:ext cx="345281" cy="251222"/>
          </a:xfrm>
          <a:prstGeom prst="line">
            <a:avLst/>
          </a:prstGeom>
          <a:noFill/>
          <a:ln w="9525">
            <a:solidFill>
              <a:srgbClr val="00FF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8928" name="直接连接符 134"/>
          <p:cNvCxnSpPr>
            <a:cxnSpLocks noChangeShapeType="1"/>
            <a:stCxn id="29703" idx="4"/>
            <a:endCxn id="29701" idx="1"/>
          </p:cNvCxnSpPr>
          <p:nvPr/>
        </p:nvCxnSpPr>
        <p:spPr bwMode="auto">
          <a:xfrm>
            <a:off x="6747902" y="1161450"/>
            <a:ext cx="345281" cy="565547"/>
          </a:xfrm>
          <a:prstGeom prst="line">
            <a:avLst/>
          </a:prstGeom>
          <a:noFill/>
          <a:ln w="9525">
            <a:solidFill>
              <a:srgbClr val="00FF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8929" name="直接连接符 135"/>
          <p:cNvCxnSpPr>
            <a:cxnSpLocks noChangeShapeType="1"/>
            <a:stCxn id="29704" idx="4"/>
            <a:endCxn id="29701" idx="1"/>
          </p:cNvCxnSpPr>
          <p:nvPr/>
        </p:nvCxnSpPr>
        <p:spPr bwMode="auto">
          <a:xfrm>
            <a:off x="6757427" y="1596028"/>
            <a:ext cx="335756" cy="130969"/>
          </a:xfrm>
          <a:prstGeom prst="line">
            <a:avLst/>
          </a:prstGeom>
          <a:noFill/>
          <a:ln w="9525">
            <a:solidFill>
              <a:srgbClr val="00FF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8930" name="直接连接符 136"/>
          <p:cNvCxnSpPr>
            <a:cxnSpLocks noChangeShapeType="1"/>
            <a:stCxn id="29704" idx="4"/>
            <a:endCxn id="29702" idx="1"/>
          </p:cNvCxnSpPr>
          <p:nvPr/>
        </p:nvCxnSpPr>
        <p:spPr bwMode="auto">
          <a:xfrm flipV="1">
            <a:off x="6757427" y="910228"/>
            <a:ext cx="335756" cy="685800"/>
          </a:xfrm>
          <a:prstGeom prst="line">
            <a:avLst/>
          </a:prstGeom>
          <a:noFill/>
          <a:ln w="9525">
            <a:solidFill>
              <a:srgbClr val="00FF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8931" name="圆角矩形 27648"/>
          <p:cNvSpPr>
            <a:spLocks noChangeArrowheads="1"/>
          </p:cNvSpPr>
          <p:nvPr/>
        </p:nvSpPr>
        <p:spPr bwMode="auto">
          <a:xfrm>
            <a:off x="5353680" y="501844"/>
            <a:ext cx="2483644" cy="1762125"/>
          </a:xfrm>
          <a:prstGeom prst="roundRect">
            <a:avLst>
              <a:gd name="adj" fmla="val 16667"/>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sz="1350">
              <a:latin typeface="Arial"/>
              <a:ea typeface="宋体" charset="0"/>
              <a:cs typeface="Arial"/>
            </a:endParaRPr>
          </a:p>
        </p:txBody>
      </p:sp>
      <p:sp>
        <p:nvSpPr>
          <p:cNvPr id="29715" name="矩形 27651"/>
          <p:cNvSpPr>
            <a:spLocks noChangeArrowheads="1"/>
          </p:cNvSpPr>
          <p:nvPr/>
        </p:nvSpPr>
        <p:spPr bwMode="auto">
          <a:xfrm>
            <a:off x="4582155" y="629241"/>
            <a:ext cx="519113" cy="370285"/>
          </a:xfrm>
          <a:prstGeom prst="rect">
            <a:avLst/>
          </a:prstGeom>
          <a:solidFill>
            <a:schemeClr val="accent1"/>
          </a:solidFill>
          <a:ln w="9525">
            <a:solidFill>
              <a:schemeClr val="tx1"/>
            </a:solidFill>
            <a:miter lim="800000"/>
            <a:headEnd/>
            <a:tailEnd/>
          </a:ln>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zh-CN" altLang="en-US" sz="1350">
              <a:latin typeface="Arial"/>
              <a:ea typeface="SimSun" charset="-122"/>
              <a:cs typeface="Arial"/>
            </a:endParaRPr>
          </a:p>
        </p:txBody>
      </p:sp>
      <p:sp>
        <p:nvSpPr>
          <p:cNvPr id="29716" name="矩形 168"/>
          <p:cNvSpPr>
            <a:spLocks noChangeArrowheads="1"/>
          </p:cNvSpPr>
          <p:nvPr/>
        </p:nvSpPr>
        <p:spPr bwMode="auto">
          <a:xfrm>
            <a:off x="4644068" y="692344"/>
            <a:ext cx="520303" cy="370284"/>
          </a:xfrm>
          <a:prstGeom prst="rect">
            <a:avLst/>
          </a:prstGeom>
          <a:solidFill>
            <a:schemeClr val="accent1"/>
          </a:solidFill>
          <a:ln w="9525">
            <a:solidFill>
              <a:schemeClr val="tx1"/>
            </a:solidFill>
            <a:miter lim="800000"/>
            <a:headEnd/>
            <a:tailEnd/>
          </a:ln>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zh-CN" altLang="en-US" sz="1350">
              <a:latin typeface="Arial"/>
              <a:ea typeface="SimSun" charset="-122"/>
              <a:cs typeface="Arial"/>
            </a:endParaRPr>
          </a:p>
        </p:txBody>
      </p:sp>
      <p:sp>
        <p:nvSpPr>
          <p:cNvPr id="29717" name="矩形 169"/>
          <p:cNvSpPr>
            <a:spLocks noChangeArrowheads="1"/>
          </p:cNvSpPr>
          <p:nvPr/>
        </p:nvSpPr>
        <p:spPr bwMode="auto">
          <a:xfrm>
            <a:off x="4705980" y="756638"/>
            <a:ext cx="520303" cy="370284"/>
          </a:xfrm>
          <a:prstGeom prst="rect">
            <a:avLst/>
          </a:prstGeom>
          <a:solidFill>
            <a:schemeClr val="accent2"/>
          </a:solidFill>
          <a:ln w="9525">
            <a:solidFill>
              <a:schemeClr val="tx1"/>
            </a:solidFill>
            <a:miter lim="800000"/>
            <a:headEnd/>
            <a:tailEnd/>
          </a:ln>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zh-CN" sz="600" b="1">
                <a:solidFill>
                  <a:srgbClr val="000000"/>
                </a:solidFill>
                <a:latin typeface="Arial"/>
                <a:ea typeface="SimSun" charset="-122"/>
                <a:cs typeface="Arial"/>
              </a:rPr>
              <a:t>EP-11 MK</a:t>
            </a:r>
            <a:endParaRPr lang="zh-CN" altLang="en-US" sz="600" b="1">
              <a:solidFill>
                <a:srgbClr val="000000"/>
              </a:solidFill>
              <a:latin typeface="Arial"/>
              <a:ea typeface="SimSun" charset="-122"/>
              <a:cs typeface="Arial"/>
            </a:endParaRPr>
          </a:p>
        </p:txBody>
      </p:sp>
      <p:sp>
        <p:nvSpPr>
          <p:cNvPr id="38967" name="矩形 170"/>
          <p:cNvSpPr>
            <a:spLocks noChangeArrowheads="1"/>
          </p:cNvSpPr>
          <p:nvPr/>
        </p:nvSpPr>
        <p:spPr bwMode="auto">
          <a:xfrm>
            <a:off x="4769082" y="819741"/>
            <a:ext cx="519113" cy="370285"/>
          </a:xfrm>
          <a:prstGeom prst="rect">
            <a:avLst/>
          </a:prstGeom>
          <a:solidFill>
            <a:schemeClr val="accent1"/>
          </a:solidFill>
          <a:ln w="9525">
            <a:solidFill>
              <a:schemeClr val="tx1"/>
            </a:solidFill>
            <a:miter lim="800000"/>
            <a:headEnd/>
            <a:tailEnd/>
          </a:ln>
        </p:spPr>
        <p:txBody>
          <a:bodyPr tIns="6858" anchor="ctr" anchorCtr="1"/>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zh-CN" sz="600" b="1">
                <a:latin typeface="Arial"/>
                <a:ea typeface="SimSun" charset="-122"/>
                <a:cs typeface="Arial"/>
              </a:rPr>
              <a:t>HSM</a:t>
            </a:r>
          </a:p>
          <a:p>
            <a:pPr algn="ctr"/>
            <a:r>
              <a:rPr lang="en-US" altLang="zh-CN" sz="600" b="1">
                <a:latin typeface="Arial"/>
                <a:ea typeface="SimSun" charset="-122"/>
                <a:cs typeface="Arial"/>
              </a:rPr>
              <a:t>Master Key</a:t>
            </a:r>
            <a:endParaRPr lang="zh-CN" altLang="en-US" sz="600" b="1">
              <a:latin typeface="Arial"/>
              <a:ea typeface="SimSun" charset="-122"/>
              <a:cs typeface="Arial"/>
            </a:endParaRPr>
          </a:p>
        </p:txBody>
      </p:sp>
      <p:sp>
        <p:nvSpPr>
          <p:cNvPr id="29719" name="矩形 173"/>
          <p:cNvSpPr>
            <a:spLocks noChangeArrowheads="1"/>
          </p:cNvSpPr>
          <p:nvPr/>
        </p:nvSpPr>
        <p:spPr bwMode="auto">
          <a:xfrm>
            <a:off x="7918286" y="1526972"/>
            <a:ext cx="520303" cy="370285"/>
          </a:xfrm>
          <a:prstGeom prst="rect">
            <a:avLst/>
          </a:prstGeom>
          <a:solidFill>
            <a:schemeClr val="accent1"/>
          </a:solidFill>
          <a:ln w="9525">
            <a:solidFill>
              <a:schemeClr val="tx1"/>
            </a:solidFill>
            <a:miter lim="800000"/>
            <a:headEnd/>
            <a:tailEnd/>
          </a:ln>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zh-CN" altLang="en-US" sz="1350">
              <a:latin typeface="Arial"/>
              <a:ea typeface="SimSun" charset="-122"/>
              <a:cs typeface="Arial"/>
            </a:endParaRPr>
          </a:p>
        </p:txBody>
      </p:sp>
      <p:sp>
        <p:nvSpPr>
          <p:cNvPr id="29720" name="矩形 174"/>
          <p:cNvSpPr>
            <a:spLocks noChangeArrowheads="1"/>
          </p:cNvSpPr>
          <p:nvPr/>
        </p:nvSpPr>
        <p:spPr bwMode="auto">
          <a:xfrm>
            <a:off x="7980199" y="1590075"/>
            <a:ext cx="520303" cy="370284"/>
          </a:xfrm>
          <a:prstGeom prst="rect">
            <a:avLst/>
          </a:prstGeom>
          <a:solidFill>
            <a:schemeClr val="accent1"/>
          </a:solidFill>
          <a:ln w="9525">
            <a:solidFill>
              <a:schemeClr val="tx1"/>
            </a:solidFill>
            <a:miter lim="800000"/>
            <a:headEnd/>
            <a:tailEnd/>
          </a:ln>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zh-CN" altLang="en-US" sz="1350">
              <a:latin typeface="Arial"/>
              <a:ea typeface="SimSun" charset="-122"/>
              <a:cs typeface="Arial"/>
            </a:endParaRPr>
          </a:p>
        </p:txBody>
      </p:sp>
      <p:sp>
        <p:nvSpPr>
          <p:cNvPr id="29721" name="矩形 175"/>
          <p:cNvSpPr>
            <a:spLocks noChangeArrowheads="1"/>
          </p:cNvSpPr>
          <p:nvPr/>
        </p:nvSpPr>
        <p:spPr bwMode="auto">
          <a:xfrm>
            <a:off x="8043301" y="1654369"/>
            <a:ext cx="520304" cy="370284"/>
          </a:xfrm>
          <a:prstGeom prst="rect">
            <a:avLst/>
          </a:prstGeom>
          <a:solidFill>
            <a:schemeClr val="accent2"/>
          </a:solidFill>
          <a:ln w="9525">
            <a:solidFill>
              <a:schemeClr val="tx1"/>
            </a:solidFill>
            <a:miter lim="800000"/>
            <a:headEnd/>
            <a:tailEnd/>
          </a:ln>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zh-CN" sz="600" b="1">
                <a:latin typeface="Arial"/>
                <a:ea typeface="SimSun" charset="-122"/>
                <a:cs typeface="Arial"/>
              </a:rPr>
              <a:t>EP-11 MK</a:t>
            </a:r>
            <a:endParaRPr lang="zh-CN" altLang="en-US" sz="600" b="1">
              <a:latin typeface="Arial"/>
              <a:ea typeface="SimSun" charset="-122"/>
              <a:cs typeface="Arial"/>
            </a:endParaRPr>
          </a:p>
        </p:txBody>
      </p:sp>
      <p:sp>
        <p:nvSpPr>
          <p:cNvPr id="38963" name="矩形 176"/>
          <p:cNvSpPr>
            <a:spLocks noChangeArrowheads="1"/>
          </p:cNvSpPr>
          <p:nvPr/>
        </p:nvSpPr>
        <p:spPr bwMode="auto">
          <a:xfrm>
            <a:off x="8105214" y="1717472"/>
            <a:ext cx="520304" cy="370285"/>
          </a:xfrm>
          <a:prstGeom prst="rect">
            <a:avLst/>
          </a:prstGeom>
          <a:solidFill>
            <a:schemeClr val="accent1"/>
          </a:solidFill>
          <a:ln w="9525">
            <a:solidFill>
              <a:schemeClr val="tx1"/>
            </a:solidFill>
            <a:miter lim="800000"/>
            <a:headEnd/>
            <a:tailEnd/>
          </a:ln>
        </p:spPr>
        <p:txBody>
          <a:bodyPr tIns="6858" anchor="ctr" anchorCtr="1"/>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zh-CN" sz="600" b="1">
                <a:solidFill>
                  <a:srgbClr val="000000"/>
                </a:solidFill>
                <a:latin typeface="Arial"/>
                <a:ea typeface="SimSun" charset="-122"/>
                <a:cs typeface="Arial"/>
              </a:rPr>
              <a:t>HSM</a:t>
            </a:r>
            <a:br>
              <a:rPr lang="en-US" altLang="zh-CN" sz="600" b="1">
                <a:solidFill>
                  <a:srgbClr val="000000"/>
                </a:solidFill>
                <a:latin typeface="Arial"/>
                <a:ea typeface="SimSun" charset="-122"/>
                <a:cs typeface="Arial"/>
              </a:rPr>
            </a:br>
            <a:r>
              <a:rPr lang="en-US" altLang="zh-CN" sz="600" b="1">
                <a:solidFill>
                  <a:srgbClr val="000000"/>
                </a:solidFill>
                <a:latin typeface="Arial"/>
                <a:ea typeface="SimSun" charset="-122"/>
                <a:cs typeface="Arial"/>
              </a:rPr>
              <a:t>Master Key</a:t>
            </a:r>
            <a:endParaRPr lang="zh-CN" altLang="en-US" sz="600" b="1">
              <a:latin typeface="Arial"/>
              <a:ea typeface="SimSun" charset="-122"/>
              <a:cs typeface="Arial"/>
            </a:endParaRPr>
          </a:p>
        </p:txBody>
      </p:sp>
      <p:sp>
        <p:nvSpPr>
          <p:cNvPr id="29723" name="矩形 178"/>
          <p:cNvSpPr>
            <a:spLocks noChangeArrowheads="1"/>
          </p:cNvSpPr>
          <p:nvPr/>
        </p:nvSpPr>
        <p:spPr bwMode="auto">
          <a:xfrm>
            <a:off x="4582155" y="1528163"/>
            <a:ext cx="519113" cy="369094"/>
          </a:xfrm>
          <a:prstGeom prst="rect">
            <a:avLst/>
          </a:prstGeom>
          <a:solidFill>
            <a:schemeClr val="accent1"/>
          </a:solidFill>
          <a:ln w="9525">
            <a:solidFill>
              <a:schemeClr val="tx1"/>
            </a:solidFill>
            <a:miter lim="800000"/>
            <a:headEnd/>
            <a:tailEnd/>
          </a:ln>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zh-CN" altLang="en-US" sz="1350">
              <a:latin typeface="Arial"/>
              <a:ea typeface="SimSun" charset="-122"/>
              <a:cs typeface="Arial"/>
            </a:endParaRPr>
          </a:p>
        </p:txBody>
      </p:sp>
      <p:sp>
        <p:nvSpPr>
          <p:cNvPr id="29724" name="矩形 179"/>
          <p:cNvSpPr>
            <a:spLocks noChangeArrowheads="1"/>
          </p:cNvSpPr>
          <p:nvPr/>
        </p:nvSpPr>
        <p:spPr bwMode="auto">
          <a:xfrm>
            <a:off x="4644068" y="1591266"/>
            <a:ext cx="520303" cy="369094"/>
          </a:xfrm>
          <a:prstGeom prst="rect">
            <a:avLst/>
          </a:prstGeom>
          <a:solidFill>
            <a:schemeClr val="accent1"/>
          </a:solidFill>
          <a:ln w="9525">
            <a:solidFill>
              <a:schemeClr val="tx1"/>
            </a:solidFill>
            <a:miter lim="800000"/>
            <a:headEnd/>
            <a:tailEnd/>
          </a:ln>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zh-CN" altLang="en-US" sz="1350">
              <a:latin typeface="Arial"/>
              <a:ea typeface="SimSun" charset="-122"/>
              <a:cs typeface="Arial"/>
            </a:endParaRPr>
          </a:p>
        </p:txBody>
      </p:sp>
      <p:sp>
        <p:nvSpPr>
          <p:cNvPr id="29725" name="矩形 180"/>
          <p:cNvSpPr>
            <a:spLocks noChangeArrowheads="1"/>
          </p:cNvSpPr>
          <p:nvPr/>
        </p:nvSpPr>
        <p:spPr bwMode="auto">
          <a:xfrm>
            <a:off x="4705980" y="1655560"/>
            <a:ext cx="520303" cy="369094"/>
          </a:xfrm>
          <a:prstGeom prst="rect">
            <a:avLst/>
          </a:prstGeom>
          <a:solidFill>
            <a:schemeClr val="accent2"/>
          </a:solidFill>
          <a:ln w="9525">
            <a:solidFill>
              <a:schemeClr val="tx1"/>
            </a:solidFill>
            <a:miter lim="800000"/>
            <a:headEnd/>
            <a:tailEnd/>
          </a:ln>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zh-CN" sz="600" b="1">
                <a:latin typeface="Arial"/>
                <a:ea typeface="SimSun" charset="-122"/>
                <a:cs typeface="Arial"/>
              </a:rPr>
              <a:t>EP-11 MK</a:t>
            </a:r>
            <a:endParaRPr lang="zh-CN" altLang="en-US" sz="600" b="1">
              <a:latin typeface="Arial"/>
              <a:ea typeface="SimSun" charset="-122"/>
              <a:cs typeface="Arial"/>
            </a:endParaRPr>
          </a:p>
        </p:txBody>
      </p:sp>
      <p:sp>
        <p:nvSpPr>
          <p:cNvPr id="38959" name="矩形 181"/>
          <p:cNvSpPr>
            <a:spLocks noChangeArrowheads="1"/>
          </p:cNvSpPr>
          <p:nvPr/>
        </p:nvSpPr>
        <p:spPr bwMode="auto">
          <a:xfrm>
            <a:off x="4769082" y="1718663"/>
            <a:ext cx="519113" cy="369094"/>
          </a:xfrm>
          <a:prstGeom prst="rect">
            <a:avLst/>
          </a:prstGeom>
          <a:solidFill>
            <a:schemeClr val="accent1"/>
          </a:solidFill>
          <a:ln w="9525">
            <a:solidFill>
              <a:schemeClr val="tx1"/>
            </a:solidFill>
            <a:miter lim="800000"/>
            <a:headEnd/>
            <a:tailEnd/>
          </a:ln>
        </p:spPr>
        <p:txBody>
          <a:bodyPr tIns="6858" anchor="ctr" anchorCtr="1"/>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zh-CN" sz="600" b="1">
                <a:solidFill>
                  <a:srgbClr val="000000"/>
                </a:solidFill>
                <a:latin typeface="Arial"/>
                <a:ea typeface="SimSun" charset="-122"/>
                <a:cs typeface="Arial"/>
              </a:rPr>
              <a:t>HSM</a:t>
            </a:r>
          </a:p>
          <a:p>
            <a:pPr algn="ctr"/>
            <a:r>
              <a:rPr lang="en-US" altLang="zh-CN" sz="600" b="1">
                <a:solidFill>
                  <a:srgbClr val="000000"/>
                </a:solidFill>
                <a:latin typeface="Arial"/>
                <a:ea typeface="SimSun" charset="-122"/>
                <a:cs typeface="Arial"/>
              </a:rPr>
              <a:t>Master Key</a:t>
            </a:r>
          </a:p>
        </p:txBody>
      </p:sp>
      <p:sp>
        <p:nvSpPr>
          <p:cNvPr id="29727" name="矩形 183"/>
          <p:cNvSpPr>
            <a:spLocks noChangeArrowheads="1"/>
          </p:cNvSpPr>
          <p:nvPr/>
        </p:nvSpPr>
        <p:spPr bwMode="auto">
          <a:xfrm>
            <a:off x="7918286" y="629241"/>
            <a:ext cx="520303" cy="370285"/>
          </a:xfrm>
          <a:prstGeom prst="rect">
            <a:avLst/>
          </a:prstGeom>
          <a:solidFill>
            <a:schemeClr val="accent1"/>
          </a:solidFill>
          <a:ln w="9525">
            <a:solidFill>
              <a:schemeClr val="tx1"/>
            </a:solidFill>
            <a:miter lim="800000"/>
            <a:headEnd/>
            <a:tailEnd/>
          </a:ln>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zh-CN" altLang="en-US" sz="1350">
              <a:latin typeface="Arial"/>
              <a:ea typeface="SimSun" charset="-122"/>
              <a:cs typeface="Arial"/>
            </a:endParaRPr>
          </a:p>
        </p:txBody>
      </p:sp>
      <p:sp>
        <p:nvSpPr>
          <p:cNvPr id="29728" name="矩形 184"/>
          <p:cNvSpPr>
            <a:spLocks noChangeArrowheads="1"/>
          </p:cNvSpPr>
          <p:nvPr/>
        </p:nvSpPr>
        <p:spPr bwMode="auto">
          <a:xfrm>
            <a:off x="7980199" y="692344"/>
            <a:ext cx="520303" cy="370284"/>
          </a:xfrm>
          <a:prstGeom prst="rect">
            <a:avLst/>
          </a:prstGeom>
          <a:solidFill>
            <a:schemeClr val="accent1"/>
          </a:solidFill>
          <a:ln w="9525">
            <a:solidFill>
              <a:schemeClr val="tx1"/>
            </a:solidFill>
            <a:miter lim="800000"/>
            <a:headEnd/>
            <a:tailEnd/>
          </a:ln>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zh-CN" altLang="en-US" sz="1350">
              <a:latin typeface="Arial"/>
              <a:ea typeface="SimSun" charset="-122"/>
              <a:cs typeface="Arial"/>
            </a:endParaRPr>
          </a:p>
        </p:txBody>
      </p:sp>
      <p:sp>
        <p:nvSpPr>
          <p:cNvPr id="29729" name="矩形 185"/>
          <p:cNvSpPr>
            <a:spLocks noChangeArrowheads="1"/>
          </p:cNvSpPr>
          <p:nvPr/>
        </p:nvSpPr>
        <p:spPr bwMode="auto">
          <a:xfrm>
            <a:off x="8043301" y="756638"/>
            <a:ext cx="520304" cy="370284"/>
          </a:xfrm>
          <a:prstGeom prst="rect">
            <a:avLst/>
          </a:prstGeom>
          <a:solidFill>
            <a:schemeClr val="accent2"/>
          </a:solidFill>
          <a:ln w="9525">
            <a:solidFill>
              <a:schemeClr val="tx1"/>
            </a:solidFill>
            <a:miter lim="800000"/>
            <a:headEnd/>
            <a:tailEnd/>
          </a:ln>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zh-CN" sz="600" b="1">
                <a:latin typeface="Arial"/>
                <a:ea typeface="SimSun" charset="-122"/>
                <a:cs typeface="Arial"/>
              </a:rPr>
              <a:t>EP-11 MK</a:t>
            </a:r>
            <a:endParaRPr lang="zh-CN" altLang="en-US" sz="600" b="1">
              <a:latin typeface="Arial"/>
              <a:ea typeface="SimSun" charset="-122"/>
              <a:cs typeface="Arial"/>
            </a:endParaRPr>
          </a:p>
        </p:txBody>
      </p:sp>
      <p:sp>
        <p:nvSpPr>
          <p:cNvPr id="38955" name="矩形 186"/>
          <p:cNvSpPr>
            <a:spLocks noChangeArrowheads="1"/>
          </p:cNvSpPr>
          <p:nvPr/>
        </p:nvSpPr>
        <p:spPr bwMode="auto">
          <a:xfrm>
            <a:off x="8105214" y="819741"/>
            <a:ext cx="520304" cy="370285"/>
          </a:xfrm>
          <a:prstGeom prst="rect">
            <a:avLst/>
          </a:prstGeom>
          <a:solidFill>
            <a:schemeClr val="accent1"/>
          </a:solidFill>
          <a:ln w="9525">
            <a:solidFill>
              <a:schemeClr val="tx1"/>
            </a:solidFill>
            <a:miter lim="800000"/>
            <a:headEnd/>
            <a:tailEnd/>
          </a:ln>
        </p:spPr>
        <p:txBody>
          <a:bodyPr tIns="6858" anchor="ctr" anchorCtr="1"/>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zh-CN" sz="600" b="1">
                <a:solidFill>
                  <a:srgbClr val="000000"/>
                </a:solidFill>
                <a:latin typeface="Arial"/>
                <a:ea typeface="SimSun" charset="-122"/>
                <a:cs typeface="Arial"/>
              </a:rPr>
              <a:t>HSM </a:t>
            </a:r>
            <a:br>
              <a:rPr lang="en-US" altLang="zh-CN" sz="600" b="1">
                <a:solidFill>
                  <a:srgbClr val="000000"/>
                </a:solidFill>
                <a:latin typeface="Arial"/>
                <a:ea typeface="SimSun" charset="-122"/>
                <a:cs typeface="Arial"/>
              </a:rPr>
            </a:br>
            <a:r>
              <a:rPr lang="en-US" altLang="zh-CN" sz="600" b="1">
                <a:solidFill>
                  <a:srgbClr val="000000"/>
                </a:solidFill>
                <a:latin typeface="Arial"/>
                <a:ea typeface="SimSun" charset="-122"/>
                <a:cs typeface="Arial"/>
              </a:rPr>
              <a:t>Master Key</a:t>
            </a:r>
            <a:endParaRPr lang="zh-CN" altLang="en-US" sz="600" b="1">
              <a:latin typeface="Arial"/>
              <a:ea typeface="SimSun" charset="-122"/>
              <a:cs typeface="Arial"/>
            </a:endParaRPr>
          </a:p>
        </p:txBody>
      </p:sp>
      <p:sp>
        <p:nvSpPr>
          <p:cNvPr id="38937" name="圆柱形 27653"/>
          <p:cNvSpPr>
            <a:spLocks noChangeArrowheads="1"/>
          </p:cNvSpPr>
          <p:nvPr/>
        </p:nvSpPr>
        <p:spPr bwMode="auto">
          <a:xfrm>
            <a:off x="5922799" y="2760460"/>
            <a:ext cx="1353740" cy="841772"/>
          </a:xfrm>
          <a:prstGeom prst="can">
            <a:avLst>
              <a:gd name="adj" fmla="val 25000"/>
            </a:avLst>
          </a:prstGeom>
          <a:solidFill>
            <a:schemeClr val="bg1"/>
          </a:solidFill>
          <a:ln w="9525">
            <a:solidFill>
              <a:schemeClr val="tx1"/>
            </a:solidFill>
            <a:round/>
            <a:headEnd/>
            <a:tailEnd/>
          </a:ln>
        </p:spPr>
        <p:txBody>
          <a:bodyPr tIns="0" anchor="ctr" anchorCtr="1"/>
          <a:lstStyle/>
          <a:p>
            <a:pPr algn="ctr">
              <a:defRPr/>
            </a:pPr>
            <a:r>
              <a:rPr lang="en-US" altLang="zh-CN" sz="1350" dirty="0">
                <a:solidFill>
                  <a:srgbClr val="000090"/>
                </a:solidFill>
                <a:latin typeface="Arial"/>
                <a:ea typeface="宋体" charset="0"/>
                <a:cs typeface="Arial"/>
              </a:rPr>
              <a:t>Shared ICSF Key Store</a:t>
            </a:r>
            <a:endParaRPr lang="zh-CN" altLang="en-US" sz="1350" dirty="0">
              <a:solidFill>
                <a:schemeClr val="accent6"/>
              </a:solidFill>
              <a:latin typeface="Arial"/>
              <a:ea typeface="宋体" charset="0"/>
              <a:cs typeface="Arial"/>
            </a:endParaRPr>
          </a:p>
        </p:txBody>
      </p:sp>
      <p:sp>
        <p:nvSpPr>
          <p:cNvPr id="29732" name="左右箭头 27657"/>
          <p:cNvSpPr>
            <a:spLocks noChangeArrowheads="1"/>
          </p:cNvSpPr>
          <p:nvPr/>
        </p:nvSpPr>
        <p:spPr bwMode="auto">
          <a:xfrm rot="5400000">
            <a:off x="7930788" y="2393152"/>
            <a:ext cx="773906" cy="272654"/>
          </a:xfrm>
          <a:prstGeom prst="leftRightArrow">
            <a:avLst>
              <a:gd name="adj1" fmla="val 50000"/>
              <a:gd name="adj2" fmla="val 49764"/>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zh-CN" altLang="en-US" sz="1350">
              <a:latin typeface="Arial"/>
              <a:ea typeface="SimSun" charset="-122"/>
              <a:cs typeface="Arial"/>
            </a:endParaRPr>
          </a:p>
        </p:txBody>
      </p:sp>
      <p:sp>
        <p:nvSpPr>
          <p:cNvPr id="27667" name="任意多边形 27666"/>
          <p:cNvSpPr/>
          <p:nvPr/>
        </p:nvSpPr>
        <p:spPr bwMode="auto">
          <a:xfrm>
            <a:off x="6472075" y="3664407"/>
            <a:ext cx="788194" cy="458390"/>
          </a:xfrm>
          <a:custGeom>
            <a:avLst/>
            <a:gdLst>
              <a:gd name="connsiteX0" fmla="*/ 70315 w 421884"/>
              <a:gd name="connsiteY0" fmla="*/ 0 h 1050046"/>
              <a:gd name="connsiteX1" fmla="*/ 351569 w 421884"/>
              <a:gd name="connsiteY1" fmla="*/ 0 h 1050046"/>
              <a:gd name="connsiteX2" fmla="*/ 421884 w 421884"/>
              <a:gd name="connsiteY2" fmla="*/ 70315 h 1050046"/>
              <a:gd name="connsiteX3" fmla="*/ 421884 w 421884"/>
              <a:gd name="connsiteY3" fmla="*/ 1050046 h 1050046"/>
              <a:gd name="connsiteX4" fmla="*/ 421884 w 421884"/>
              <a:gd name="connsiteY4" fmla="*/ 1050046 h 1050046"/>
              <a:gd name="connsiteX5" fmla="*/ 0 w 421884"/>
              <a:gd name="connsiteY5" fmla="*/ 1050046 h 1050046"/>
              <a:gd name="connsiteX6" fmla="*/ 0 w 421884"/>
              <a:gd name="connsiteY6" fmla="*/ 1050046 h 1050046"/>
              <a:gd name="connsiteX7" fmla="*/ 0 w 421884"/>
              <a:gd name="connsiteY7" fmla="*/ 70315 h 1050046"/>
              <a:gd name="connsiteX8" fmla="*/ 70315 w 421884"/>
              <a:gd name="connsiteY8" fmla="*/ 0 h 105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884" h="1050046">
                <a:moveTo>
                  <a:pt x="421884" y="175010"/>
                </a:moveTo>
                <a:lnTo>
                  <a:pt x="421884" y="875036"/>
                </a:lnTo>
                <a:cubicBezTo>
                  <a:pt x="421884" y="971692"/>
                  <a:pt x="409236" y="1050046"/>
                  <a:pt x="393633" y="1050046"/>
                </a:cubicBezTo>
                <a:lnTo>
                  <a:pt x="0" y="1050046"/>
                </a:lnTo>
                <a:lnTo>
                  <a:pt x="0" y="1050046"/>
                </a:lnTo>
                <a:lnTo>
                  <a:pt x="0" y="0"/>
                </a:lnTo>
                <a:lnTo>
                  <a:pt x="0" y="0"/>
                </a:lnTo>
                <a:lnTo>
                  <a:pt x="393633" y="0"/>
                </a:lnTo>
                <a:cubicBezTo>
                  <a:pt x="409236" y="0"/>
                  <a:pt x="421884" y="78354"/>
                  <a:pt x="421884" y="175010"/>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17146" tIns="24018" rIns="32591" bIns="24020" anchor="ctr"/>
          <a:lstStyle/>
          <a:p>
            <a:pPr marL="42863" lvl="1" indent="-42863" defTabSz="200025">
              <a:buFontTx/>
              <a:buChar char="•"/>
              <a:defRPr/>
            </a:pPr>
            <a:r>
              <a:rPr lang="en-US" altLang="zh-CN" sz="825" dirty="0">
                <a:solidFill>
                  <a:srgbClr val="000000"/>
                </a:solidFill>
                <a:latin typeface="Arial"/>
                <a:ea typeface="宋体" charset="0"/>
                <a:cs typeface="Arial"/>
              </a:rPr>
              <a:t>DES</a:t>
            </a:r>
            <a:endParaRPr lang="zh-CN" altLang="en-US" sz="825" dirty="0">
              <a:solidFill>
                <a:srgbClr val="000000"/>
              </a:solidFill>
              <a:latin typeface="Arial"/>
              <a:ea typeface="宋体" charset="0"/>
              <a:cs typeface="Arial"/>
            </a:endParaRPr>
          </a:p>
          <a:p>
            <a:pPr marL="42863" lvl="1" indent="-42863" defTabSz="200025">
              <a:buFontTx/>
              <a:buChar char="•"/>
              <a:defRPr/>
            </a:pPr>
            <a:r>
              <a:rPr lang="en-US" altLang="zh-CN" sz="825" dirty="0">
                <a:solidFill>
                  <a:srgbClr val="000000"/>
                </a:solidFill>
                <a:latin typeface="Arial"/>
                <a:ea typeface="宋体" charset="0"/>
                <a:cs typeface="Arial"/>
              </a:rPr>
              <a:t>AES</a:t>
            </a:r>
            <a:endParaRPr lang="zh-CN" altLang="en-US" sz="825" dirty="0">
              <a:solidFill>
                <a:srgbClr val="000000"/>
              </a:solidFill>
              <a:latin typeface="Arial"/>
              <a:ea typeface="宋体" charset="0"/>
              <a:cs typeface="Arial"/>
            </a:endParaRPr>
          </a:p>
          <a:p>
            <a:pPr marL="42863" lvl="1" indent="-42863" defTabSz="200025">
              <a:buFontTx/>
              <a:buChar char="•"/>
              <a:defRPr/>
            </a:pPr>
            <a:r>
              <a:rPr lang="en-US" altLang="zh-CN" sz="825" dirty="0">
                <a:solidFill>
                  <a:srgbClr val="000000"/>
                </a:solidFill>
                <a:latin typeface="Arial"/>
                <a:ea typeface="宋体" charset="0"/>
                <a:cs typeface="Arial"/>
              </a:rPr>
              <a:t>RSA</a:t>
            </a:r>
            <a:endParaRPr lang="zh-CN" altLang="en-US" sz="825" dirty="0">
              <a:solidFill>
                <a:srgbClr val="000000"/>
              </a:solidFill>
              <a:latin typeface="Arial"/>
              <a:ea typeface="宋体" charset="0"/>
              <a:cs typeface="Arial"/>
            </a:endParaRPr>
          </a:p>
          <a:p>
            <a:pPr marL="42863" lvl="1" indent="-42863" defTabSz="200025">
              <a:buFontTx/>
              <a:buChar char="•"/>
              <a:defRPr/>
            </a:pPr>
            <a:r>
              <a:rPr lang="en-US" altLang="zh-CN" sz="825" dirty="0">
                <a:solidFill>
                  <a:srgbClr val="000000"/>
                </a:solidFill>
                <a:latin typeface="Arial"/>
                <a:ea typeface="宋体" charset="0"/>
                <a:cs typeface="Arial"/>
              </a:rPr>
              <a:t>ECC</a:t>
            </a:r>
            <a:endParaRPr lang="zh-CN" altLang="en-US" sz="825" dirty="0">
              <a:solidFill>
                <a:srgbClr val="000000"/>
              </a:solidFill>
              <a:latin typeface="Arial"/>
              <a:ea typeface="宋体" charset="0"/>
              <a:cs typeface="Arial"/>
            </a:endParaRPr>
          </a:p>
        </p:txBody>
      </p:sp>
      <p:sp>
        <p:nvSpPr>
          <p:cNvPr id="27668" name="任意多边形 27667"/>
          <p:cNvSpPr/>
          <p:nvPr/>
        </p:nvSpPr>
        <p:spPr bwMode="auto">
          <a:xfrm>
            <a:off x="5948200" y="3622735"/>
            <a:ext cx="523875" cy="497681"/>
          </a:xfrm>
          <a:custGeom>
            <a:avLst/>
            <a:gdLst>
              <a:gd name="connsiteX0" fmla="*/ 0 w 590650"/>
              <a:gd name="connsiteY0" fmla="*/ 87894 h 527355"/>
              <a:gd name="connsiteX1" fmla="*/ 87894 w 590650"/>
              <a:gd name="connsiteY1" fmla="*/ 0 h 527355"/>
              <a:gd name="connsiteX2" fmla="*/ 502756 w 590650"/>
              <a:gd name="connsiteY2" fmla="*/ 0 h 527355"/>
              <a:gd name="connsiteX3" fmla="*/ 590650 w 590650"/>
              <a:gd name="connsiteY3" fmla="*/ 87894 h 527355"/>
              <a:gd name="connsiteX4" fmla="*/ 590650 w 590650"/>
              <a:gd name="connsiteY4" fmla="*/ 439461 h 527355"/>
              <a:gd name="connsiteX5" fmla="*/ 502756 w 590650"/>
              <a:gd name="connsiteY5" fmla="*/ 527355 h 527355"/>
              <a:gd name="connsiteX6" fmla="*/ 87894 w 590650"/>
              <a:gd name="connsiteY6" fmla="*/ 527355 h 527355"/>
              <a:gd name="connsiteX7" fmla="*/ 0 w 590650"/>
              <a:gd name="connsiteY7" fmla="*/ 439461 h 527355"/>
              <a:gd name="connsiteX8" fmla="*/ 0 w 590650"/>
              <a:gd name="connsiteY8" fmla="*/ 87894 h 52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650" h="527355">
                <a:moveTo>
                  <a:pt x="0" y="87894"/>
                </a:moveTo>
                <a:cubicBezTo>
                  <a:pt x="0" y="39351"/>
                  <a:pt x="39351" y="0"/>
                  <a:pt x="87894" y="0"/>
                </a:cubicBezTo>
                <a:lnTo>
                  <a:pt x="502756" y="0"/>
                </a:lnTo>
                <a:cubicBezTo>
                  <a:pt x="551299" y="0"/>
                  <a:pt x="590650" y="39351"/>
                  <a:pt x="590650" y="87894"/>
                </a:cubicBezTo>
                <a:lnTo>
                  <a:pt x="590650" y="439461"/>
                </a:lnTo>
                <a:cubicBezTo>
                  <a:pt x="590650" y="488004"/>
                  <a:pt x="551299" y="527355"/>
                  <a:pt x="502756" y="527355"/>
                </a:cubicBezTo>
                <a:lnTo>
                  <a:pt x="87894" y="527355"/>
                </a:lnTo>
                <a:cubicBezTo>
                  <a:pt x="39351" y="527355"/>
                  <a:pt x="0" y="488004"/>
                  <a:pt x="0" y="439461"/>
                </a:cubicBezTo>
                <a:lnTo>
                  <a:pt x="0" y="8789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47882" tIns="33595" rIns="47882" bIns="33595" anchor="ctr"/>
          <a:lstStyle/>
          <a:p>
            <a:pPr algn="ctr" defTabSz="333375">
              <a:spcAft>
                <a:spcPct val="35000"/>
              </a:spcAft>
              <a:defRPr/>
            </a:pPr>
            <a:r>
              <a:rPr lang="en-US" altLang="zh-CN" sz="825" dirty="0">
                <a:solidFill>
                  <a:schemeClr val="tx1"/>
                </a:solidFill>
                <a:latin typeface="Arial"/>
                <a:ea typeface="宋体" charset="0"/>
                <a:cs typeface="Arial"/>
              </a:rPr>
              <a:t>MK VP</a:t>
            </a:r>
            <a:endParaRPr lang="zh-CN" altLang="en-US" sz="825" dirty="0">
              <a:solidFill>
                <a:schemeClr val="tx1"/>
              </a:solidFill>
              <a:latin typeface="Arial"/>
              <a:ea typeface="宋体" charset="0"/>
              <a:cs typeface="Arial"/>
            </a:endParaRPr>
          </a:p>
        </p:txBody>
      </p:sp>
      <p:sp>
        <p:nvSpPr>
          <p:cNvPr id="27669" name="任意多边形 27668"/>
          <p:cNvSpPr/>
          <p:nvPr/>
        </p:nvSpPr>
        <p:spPr bwMode="auto">
          <a:xfrm>
            <a:off x="6472075" y="4179947"/>
            <a:ext cx="788194" cy="316706"/>
          </a:xfrm>
          <a:custGeom>
            <a:avLst/>
            <a:gdLst>
              <a:gd name="connsiteX0" fmla="*/ 70315 w 421884"/>
              <a:gd name="connsiteY0" fmla="*/ 0 h 1050046"/>
              <a:gd name="connsiteX1" fmla="*/ 351569 w 421884"/>
              <a:gd name="connsiteY1" fmla="*/ 0 h 1050046"/>
              <a:gd name="connsiteX2" fmla="*/ 421884 w 421884"/>
              <a:gd name="connsiteY2" fmla="*/ 70315 h 1050046"/>
              <a:gd name="connsiteX3" fmla="*/ 421884 w 421884"/>
              <a:gd name="connsiteY3" fmla="*/ 1050046 h 1050046"/>
              <a:gd name="connsiteX4" fmla="*/ 421884 w 421884"/>
              <a:gd name="connsiteY4" fmla="*/ 1050046 h 1050046"/>
              <a:gd name="connsiteX5" fmla="*/ 0 w 421884"/>
              <a:gd name="connsiteY5" fmla="*/ 1050046 h 1050046"/>
              <a:gd name="connsiteX6" fmla="*/ 0 w 421884"/>
              <a:gd name="connsiteY6" fmla="*/ 1050046 h 1050046"/>
              <a:gd name="connsiteX7" fmla="*/ 0 w 421884"/>
              <a:gd name="connsiteY7" fmla="*/ 70315 h 1050046"/>
              <a:gd name="connsiteX8" fmla="*/ 70315 w 421884"/>
              <a:gd name="connsiteY8" fmla="*/ 0 h 105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884" h="1050046">
                <a:moveTo>
                  <a:pt x="421884" y="175010"/>
                </a:moveTo>
                <a:lnTo>
                  <a:pt x="421884" y="875036"/>
                </a:lnTo>
                <a:cubicBezTo>
                  <a:pt x="421884" y="971692"/>
                  <a:pt x="409236" y="1050046"/>
                  <a:pt x="393633" y="1050046"/>
                </a:cubicBezTo>
                <a:lnTo>
                  <a:pt x="0" y="1050046"/>
                </a:lnTo>
                <a:lnTo>
                  <a:pt x="0" y="1050046"/>
                </a:lnTo>
                <a:lnTo>
                  <a:pt x="0" y="0"/>
                </a:lnTo>
                <a:lnTo>
                  <a:pt x="0" y="0"/>
                </a:lnTo>
                <a:lnTo>
                  <a:pt x="393633" y="0"/>
                </a:lnTo>
                <a:cubicBezTo>
                  <a:pt x="409236" y="0"/>
                  <a:pt x="421884" y="78354"/>
                  <a:pt x="421884" y="175010"/>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17146" tIns="24019" rIns="32591" bIns="24019" anchor="ctr"/>
          <a:lstStyle/>
          <a:p>
            <a:pPr marL="42863" lvl="1" indent="-42863" defTabSz="200025">
              <a:spcAft>
                <a:spcPct val="15000"/>
              </a:spcAft>
              <a:buFontTx/>
              <a:buChar char="•"/>
              <a:defRPr/>
            </a:pPr>
            <a:r>
              <a:rPr lang="en-US" altLang="zh-CN" sz="825">
                <a:solidFill>
                  <a:srgbClr val="000000"/>
                </a:solidFill>
                <a:latin typeface="Arial"/>
                <a:ea typeface="宋体" charset="0"/>
                <a:cs typeface="Arial"/>
              </a:rPr>
              <a:t>Label</a:t>
            </a:r>
            <a:endParaRPr lang="zh-CN" altLang="en-US" sz="825">
              <a:solidFill>
                <a:srgbClr val="000000"/>
              </a:solidFill>
              <a:latin typeface="Arial"/>
              <a:ea typeface="宋体" charset="0"/>
              <a:cs typeface="Arial"/>
            </a:endParaRPr>
          </a:p>
          <a:p>
            <a:pPr marL="42863" lvl="1" indent="-42863" defTabSz="200025">
              <a:spcAft>
                <a:spcPct val="15000"/>
              </a:spcAft>
              <a:buFontTx/>
              <a:buChar char="•"/>
              <a:defRPr/>
            </a:pPr>
            <a:r>
              <a:rPr lang="en-US" altLang="zh-CN" sz="825">
                <a:solidFill>
                  <a:srgbClr val="000000"/>
                </a:solidFill>
                <a:latin typeface="Arial"/>
                <a:ea typeface="宋体" charset="0"/>
                <a:cs typeface="Arial"/>
              </a:rPr>
              <a:t>Token</a:t>
            </a:r>
            <a:endParaRPr lang="zh-CN" altLang="en-US" sz="825">
              <a:solidFill>
                <a:srgbClr val="000000"/>
              </a:solidFill>
              <a:latin typeface="Arial"/>
              <a:ea typeface="宋体" charset="0"/>
              <a:cs typeface="Arial"/>
            </a:endParaRPr>
          </a:p>
        </p:txBody>
      </p:sp>
      <p:sp>
        <p:nvSpPr>
          <p:cNvPr id="27670" name="任意多边形 27669"/>
          <p:cNvSpPr/>
          <p:nvPr/>
        </p:nvSpPr>
        <p:spPr bwMode="auto">
          <a:xfrm>
            <a:off x="5969631" y="4140656"/>
            <a:ext cx="502444" cy="395288"/>
          </a:xfrm>
          <a:custGeom>
            <a:avLst/>
            <a:gdLst>
              <a:gd name="connsiteX0" fmla="*/ 0 w 590650"/>
              <a:gd name="connsiteY0" fmla="*/ 87894 h 527355"/>
              <a:gd name="connsiteX1" fmla="*/ 87894 w 590650"/>
              <a:gd name="connsiteY1" fmla="*/ 0 h 527355"/>
              <a:gd name="connsiteX2" fmla="*/ 502756 w 590650"/>
              <a:gd name="connsiteY2" fmla="*/ 0 h 527355"/>
              <a:gd name="connsiteX3" fmla="*/ 590650 w 590650"/>
              <a:gd name="connsiteY3" fmla="*/ 87894 h 527355"/>
              <a:gd name="connsiteX4" fmla="*/ 590650 w 590650"/>
              <a:gd name="connsiteY4" fmla="*/ 439461 h 527355"/>
              <a:gd name="connsiteX5" fmla="*/ 502756 w 590650"/>
              <a:gd name="connsiteY5" fmla="*/ 527355 h 527355"/>
              <a:gd name="connsiteX6" fmla="*/ 87894 w 590650"/>
              <a:gd name="connsiteY6" fmla="*/ 527355 h 527355"/>
              <a:gd name="connsiteX7" fmla="*/ 0 w 590650"/>
              <a:gd name="connsiteY7" fmla="*/ 439461 h 527355"/>
              <a:gd name="connsiteX8" fmla="*/ 0 w 590650"/>
              <a:gd name="connsiteY8" fmla="*/ 87894 h 52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650" h="527355">
                <a:moveTo>
                  <a:pt x="0" y="87894"/>
                </a:moveTo>
                <a:cubicBezTo>
                  <a:pt x="0" y="39351"/>
                  <a:pt x="39351" y="0"/>
                  <a:pt x="87894" y="0"/>
                </a:cubicBezTo>
                <a:lnTo>
                  <a:pt x="502756" y="0"/>
                </a:lnTo>
                <a:cubicBezTo>
                  <a:pt x="551299" y="0"/>
                  <a:pt x="590650" y="39351"/>
                  <a:pt x="590650" y="87894"/>
                </a:cubicBezTo>
                <a:lnTo>
                  <a:pt x="590650" y="439461"/>
                </a:lnTo>
                <a:cubicBezTo>
                  <a:pt x="590650" y="488004"/>
                  <a:pt x="551299" y="527355"/>
                  <a:pt x="502756" y="527355"/>
                </a:cubicBezTo>
                <a:lnTo>
                  <a:pt x="87894" y="527355"/>
                </a:lnTo>
                <a:cubicBezTo>
                  <a:pt x="39351" y="527355"/>
                  <a:pt x="0" y="488004"/>
                  <a:pt x="0" y="439461"/>
                </a:cubicBezTo>
                <a:lnTo>
                  <a:pt x="0" y="8789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47882" tIns="33595" rIns="47882" bIns="33595" anchor="ctr"/>
          <a:lstStyle/>
          <a:p>
            <a:pPr algn="ctr" defTabSz="333375">
              <a:spcAft>
                <a:spcPct val="35000"/>
              </a:spcAft>
              <a:defRPr/>
            </a:pPr>
            <a:r>
              <a:rPr lang="en-US" altLang="zh-CN" sz="825" dirty="0">
                <a:solidFill>
                  <a:srgbClr val="000000"/>
                </a:solidFill>
                <a:latin typeface="Arial"/>
                <a:ea typeface="宋体" charset="0"/>
                <a:cs typeface="Arial"/>
              </a:rPr>
              <a:t>Record</a:t>
            </a:r>
            <a:endParaRPr lang="zh-CN" altLang="en-US" sz="825" dirty="0">
              <a:solidFill>
                <a:srgbClr val="000000"/>
              </a:solidFill>
              <a:latin typeface="Arial"/>
              <a:ea typeface="宋体" charset="0"/>
              <a:cs typeface="Arial"/>
            </a:endParaRPr>
          </a:p>
        </p:txBody>
      </p:sp>
      <p:sp>
        <p:nvSpPr>
          <p:cNvPr id="29737" name="上下箭头 27658"/>
          <p:cNvSpPr>
            <a:spLocks noChangeArrowheads="1"/>
          </p:cNvSpPr>
          <p:nvPr/>
        </p:nvSpPr>
        <p:spPr bwMode="auto">
          <a:xfrm>
            <a:off x="6450246" y="2263969"/>
            <a:ext cx="297656" cy="494109"/>
          </a:xfrm>
          <a:prstGeom prst="upDownArrow">
            <a:avLst>
              <a:gd name="adj1" fmla="val 50000"/>
              <a:gd name="adj2" fmla="val 49892"/>
            </a:avLst>
          </a:prstGeom>
          <a:solidFill>
            <a:schemeClr val="accent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zh-CN" altLang="en-US" sz="1350">
              <a:latin typeface="Arial"/>
              <a:ea typeface="SimSun" charset="-122"/>
              <a:cs typeface="Arial"/>
            </a:endParaRPr>
          </a:p>
        </p:txBody>
      </p:sp>
      <p:grpSp>
        <p:nvGrpSpPr>
          <p:cNvPr id="29738" name="Group 1"/>
          <p:cNvGrpSpPr>
            <a:grpSpLocks/>
          </p:cNvGrpSpPr>
          <p:nvPr/>
        </p:nvGrpSpPr>
        <p:grpSpPr bwMode="auto">
          <a:xfrm>
            <a:off x="5777543" y="723301"/>
            <a:ext cx="272653" cy="388144"/>
            <a:chOff x="935846" y="3719513"/>
            <a:chExt cx="929467" cy="1198562"/>
          </a:xfrm>
        </p:grpSpPr>
        <p:sp>
          <p:nvSpPr>
            <p:cNvPr id="29788" name="Rectangle 25"/>
            <p:cNvSpPr>
              <a:spLocks noChangeArrowheads="1"/>
            </p:cNvSpPr>
            <p:nvPr/>
          </p:nvSpPr>
          <p:spPr bwMode="auto">
            <a:xfrm>
              <a:off x="935846" y="3719513"/>
              <a:ext cx="929467" cy="1198562"/>
            </a:xfrm>
            <a:prstGeom prst="rect">
              <a:avLst/>
            </a:prstGeom>
            <a:solidFill>
              <a:srgbClr val="FF99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sz="1350">
                <a:latin typeface="Arial"/>
                <a:cs typeface="Arial"/>
              </a:endParaRPr>
            </a:p>
          </p:txBody>
        </p:sp>
        <p:sp>
          <p:nvSpPr>
            <p:cNvPr id="29789" name="Rectangle 52"/>
            <p:cNvSpPr>
              <a:spLocks noChangeArrowheads="1"/>
            </p:cNvSpPr>
            <p:nvPr/>
          </p:nvSpPr>
          <p:spPr bwMode="auto">
            <a:xfrm>
              <a:off x="1316038" y="4525963"/>
              <a:ext cx="88900" cy="88900"/>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sz="1350">
                <a:latin typeface="Arial"/>
                <a:cs typeface="Arial"/>
              </a:endParaRPr>
            </a:p>
          </p:txBody>
        </p:sp>
        <p:sp>
          <p:nvSpPr>
            <p:cNvPr id="29790" name="Rectangle 56"/>
            <p:cNvSpPr>
              <a:spLocks noChangeArrowheads="1"/>
            </p:cNvSpPr>
            <p:nvPr/>
          </p:nvSpPr>
          <p:spPr bwMode="auto">
            <a:xfrm>
              <a:off x="1063625" y="4278313"/>
              <a:ext cx="88900" cy="88900"/>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sz="1350">
                <a:latin typeface="Arial"/>
                <a:cs typeface="Arial"/>
              </a:endParaRPr>
            </a:p>
          </p:txBody>
        </p:sp>
        <p:sp>
          <p:nvSpPr>
            <p:cNvPr id="29791" name="Rectangle 57"/>
            <p:cNvSpPr>
              <a:spLocks noChangeArrowheads="1"/>
            </p:cNvSpPr>
            <p:nvPr/>
          </p:nvSpPr>
          <p:spPr bwMode="auto">
            <a:xfrm>
              <a:off x="1085850" y="3822700"/>
              <a:ext cx="88900" cy="88900"/>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sz="1350">
                <a:latin typeface="Arial"/>
                <a:cs typeface="Arial"/>
              </a:endParaRPr>
            </a:p>
          </p:txBody>
        </p:sp>
        <p:sp>
          <p:nvSpPr>
            <p:cNvPr id="29792" name="Rectangle 59"/>
            <p:cNvSpPr>
              <a:spLocks noChangeArrowheads="1"/>
            </p:cNvSpPr>
            <p:nvPr/>
          </p:nvSpPr>
          <p:spPr bwMode="auto">
            <a:xfrm>
              <a:off x="1614488" y="4683125"/>
              <a:ext cx="88900" cy="88900"/>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sz="1350">
                <a:latin typeface="Arial"/>
                <a:cs typeface="Arial"/>
              </a:endParaRPr>
            </a:p>
          </p:txBody>
        </p:sp>
        <p:sp>
          <p:nvSpPr>
            <p:cNvPr id="29793" name="Rectangle 60"/>
            <p:cNvSpPr>
              <a:spLocks noChangeArrowheads="1"/>
            </p:cNvSpPr>
            <p:nvPr/>
          </p:nvSpPr>
          <p:spPr bwMode="auto">
            <a:xfrm>
              <a:off x="1654175" y="4321175"/>
              <a:ext cx="88900" cy="88900"/>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sz="1350">
                <a:latin typeface="Arial"/>
                <a:cs typeface="Arial"/>
              </a:endParaRPr>
            </a:p>
          </p:txBody>
        </p:sp>
        <p:grpSp>
          <p:nvGrpSpPr>
            <p:cNvPr id="29794" name="Group 125"/>
            <p:cNvGrpSpPr>
              <a:grpSpLocks/>
            </p:cNvGrpSpPr>
            <p:nvPr/>
          </p:nvGrpSpPr>
          <p:grpSpPr bwMode="auto">
            <a:xfrm>
              <a:off x="1117600" y="3935413"/>
              <a:ext cx="582613" cy="760413"/>
              <a:chOff x="360" y="1904"/>
              <a:chExt cx="368" cy="504"/>
            </a:xfrm>
          </p:grpSpPr>
          <p:sp>
            <p:nvSpPr>
              <p:cNvPr id="29795" name="Line 126"/>
              <p:cNvSpPr>
                <a:spLocks noChangeShapeType="1"/>
              </p:cNvSpPr>
              <p:nvPr/>
            </p:nvSpPr>
            <p:spPr bwMode="auto">
              <a:xfrm>
                <a:off x="360" y="1904"/>
                <a:ext cx="0" cy="24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350">
                  <a:latin typeface="Arial"/>
                  <a:cs typeface="Arial"/>
                </a:endParaRPr>
              </a:p>
            </p:txBody>
          </p:sp>
          <p:sp>
            <p:nvSpPr>
              <p:cNvPr id="29796" name="Line 127"/>
              <p:cNvSpPr>
                <a:spLocks noChangeShapeType="1"/>
              </p:cNvSpPr>
              <p:nvPr/>
            </p:nvSpPr>
            <p:spPr bwMode="auto">
              <a:xfrm>
                <a:off x="360" y="2040"/>
                <a:ext cx="168" cy="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350">
                  <a:latin typeface="Arial"/>
                  <a:cs typeface="Arial"/>
                </a:endParaRPr>
              </a:p>
            </p:txBody>
          </p:sp>
          <p:sp>
            <p:nvSpPr>
              <p:cNvPr id="29797" name="Line 128"/>
              <p:cNvSpPr>
                <a:spLocks noChangeShapeType="1"/>
              </p:cNvSpPr>
              <p:nvPr/>
            </p:nvSpPr>
            <p:spPr bwMode="auto">
              <a:xfrm>
                <a:off x="528" y="2040"/>
                <a:ext cx="0" cy="152"/>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350">
                  <a:latin typeface="Arial"/>
                  <a:cs typeface="Arial"/>
                </a:endParaRPr>
              </a:p>
            </p:txBody>
          </p:sp>
          <p:sp>
            <p:nvSpPr>
              <p:cNvPr id="29798" name="Line 129"/>
              <p:cNvSpPr>
                <a:spLocks noChangeShapeType="1"/>
              </p:cNvSpPr>
              <p:nvPr/>
            </p:nvSpPr>
            <p:spPr bwMode="auto">
              <a:xfrm>
                <a:off x="528" y="2192"/>
                <a:ext cx="200" cy="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350">
                  <a:latin typeface="Arial"/>
                  <a:cs typeface="Arial"/>
                </a:endParaRPr>
              </a:p>
            </p:txBody>
          </p:sp>
          <p:sp>
            <p:nvSpPr>
              <p:cNvPr id="29799" name="Line 130"/>
              <p:cNvSpPr>
                <a:spLocks noChangeShapeType="1"/>
              </p:cNvSpPr>
              <p:nvPr/>
            </p:nvSpPr>
            <p:spPr bwMode="auto">
              <a:xfrm>
                <a:off x="616" y="2192"/>
                <a:ext cx="0" cy="12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350">
                  <a:latin typeface="Arial"/>
                  <a:cs typeface="Arial"/>
                </a:endParaRPr>
              </a:p>
            </p:txBody>
          </p:sp>
          <p:sp>
            <p:nvSpPr>
              <p:cNvPr id="29800" name="Line 131"/>
              <p:cNvSpPr>
                <a:spLocks noChangeShapeType="1"/>
              </p:cNvSpPr>
              <p:nvPr/>
            </p:nvSpPr>
            <p:spPr bwMode="auto">
              <a:xfrm>
                <a:off x="528" y="2312"/>
                <a:ext cx="168" cy="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350">
                  <a:latin typeface="Arial"/>
                  <a:cs typeface="Arial"/>
                </a:endParaRPr>
              </a:p>
            </p:txBody>
          </p:sp>
          <p:sp>
            <p:nvSpPr>
              <p:cNvPr id="29801" name="Line 132"/>
              <p:cNvSpPr>
                <a:spLocks noChangeShapeType="1"/>
              </p:cNvSpPr>
              <p:nvPr/>
            </p:nvSpPr>
            <p:spPr bwMode="auto">
              <a:xfrm>
                <a:off x="696" y="2312"/>
                <a:ext cx="0" cy="96"/>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350">
                  <a:latin typeface="Arial"/>
                  <a:cs typeface="Arial"/>
                </a:endParaRPr>
              </a:p>
            </p:txBody>
          </p:sp>
        </p:grpSp>
      </p:grpSp>
      <p:grpSp>
        <p:nvGrpSpPr>
          <p:cNvPr id="29739" name="Group 79"/>
          <p:cNvGrpSpPr>
            <a:grpSpLocks/>
          </p:cNvGrpSpPr>
          <p:nvPr/>
        </p:nvGrpSpPr>
        <p:grpSpPr bwMode="auto">
          <a:xfrm>
            <a:off x="7178907" y="720919"/>
            <a:ext cx="272654" cy="388144"/>
            <a:chOff x="935846" y="3719513"/>
            <a:chExt cx="929467" cy="1198562"/>
          </a:xfrm>
        </p:grpSpPr>
        <p:sp>
          <p:nvSpPr>
            <p:cNvPr id="29774" name="Rectangle 25"/>
            <p:cNvSpPr>
              <a:spLocks noChangeArrowheads="1"/>
            </p:cNvSpPr>
            <p:nvPr/>
          </p:nvSpPr>
          <p:spPr bwMode="auto">
            <a:xfrm>
              <a:off x="935846" y="3719513"/>
              <a:ext cx="929467" cy="1198562"/>
            </a:xfrm>
            <a:prstGeom prst="rect">
              <a:avLst/>
            </a:prstGeom>
            <a:solidFill>
              <a:srgbClr val="FF99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sz="1350">
                <a:latin typeface="Arial"/>
                <a:cs typeface="Arial"/>
              </a:endParaRPr>
            </a:p>
          </p:txBody>
        </p:sp>
        <p:sp>
          <p:nvSpPr>
            <p:cNvPr id="29775" name="Rectangle 52"/>
            <p:cNvSpPr>
              <a:spLocks noChangeArrowheads="1"/>
            </p:cNvSpPr>
            <p:nvPr/>
          </p:nvSpPr>
          <p:spPr bwMode="auto">
            <a:xfrm>
              <a:off x="1316038" y="4525963"/>
              <a:ext cx="88900" cy="88900"/>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sz="1350">
                <a:latin typeface="Arial"/>
                <a:cs typeface="Arial"/>
              </a:endParaRPr>
            </a:p>
          </p:txBody>
        </p:sp>
        <p:sp>
          <p:nvSpPr>
            <p:cNvPr id="29776" name="Rectangle 56"/>
            <p:cNvSpPr>
              <a:spLocks noChangeArrowheads="1"/>
            </p:cNvSpPr>
            <p:nvPr/>
          </p:nvSpPr>
          <p:spPr bwMode="auto">
            <a:xfrm>
              <a:off x="1063625" y="4278313"/>
              <a:ext cx="88900" cy="88900"/>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sz="1350">
                <a:latin typeface="Arial"/>
                <a:cs typeface="Arial"/>
              </a:endParaRPr>
            </a:p>
          </p:txBody>
        </p:sp>
        <p:sp>
          <p:nvSpPr>
            <p:cNvPr id="29777" name="Rectangle 57"/>
            <p:cNvSpPr>
              <a:spLocks noChangeArrowheads="1"/>
            </p:cNvSpPr>
            <p:nvPr/>
          </p:nvSpPr>
          <p:spPr bwMode="auto">
            <a:xfrm>
              <a:off x="1085850" y="3822700"/>
              <a:ext cx="88900" cy="88900"/>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sz="1350">
                <a:latin typeface="Arial"/>
                <a:cs typeface="Arial"/>
              </a:endParaRPr>
            </a:p>
          </p:txBody>
        </p:sp>
        <p:sp>
          <p:nvSpPr>
            <p:cNvPr id="29778" name="Rectangle 59"/>
            <p:cNvSpPr>
              <a:spLocks noChangeArrowheads="1"/>
            </p:cNvSpPr>
            <p:nvPr/>
          </p:nvSpPr>
          <p:spPr bwMode="auto">
            <a:xfrm>
              <a:off x="1614488" y="4683125"/>
              <a:ext cx="88900" cy="88900"/>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sz="1350">
                <a:latin typeface="Arial"/>
                <a:cs typeface="Arial"/>
              </a:endParaRPr>
            </a:p>
          </p:txBody>
        </p:sp>
        <p:sp>
          <p:nvSpPr>
            <p:cNvPr id="29779" name="Rectangle 60"/>
            <p:cNvSpPr>
              <a:spLocks noChangeArrowheads="1"/>
            </p:cNvSpPr>
            <p:nvPr/>
          </p:nvSpPr>
          <p:spPr bwMode="auto">
            <a:xfrm>
              <a:off x="1654175" y="4321175"/>
              <a:ext cx="88900" cy="88900"/>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sz="1350">
                <a:latin typeface="Arial"/>
                <a:cs typeface="Arial"/>
              </a:endParaRPr>
            </a:p>
          </p:txBody>
        </p:sp>
        <p:grpSp>
          <p:nvGrpSpPr>
            <p:cNvPr id="29780" name="Group 125"/>
            <p:cNvGrpSpPr>
              <a:grpSpLocks/>
            </p:cNvGrpSpPr>
            <p:nvPr/>
          </p:nvGrpSpPr>
          <p:grpSpPr bwMode="auto">
            <a:xfrm>
              <a:off x="1117600" y="3935413"/>
              <a:ext cx="582613" cy="760413"/>
              <a:chOff x="360" y="1904"/>
              <a:chExt cx="368" cy="504"/>
            </a:xfrm>
          </p:grpSpPr>
          <p:sp>
            <p:nvSpPr>
              <p:cNvPr id="29781" name="Line 126"/>
              <p:cNvSpPr>
                <a:spLocks noChangeShapeType="1"/>
              </p:cNvSpPr>
              <p:nvPr/>
            </p:nvSpPr>
            <p:spPr bwMode="auto">
              <a:xfrm>
                <a:off x="360" y="1904"/>
                <a:ext cx="0" cy="24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350">
                  <a:latin typeface="Arial"/>
                  <a:cs typeface="Arial"/>
                </a:endParaRPr>
              </a:p>
            </p:txBody>
          </p:sp>
          <p:sp>
            <p:nvSpPr>
              <p:cNvPr id="29782" name="Line 127"/>
              <p:cNvSpPr>
                <a:spLocks noChangeShapeType="1"/>
              </p:cNvSpPr>
              <p:nvPr/>
            </p:nvSpPr>
            <p:spPr bwMode="auto">
              <a:xfrm>
                <a:off x="360" y="2040"/>
                <a:ext cx="168" cy="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350">
                  <a:latin typeface="Arial"/>
                  <a:cs typeface="Arial"/>
                </a:endParaRPr>
              </a:p>
            </p:txBody>
          </p:sp>
          <p:sp>
            <p:nvSpPr>
              <p:cNvPr id="29783" name="Line 128"/>
              <p:cNvSpPr>
                <a:spLocks noChangeShapeType="1"/>
              </p:cNvSpPr>
              <p:nvPr/>
            </p:nvSpPr>
            <p:spPr bwMode="auto">
              <a:xfrm>
                <a:off x="528" y="2040"/>
                <a:ext cx="0" cy="152"/>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350">
                  <a:latin typeface="Arial"/>
                  <a:cs typeface="Arial"/>
                </a:endParaRPr>
              </a:p>
            </p:txBody>
          </p:sp>
          <p:sp>
            <p:nvSpPr>
              <p:cNvPr id="29784" name="Line 129"/>
              <p:cNvSpPr>
                <a:spLocks noChangeShapeType="1"/>
              </p:cNvSpPr>
              <p:nvPr/>
            </p:nvSpPr>
            <p:spPr bwMode="auto">
              <a:xfrm>
                <a:off x="528" y="2192"/>
                <a:ext cx="200" cy="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350">
                  <a:latin typeface="Arial"/>
                  <a:cs typeface="Arial"/>
                </a:endParaRPr>
              </a:p>
            </p:txBody>
          </p:sp>
          <p:sp>
            <p:nvSpPr>
              <p:cNvPr id="29785" name="Line 130"/>
              <p:cNvSpPr>
                <a:spLocks noChangeShapeType="1"/>
              </p:cNvSpPr>
              <p:nvPr/>
            </p:nvSpPr>
            <p:spPr bwMode="auto">
              <a:xfrm>
                <a:off x="616" y="2192"/>
                <a:ext cx="0" cy="12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350">
                  <a:latin typeface="Arial"/>
                  <a:cs typeface="Arial"/>
                </a:endParaRPr>
              </a:p>
            </p:txBody>
          </p:sp>
          <p:sp>
            <p:nvSpPr>
              <p:cNvPr id="29786" name="Line 131"/>
              <p:cNvSpPr>
                <a:spLocks noChangeShapeType="1"/>
              </p:cNvSpPr>
              <p:nvPr/>
            </p:nvSpPr>
            <p:spPr bwMode="auto">
              <a:xfrm>
                <a:off x="528" y="2312"/>
                <a:ext cx="168" cy="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350">
                  <a:latin typeface="Arial"/>
                  <a:cs typeface="Arial"/>
                </a:endParaRPr>
              </a:p>
            </p:txBody>
          </p:sp>
          <p:sp>
            <p:nvSpPr>
              <p:cNvPr id="29787" name="Line 132"/>
              <p:cNvSpPr>
                <a:spLocks noChangeShapeType="1"/>
              </p:cNvSpPr>
              <p:nvPr/>
            </p:nvSpPr>
            <p:spPr bwMode="auto">
              <a:xfrm>
                <a:off x="696" y="2312"/>
                <a:ext cx="0" cy="96"/>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350">
                  <a:latin typeface="Arial"/>
                  <a:cs typeface="Arial"/>
                </a:endParaRPr>
              </a:p>
            </p:txBody>
          </p:sp>
        </p:grpSp>
      </p:grpSp>
      <p:grpSp>
        <p:nvGrpSpPr>
          <p:cNvPr id="29740" name="Group 94"/>
          <p:cNvGrpSpPr>
            <a:grpSpLocks/>
          </p:cNvGrpSpPr>
          <p:nvPr/>
        </p:nvGrpSpPr>
        <p:grpSpPr bwMode="auto">
          <a:xfrm>
            <a:off x="7181289" y="1532926"/>
            <a:ext cx="271463" cy="388144"/>
            <a:chOff x="935846" y="3719513"/>
            <a:chExt cx="929467" cy="1198562"/>
          </a:xfrm>
        </p:grpSpPr>
        <p:sp>
          <p:nvSpPr>
            <p:cNvPr id="29760" name="Rectangle 25"/>
            <p:cNvSpPr>
              <a:spLocks noChangeArrowheads="1"/>
            </p:cNvSpPr>
            <p:nvPr/>
          </p:nvSpPr>
          <p:spPr bwMode="auto">
            <a:xfrm>
              <a:off x="935846" y="3719513"/>
              <a:ext cx="929467" cy="1198562"/>
            </a:xfrm>
            <a:prstGeom prst="rect">
              <a:avLst/>
            </a:prstGeom>
            <a:solidFill>
              <a:srgbClr val="FF99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sz="1350">
                <a:latin typeface="Arial"/>
                <a:cs typeface="Arial"/>
              </a:endParaRPr>
            </a:p>
          </p:txBody>
        </p:sp>
        <p:sp>
          <p:nvSpPr>
            <p:cNvPr id="29761" name="Rectangle 52"/>
            <p:cNvSpPr>
              <a:spLocks noChangeArrowheads="1"/>
            </p:cNvSpPr>
            <p:nvPr/>
          </p:nvSpPr>
          <p:spPr bwMode="auto">
            <a:xfrm>
              <a:off x="1316038" y="4525963"/>
              <a:ext cx="88900" cy="88900"/>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sz="1350">
                <a:latin typeface="Arial"/>
                <a:cs typeface="Arial"/>
              </a:endParaRPr>
            </a:p>
          </p:txBody>
        </p:sp>
        <p:sp>
          <p:nvSpPr>
            <p:cNvPr id="29762" name="Rectangle 56"/>
            <p:cNvSpPr>
              <a:spLocks noChangeArrowheads="1"/>
            </p:cNvSpPr>
            <p:nvPr/>
          </p:nvSpPr>
          <p:spPr bwMode="auto">
            <a:xfrm>
              <a:off x="1063625" y="4278313"/>
              <a:ext cx="88900" cy="88900"/>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sz="1350">
                <a:latin typeface="Arial"/>
                <a:cs typeface="Arial"/>
              </a:endParaRPr>
            </a:p>
          </p:txBody>
        </p:sp>
        <p:sp>
          <p:nvSpPr>
            <p:cNvPr id="29763" name="Rectangle 57"/>
            <p:cNvSpPr>
              <a:spLocks noChangeArrowheads="1"/>
            </p:cNvSpPr>
            <p:nvPr/>
          </p:nvSpPr>
          <p:spPr bwMode="auto">
            <a:xfrm>
              <a:off x="1085850" y="3822700"/>
              <a:ext cx="88900" cy="88900"/>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sz="1350">
                <a:latin typeface="Arial"/>
                <a:cs typeface="Arial"/>
              </a:endParaRPr>
            </a:p>
          </p:txBody>
        </p:sp>
        <p:sp>
          <p:nvSpPr>
            <p:cNvPr id="29764" name="Rectangle 59"/>
            <p:cNvSpPr>
              <a:spLocks noChangeArrowheads="1"/>
            </p:cNvSpPr>
            <p:nvPr/>
          </p:nvSpPr>
          <p:spPr bwMode="auto">
            <a:xfrm>
              <a:off x="1614488" y="4683125"/>
              <a:ext cx="88900" cy="88900"/>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sz="1350">
                <a:latin typeface="Arial"/>
                <a:cs typeface="Arial"/>
              </a:endParaRPr>
            </a:p>
          </p:txBody>
        </p:sp>
        <p:sp>
          <p:nvSpPr>
            <p:cNvPr id="29765" name="Rectangle 60"/>
            <p:cNvSpPr>
              <a:spLocks noChangeArrowheads="1"/>
            </p:cNvSpPr>
            <p:nvPr/>
          </p:nvSpPr>
          <p:spPr bwMode="auto">
            <a:xfrm>
              <a:off x="1654175" y="4321175"/>
              <a:ext cx="88900" cy="88900"/>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sz="1350">
                <a:latin typeface="Arial"/>
                <a:cs typeface="Arial"/>
              </a:endParaRPr>
            </a:p>
          </p:txBody>
        </p:sp>
        <p:grpSp>
          <p:nvGrpSpPr>
            <p:cNvPr id="29766" name="Group 125"/>
            <p:cNvGrpSpPr>
              <a:grpSpLocks/>
            </p:cNvGrpSpPr>
            <p:nvPr/>
          </p:nvGrpSpPr>
          <p:grpSpPr bwMode="auto">
            <a:xfrm>
              <a:off x="1117600" y="3935413"/>
              <a:ext cx="582613" cy="760413"/>
              <a:chOff x="360" y="1904"/>
              <a:chExt cx="368" cy="504"/>
            </a:xfrm>
          </p:grpSpPr>
          <p:sp>
            <p:nvSpPr>
              <p:cNvPr id="29767" name="Line 126"/>
              <p:cNvSpPr>
                <a:spLocks noChangeShapeType="1"/>
              </p:cNvSpPr>
              <p:nvPr/>
            </p:nvSpPr>
            <p:spPr bwMode="auto">
              <a:xfrm>
                <a:off x="360" y="1904"/>
                <a:ext cx="0" cy="24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350">
                  <a:latin typeface="Arial"/>
                  <a:cs typeface="Arial"/>
                </a:endParaRPr>
              </a:p>
            </p:txBody>
          </p:sp>
          <p:sp>
            <p:nvSpPr>
              <p:cNvPr id="29768" name="Line 127"/>
              <p:cNvSpPr>
                <a:spLocks noChangeShapeType="1"/>
              </p:cNvSpPr>
              <p:nvPr/>
            </p:nvSpPr>
            <p:spPr bwMode="auto">
              <a:xfrm>
                <a:off x="360" y="2040"/>
                <a:ext cx="168" cy="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350">
                  <a:latin typeface="Arial"/>
                  <a:cs typeface="Arial"/>
                </a:endParaRPr>
              </a:p>
            </p:txBody>
          </p:sp>
          <p:sp>
            <p:nvSpPr>
              <p:cNvPr id="29769" name="Line 128"/>
              <p:cNvSpPr>
                <a:spLocks noChangeShapeType="1"/>
              </p:cNvSpPr>
              <p:nvPr/>
            </p:nvSpPr>
            <p:spPr bwMode="auto">
              <a:xfrm>
                <a:off x="528" y="2040"/>
                <a:ext cx="0" cy="152"/>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350">
                  <a:latin typeface="Arial"/>
                  <a:cs typeface="Arial"/>
                </a:endParaRPr>
              </a:p>
            </p:txBody>
          </p:sp>
          <p:sp>
            <p:nvSpPr>
              <p:cNvPr id="29770" name="Line 129"/>
              <p:cNvSpPr>
                <a:spLocks noChangeShapeType="1"/>
              </p:cNvSpPr>
              <p:nvPr/>
            </p:nvSpPr>
            <p:spPr bwMode="auto">
              <a:xfrm>
                <a:off x="528" y="2192"/>
                <a:ext cx="200" cy="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350">
                  <a:latin typeface="Arial"/>
                  <a:cs typeface="Arial"/>
                </a:endParaRPr>
              </a:p>
            </p:txBody>
          </p:sp>
          <p:sp>
            <p:nvSpPr>
              <p:cNvPr id="29771" name="Line 130"/>
              <p:cNvSpPr>
                <a:spLocks noChangeShapeType="1"/>
              </p:cNvSpPr>
              <p:nvPr/>
            </p:nvSpPr>
            <p:spPr bwMode="auto">
              <a:xfrm>
                <a:off x="616" y="2192"/>
                <a:ext cx="0" cy="12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350">
                  <a:latin typeface="Arial"/>
                  <a:cs typeface="Arial"/>
                </a:endParaRPr>
              </a:p>
            </p:txBody>
          </p:sp>
          <p:sp>
            <p:nvSpPr>
              <p:cNvPr id="29772" name="Line 131"/>
              <p:cNvSpPr>
                <a:spLocks noChangeShapeType="1"/>
              </p:cNvSpPr>
              <p:nvPr/>
            </p:nvSpPr>
            <p:spPr bwMode="auto">
              <a:xfrm>
                <a:off x="528" y="2312"/>
                <a:ext cx="168" cy="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350">
                  <a:latin typeface="Arial"/>
                  <a:cs typeface="Arial"/>
                </a:endParaRPr>
              </a:p>
            </p:txBody>
          </p:sp>
          <p:sp>
            <p:nvSpPr>
              <p:cNvPr id="29773" name="Line 132"/>
              <p:cNvSpPr>
                <a:spLocks noChangeShapeType="1"/>
              </p:cNvSpPr>
              <p:nvPr/>
            </p:nvSpPr>
            <p:spPr bwMode="auto">
              <a:xfrm>
                <a:off x="696" y="2312"/>
                <a:ext cx="0" cy="96"/>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350">
                  <a:latin typeface="Arial"/>
                  <a:cs typeface="Arial"/>
                </a:endParaRPr>
              </a:p>
            </p:txBody>
          </p:sp>
        </p:grpSp>
      </p:grpSp>
      <p:grpSp>
        <p:nvGrpSpPr>
          <p:cNvPr id="29741" name="Group 109"/>
          <p:cNvGrpSpPr>
            <a:grpSpLocks/>
          </p:cNvGrpSpPr>
          <p:nvPr/>
        </p:nvGrpSpPr>
        <p:grpSpPr bwMode="auto">
          <a:xfrm>
            <a:off x="5772780" y="1532925"/>
            <a:ext cx="272653" cy="389334"/>
            <a:chOff x="935846" y="3719513"/>
            <a:chExt cx="929467" cy="1198562"/>
          </a:xfrm>
        </p:grpSpPr>
        <p:sp>
          <p:nvSpPr>
            <p:cNvPr id="29746" name="Rectangle 25"/>
            <p:cNvSpPr>
              <a:spLocks noChangeArrowheads="1"/>
            </p:cNvSpPr>
            <p:nvPr/>
          </p:nvSpPr>
          <p:spPr bwMode="auto">
            <a:xfrm>
              <a:off x="935846" y="3719513"/>
              <a:ext cx="929467" cy="1198562"/>
            </a:xfrm>
            <a:prstGeom prst="rect">
              <a:avLst/>
            </a:prstGeom>
            <a:solidFill>
              <a:srgbClr val="FF99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sz="1350">
                <a:latin typeface="Arial"/>
                <a:cs typeface="Arial"/>
              </a:endParaRPr>
            </a:p>
          </p:txBody>
        </p:sp>
        <p:sp>
          <p:nvSpPr>
            <p:cNvPr id="29747" name="Rectangle 52"/>
            <p:cNvSpPr>
              <a:spLocks noChangeArrowheads="1"/>
            </p:cNvSpPr>
            <p:nvPr/>
          </p:nvSpPr>
          <p:spPr bwMode="auto">
            <a:xfrm>
              <a:off x="1316038" y="4525963"/>
              <a:ext cx="88900" cy="88900"/>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sz="1350">
                <a:latin typeface="Arial"/>
                <a:cs typeface="Arial"/>
              </a:endParaRPr>
            </a:p>
          </p:txBody>
        </p:sp>
        <p:sp>
          <p:nvSpPr>
            <p:cNvPr id="29748" name="Rectangle 56"/>
            <p:cNvSpPr>
              <a:spLocks noChangeArrowheads="1"/>
            </p:cNvSpPr>
            <p:nvPr/>
          </p:nvSpPr>
          <p:spPr bwMode="auto">
            <a:xfrm>
              <a:off x="1063625" y="4278313"/>
              <a:ext cx="88900" cy="88900"/>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sz="1350">
                <a:latin typeface="Arial"/>
                <a:cs typeface="Arial"/>
              </a:endParaRPr>
            </a:p>
          </p:txBody>
        </p:sp>
        <p:sp>
          <p:nvSpPr>
            <p:cNvPr id="29749" name="Rectangle 57"/>
            <p:cNvSpPr>
              <a:spLocks noChangeArrowheads="1"/>
            </p:cNvSpPr>
            <p:nvPr/>
          </p:nvSpPr>
          <p:spPr bwMode="auto">
            <a:xfrm>
              <a:off x="1085850" y="3822700"/>
              <a:ext cx="88900" cy="88900"/>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sz="1350">
                <a:latin typeface="Arial"/>
                <a:cs typeface="Arial"/>
              </a:endParaRPr>
            </a:p>
          </p:txBody>
        </p:sp>
        <p:sp>
          <p:nvSpPr>
            <p:cNvPr id="29750" name="Rectangle 59"/>
            <p:cNvSpPr>
              <a:spLocks noChangeArrowheads="1"/>
            </p:cNvSpPr>
            <p:nvPr/>
          </p:nvSpPr>
          <p:spPr bwMode="auto">
            <a:xfrm>
              <a:off x="1614488" y="4683125"/>
              <a:ext cx="88900" cy="88900"/>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sz="1350">
                <a:latin typeface="Arial"/>
                <a:cs typeface="Arial"/>
              </a:endParaRPr>
            </a:p>
          </p:txBody>
        </p:sp>
        <p:sp>
          <p:nvSpPr>
            <p:cNvPr id="29751" name="Rectangle 60"/>
            <p:cNvSpPr>
              <a:spLocks noChangeArrowheads="1"/>
            </p:cNvSpPr>
            <p:nvPr/>
          </p:nvSpPr>
          <p:spPr bwMode="auto">
            <a:xfrm>
              <a:off x="1654175" y="4321175"/>
              <a:ext cx="88900" cy="88900"/>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sz="1350">
                <a:latin typeface="Arial"/>
                <a:cs typeface="Arial"/>
              </a:endParaRPr>
            </a:p>
          </p:txBody>
        </p:sp>
        <p:grpSp>
          <p:nvGrpSpPr>
            <p:cNvPr id="29752" name="Group 125"/>
            <p:cNvGrpSpPr>
              <a:grpSpLocks/>
            </p:cNvGrpSpPr>
            <p:nvPr/>
          </p:nvGrpSpPr>
          <p:grpSpPr bwMode="auto">
            <a:xfrm>
              <a:off x="1117600" y="3935413"/>
              <a:ext cx="582613" cy="760413"/>
              <a:chOff x="360" y="1904"/>
              <a:chExt cx="368" cy="504"/>
            </a:xfrm>
          </p:grpSpPr>
          <p:sp>
            <p:nvSpPr>
              <p:cNvPr id="29753" name="Line 126"/>
              <p:cNvSpPr>
                <a:spLocks noChangeShapeType="1"/>
              </p:cNvSpPr>
              <p:nvPr/>
            </p:nvSpPr>
            <p:spPr bwMode="auto">
              <a:xfrm>
                <a:off x="360" y="1904"/>
                <a:ext cx="0" cy="24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350">
                  <a:latin typeface="Arial"/>
                  <a:cs typeface="Arial"/>
                </a:endParaRPr>
              </a:p>
            </p:txBody>
          </p:sp>
          <p:sp>
            <p:nvSpPr>
              <p:cNvPr id="29754" name="Line 127"/>
              <p:cNvSpPr>
                <a:spLocks noChangeShapeType="1"/>
              </p:cNvSpPr>
              <p:nvPr/>
            </p:nvSpPr>
            <p:spPr bwMode="auto">
              <a:xfrm>
                <a:off x="360" y="2040"/>
                <a:ext cx="168" cy="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350">
                  <a:latin typeface="Arial"/>
                  <a:cs typeface="Arial"/>
                </a:endParaRPr>
              </a:p>
            </p:txBody>
          </p:sp>
          <p:sp>
            <p:nvSpPr>
              <p:cNvPr id="29755" name="Line 128"/>
              <p:cNvSpPr>
                <a:spLocks noChangeShapeType="1"/>
              </p:cNvSpPr>
              <p:nvPr/>
            </p:nvSpPr>
            <p:spPr bwMode="auto">
              <a:xfrm>
                <a:off x="528" y="2040"/>
                <a:ext cx="0" cy="152"/>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350">
                  <a:latin typeface="Arial"/>
                  <a:cs typeface="Arial"/>
                </a:endParaRPr>
              </a:p>
            </p:txBody>
          </p:sp>
          <p:sp>
            <p:nvSpPr>
              <p:cNvPr id="29756" name="Line 129"/>
              <p:cNvSpPr>
                <a:spLocks noChangeShapeType="1"/>
              </p:cNvSpPr>
              <p:nvPr/>
            </p:nvSpPr>
            <p:spPr bwMode="auto">
              <a:xfrm>
                <a:off x="528" y="2192"/>
                <a:ext cx="200" cy="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350">
                  <a:latin typeface="Arial"/>
                  <a:cs typeface="Arial"/>
                </a:endParaRPr>
              </a:p>
            </p:txBody>
          </p:sp>
          <p:sp>
            <p:nvSpPr>
              <p:cNvPr id="29757" name="Line 130"/>
              <p:cNvSpPr>
                <a:spLocks noChangeShapeType="1"/>
              </p:cNvSpPr>
              <p:nvPr/>
            </p:nvSpPr>
            <p:spPr bwMode="auto">
              <a:xfrm>
                <a:off x="616" y="2192"/>
                <a:ext cx="0" cy="12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350">
                  <a:latin typeface="Arial"/>
                  <a:cs typeface="Arial"/>
                </a:endParaRPr>
              </a:p>
            </p:txBody>
          </p:sp>
          <p:sp>
            <p:nvSpPr>
              <p:cNvPr id="29758" name="Line 131"/>
              <p:cNvSpPr>
                <a:spLocks noChangeShapeType="1"/>
              </p:cNvSpPr>
              <p:nvPr/>
            </p:nvSpPr>
            <p:spPr bwMode="auto">
              <a:xfrm>
                <a:off x="528" y="2312"/>
                <a:ext cx="168" cy="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350">
                  <a:latin typeface="Arial"/>
                  <a:cs typeface="Arial"/>
                </a:endParaRPr>
              </a:p>
            </p:txBody>
          </p:sp>
          <p:sp>
            <p:nvSpPr>
              <p:cNvPr id="29759" name="Line 132"/>
              <p:cNvSpPr>
                <a:spLocks noChangeShapeType="1"/>
              </p:cNvSpPr>
              <p:nvPr/>
            </p:nvSpPr>
            <p:spPr bwMode="auto">
              <a:xfrm>
                <a:off x="696" y="2312"/>
                <a:ext cx="0" cy="96"/>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350">
                  <a:latin typeface="Arial"/>
                  <a:cs typeface="Arial"/>
                </a:endParaRPr>
              </a:p>
            </p:txBody>
          </p:sp>
        </p:grpSp>
      </p:grpSp>
      <p:cxnSp>
        <p:nvCxnSpPr>
          <p:cNvPr id="5" name="Straight Arrow Connector 4"/>
          <p:cNvCxnSpPr>
            <a:cxnSpLocks noChangeShapeType="1"/>
          </p:cNvCxnSpPr>
          <p:nvPr/>
        </p:nvCxnSpPr>
        <p:spPr bwMode="auto">
          <a:xfrm flipV="1">
            <a:off x="5472742" y="1922260"/>
            <a:ext cx="304800" cy="526256"/>
          </a:xfrm>
          <a:prstGeom prst="straightConnector1">
            <a:avLst/>
          </a:prstGeom>
          <a:noFill/>
          <a:ln w="12700">
            <a:solidFill>
              <a:srgbClr val="3366FF"/>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128" name="Straight Arrow Connector 127"/>
          <p:cNvCxnSpPr>
            <a:cxnSpLocks noChangeShapeType="1"/>
          </p:cNvCxnSpPr>
          <p:nvPr/>
        </p:nvCxnSpPr>
        <p:spPr bwMode="auto">
          <a:xfrm flipV="1">
            <a:off x="5472743" y="1922260"/>
            <a:ext cx="1706165" cy="526256"/>
          </a:xfrm>
          <a:prstGeom prst="straightConnector1">
            <a:avLst/>
          </a:prstGeom>
          <a:noFill/>
          <a:ln w="12700">
            <a:solidFill>
              <a:srgbClr val="3366FF"/>
            </a:solidFill>
            <a:round/>
            <a:headEnd/>
            <a:tailEnd type="arrow"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107" name="Rectangle 3"/>
          <p:cNvSpPr txBox="1">
            <a:spLocks noChangeArrowheads="1"/>
          </p:cNvSpPr>
          <p:nvPr/>
        </p:nvSpPr>
        <p:spPr bwMode="auto">
          <a:xfrm>
            <a:off x="457200" y="857285"/>
            <a:ext cx="4119090" cy="3663913"/>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ormAutofit lnSpcReduction="10000"/>
          </a:bodyPr>
          <a:lstStyle>
            <a:lvl1pPr marL="173038" indent="-173038" algn="l" rtl="0" eaLnBrk="0" fontAlgn="base" hangingPunct="0">
              <a:spcBef>
                <a:spcPct val="50000"/>
              </a:spcBef>
              <a:spcAft>
                <a:spcPct val="0"/>
              </a:spcAft>
              <a:buClr>
                <a:schemeClr val="tx1"/>
              </a:buClr>
              <a:buFont typeface="Wingdings" charset="0"/>
              <a:buChar char="§"/>
              <a:defRPr sz="1600">
                <a:solidFill>
                  <a:schemeClr val="tx1"/>
                </a:solidFill>
                <a:latin typeface="+mn-lt"/>
                <a:ea typeface="+mn-ea"/>
                <a:cs typeface="ＭＳ Ｐゴシック" charset="0"/>
              </a:defRPr>
            </a:lvl1pPr>
            <a:lvl2pPr marL="509588" indent="-163513" algn="l" rtl="0" eaLnBrk="0" fontAlgn="base" hangingPunct="0">
              <a:spcBef>
                <a:spcPct val="0"/>
              </a:spcBef>
              <a:spcAft>
                <a:spcPct val="0"/>
              </a:spcAft>
              <a:buClr>
                <a:schemeClr val="tx1"/>
              </a:buClr>
              <a:buFont typeface="Arial" charset="0"/>
              <a:buChar char="–"/>
              <a:defRPr sz="1600">
                <a:solidFill>
                  <a:schemeClr val="tx1"/>
                </a:solidFill>
                <a:latin typeface="+mn-lt"/>
                <a:ea typeface="+mn-ea"/>
              </a:defRPr>
            </a:lvl2pPr>
            <a:lvl3pPr marL="855663" indent="-173038" algn="l" rtl="0" eaLnBrk="0" fontAlgn="base" hangingPunct="0">
              <a:spcBef>
                <a:spcPct val="0"/>
              </a:spcBef>
              <a:spcAft>
                <a:spcPct val="0"/>
              </a:spcAft>
              <a:buClr>
                <a:schemeClr val="tx1"/>
              </a:buClr>
              <a:buChar char="•"/>
              <a:defRPr sz="1600">
                <a:solidFill>
                  <a:schemeClr val="tx1"/>
                </a:solidFill>
                <a:latin typeface="+mn-lt"/>
                <a:ea typeface="+mn-ea"/>
              </a:defRPr>
            </a:lvl3pPr>
            <a:lvl4pPr marL="1203325" indent="-173038" algn="l" rtl="0" eaLnBrk="0" fontAlgn="base" hangingPunct="0">
              <a:spcBef>
                <a:spcPct val="20000"/>
              </a:spcBef>
              <a:spcAft>
                <a:spcPct val="0"/>
              </a:spcAft>
              <a:buClr>
                <a:schemeClr val="bg1"/>
              </a:buClr>
              <a:defRPr sz="1600">
                <a:solidFill>
                  <a:schemeClr val="bg1"/>
                </a:solidFill>
                <a:latin typeface="+mn-lt"/>
                <a:ea typeface="+mn-ea"/>
              </a:defRPr>
            </a:lvl4pPr>
            <a:lvl5pPr marL="1539875" indent="-163513" algn="l" rtl="0" eaLnBrk="0" fontAlgn="base" hangingPunct="0">
              <a:spcBef>
                <a:spcPct val="20000"/>
              </a:spcBef>
              <a:spcAft>
                <a:spcPct val="0"/>
              </a:spcAft>
              <a:buClr>
                <a:schemeClr val="bg1"/>
              </a:buClr>
              <a:buChar char="»"/>
              <a:defRPr sz="1600">
                <a:solidFill>
                  <a:schemeClr val="bg1"/>
                </a:solidFill>
                <a:latin typeface="+mn-lt"/>
                <a:ea typeface="+mn-ea"/>
              </a:defRPr>
            </a:lvl5pPr>
            <a:lvl6pPr marL="1997075" indent="-163513" algn="l" rtl="0" fontAlgn="base">
              <a:spcBef>
                <a:spcPct val="20000"/>
              </a:spcBef>
              <a:spcAft>
                <a:spcPct val="0"/>
              </a:spcAft>
              <a:buClr>
                <a:schemeClr val="bg1"/>
              </a:buClr>
              <a:buChar char="»"/>
              <a:defRPr sz="1600">
                <a:solidFill>
                  <a:schemeClr val="bg1"/>
                </a:solidFill>
                <a:latin typeface="+mn-lt"/>
                <a:ea typeface="+mn-ea"/>
              </a:defRPr>
            </a:lvl6pPr>
            <a:lvl7pPr marL="2454275" indent="-163513" algn="l" rtl="0" fontAlgn="base">
              <a:spcBef>
                <a:spcPct val="20000"/>
              </a:spcBef>
              <a:spcAft>
                <a:spcPct val="0"/>
              </a:spcAft>
              <a:buClr>
                <a:schemeClr val="bg1"/>
              </a:buClr>
              <a:buChar char="»"/>
              <a:defRPr sz="1600">
                <a:solidFill>
                  <a:schemeClr val="bg1"/>
                </a:solidFill>
                <a:latin typeface="+mn-lt"/>
                <a:ea typeface="+mn-ea"/>
              </a:defRPr>
            </a:lvl7pPr>
            <a:lvl8pPr marL="2911475" indent="-163513" algn="l" rtl="0" fontAlgn="base">
              <a:spcBef>
                <a:spcPct val="20000"/>
              </a:spcBef>
              <a:spcAft>
                <a:spcPct val="0"/>
              </a:spcAft>
              <a:buClr>
                <a:schemeClr val="bg1"/>
              </a:buClr>
              <a:buChar char="»"/>
              <a:defRPr sz="1600">
                <a:solidFill>
                  <a:schemeClr val="bg1"/>
                </a:solidFill>
                <a:latin typeface="+mn-lt"/>
                <a:ea typeface="+mn-ea"/>
              </a:defRPr>
            </a:lvl8pPr>
            <a:lvl9pPr marL="3368675" indent="-163513" algn="l" rtl="0" fontAlgn="base">
              <a:spcBef>
                <a:spcPct val="20000"/>
              </a:spcBef>
              <a:spcAft>
                <a:spcPct val="0"/>
              </a:spcAft>
              <a:buClr>
                <a:schemeClr val="bg1"/>
              </a:buClr>
              <a:buChar char="»"/>
              <a:defRPr sz="1600">
                <a:solidFill>
                  <a:schemeClr val="bg1"/>
                </a:solidFill>
                <a:latin typeface="+mn-lt"/>
                <a:ea typeface="+mn-ea"/>
              </a:defRPr>
            </a:lvl9pPr>
          </a:lstStyle>
          <a:p>
            <a:pPr marL="0" indent="0" eaLnBrk="1" hangingPunct="1">
              <a:buNone/>
              <a:defRPr/>
            </a:pPr>
            <a:r>
              <a:rPr lang="en-US" dirty="0">
                <a:latin typeface="Arial"/>
                <a:cs typeface="Arial"/>
              </a:rPr>
              <a:t>z/OS ICSF can provide a </a:t>
            </a:r>
            <a:r>
              <a:rPr lang="en-US" i="1" dirty="0">
                <a:latin typeface="Arial"/>
                <a:cs typeface="Arial"/>
              </a:rPr>
              <a:t>Single System Image</a:t>
            </a:r>
            <a:r>
              <a:rPr lang="en-US" dirty="0">
                <a:latin typeface="Arial"/>
                <a:cs typeface="Arial"/>
              </a:rPr>
              <a:t> view by allowing key stores to be shared by all members of the </a:t>
            </a:r>
            <a:r>
              <a:rPr lang="en-US" dirty="0" err="1">
                <a:latin typeface="Arial"/>
                <a:cs typeface="Arial"/>
              </a:rPr>
              <a:t>sysplex</a:t>
            </a:r>
            <a:r>
              <a:rPr lang="en-US" dirty="0">
                <a:latin typeface="Arial"/>
                <a:cs typeface="Arial"/>
              </a:rPr>
              <a:t>.</a:t>
            </a:r>
          </a:p>
          <a:p>
            <a:pPr marL="130302" indent="-130302" eaLnBrk="1" hangingPunct="1">
              <a:spcBef>
                <a:spcPts val="180"/>
              </a:spcBef>
              <a:defRPr/>
            </a:pPr>
            <a:endParaRPr lang="en-US" dirty="0">
              <a:latin typeface="Arial"/>
              <a:cs typeface="Arial"/>
            </a:endParaRPr>
          </a:p>
          <a:p>
            <a:pPr marL="130302" indent="-130302" eaLnBrk="1" hangingPunct="1">
              <a:spcBef>
                <a:spcPts val="180"/>
              </a:spcBef>
              <a:defRPr/>
            </a:pPr>
            <a:r>
              <a:rPr lang="en-US" dirty="0">
                <a:latin typeface="Arial"/>
                <a:cs typeface="Arial"/>
              </a:rPr>
              <a:t>Enabled via SYSPLEXCKDS(YES), SYSPLEXPKDS, SYSPLEXTKDS</a:t>
            </a:r>
          </a:p>
          <a:p>
            <a:pPr marL="130302" indent="-130302" eaLnBrk="1" hangingPunct="1">
              <a:spcBef>
                <a:spcPts val="180"/>
              </a:spcBef>
              <a:defRPr/>
            </a:pPr>
            <a:r>
              <a:rPr lang="en-US" dirty="0">
                <a:latin typeface="Arial"/>
                <a:cs typeface="Arial"/>
              </a:rPr>
              <a:t>Wrapped keys cached in-memory for fast access.  </a:t>
            </a:r>
          </a:p>
          <a:p>
            <a:pPr marL="130302" indent="-130302" eaLnBrk="1" hangingPunct="1">
              <a:spcBef>
                <a:spcPts val="180"/>
              </a:spcBef>
              <a:defRPr/>
            </a:pPr>
            <a:r>
              <a:rPr lang="en-US" dirty="0">
                <a:latin typeface="Arial"/>
                <a:cs typeface="Arial"/>
              </a:rPr>
              <a:t>Updates are automatically propagated across the </a:t>
            </a:r>
            <a:r>
              <a:rPr lang="en-US" dirty="0" err="1">
                <a:latin typeface="Arial"/>
                <a:cs typeface="Arial"/>
              </a:rPr>
              <a:t>sysplex</a:t>
            </a:r>
            <a:r>
              <a:rPr lang="en-US" dirty="0">
                <a:latin typeface="Arial"/>
                <a:cs typeface="Arial"/>
              </a:rPr>
              <a:t> (via signaling) to maintain cache coherency.</a:t>
            </a:r>
          </a:p>
          <a:p>
            <a:pPr marL="130302" indent="-130302" eaLnBrk="1" hangingPunct="1">
              <a:spcBef>
                <a:spcPts val="180"/>
              </a:spcBef>
              <a:defRPr/>
            </a:pPr>
            <a:r>
              <a:rPr lang="en-US" dirty="0">
                <a:latin typeface="Arial"/>
                <a:cs typeface="Arial"/>
              </a:rPr>
              <a:t>Key store management operations are coordinated across the </a:t>
            </a:r>
            <a:r>
              <a:rPr lang="en-US" dirty="0" err="1">
                <a:latin typeface="Arial"/>
                <a:cs typeface="Arial"/>
              </a:rPr>
              <a:t>sysplex</a:t>
            </a:r>
            <a:endParaRPr lang="en-US" dirty="0">
              <a:latin typeface="Arial"/>
              <a:cs typeface="Arial"/>
            </a:endParaRPr>
          </a:p>
          <a:p>
            <a:pPr marL="130302" indent="-130302" eaLnBrk="1" hangingPunct="1">
              <a:spcBef>
                <a:spcPts val="180"/>
              </a:spcBef>
              <a:defRPr/>
            </a:pPr>
            <a:r>
              <a:rPr lang="en-US" dirty="0">
                <a:latin typeface="Arial"/>
                <a:cs typeface="Arial"/>
              </a:rPr>
              <a:t>Same Master Key must be loaded into all HSMs</a:t>
            </a:r>
          </a:p>
        </p:txBody>
      </p:sp>
      <p:pic>
        <p:nvPicPr>
          <p:cNvPr id="108" name="Picture 25" descr="IMG_4318 copy"/>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rot="1660050">
            <a:off x="7653570" y="2929040"/>
            <a:ext cx="1115953" cy="484277"/>
          </a:xfrm>
          <a:prstGeom prst="rect">
            <a:avLst/>
          </a:prstGeom>
          <a:noFill/>
          <a:effectLst>
            <a:reflection blurRad="6350" stA="52000" endA="300" endPos="35000" dir="5400000" sy="-100000" algn="bl" rotWithShape="0"/>
          </a:effectLst>
        </p:spPr>
      </p:pic>
      <p:pic>
        <p:nvPicPr>
          <p:cNvPr id="109" name="Picture 25" descr="IMG_4318 copy"/>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rot="1660050">
            <a:off x="7653570" y="3579305"/>
            <a:ext cx="1115953" cy="484277"/>
          </a:xfrm>
          <a:prstGeom prst="rect">
            <a:avLst/>
          </a:prstGeom>
          <a:noFill/>
          <a:effectLst>
            <a:reflection blurRad="6350" stA="52000" endA="300" endPos="35000" dir="5400000" sy="-100000" algn="bl" rotWithShape="0"/>
          </a:effectLst>
        </p:spPr>
      </p:pic>
    </p:spTree>
    <p:extLst>
      <p:ext uri="{BB962C8B-B14F-4D97-AF65-F5344CB8AC3E}">
        <p14:creationId xmlns:p14="http://schemas.microsoft.com/office/powerpoint/2010/main" val="6988702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9"/>
                                          </p:stCondLst>
                                        </p:cTn>
                                        <p:tgtEl>
                                          <p:spTgt spid="3895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9"/>
                                          </p:stCondLst>
                                        </p:cTn>
                                        <p:tgtEl>
                                          <p:spTgt spid="3896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9"/>
                                          </p:stCondLst>
                                        </p:cTn>
                                        <p:tgtEl>
                                          <p:spTgt spid="38955"/>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9"/>
                                          </p:stCondLst>
                                        </p:cTn>
                                        <p:tgtEl>
                                          <p:spTgt spid="389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67" grpId="0" animBg="1"/>
      <p:bldP spid="38963" grpId="0" animBg="1"/>
      <p:bldP spid="38959" grpId="0" animBg="1"/>
      <p:bldP spid="3895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ChangeArrowheads="1"/>
          </p:cNvSpPr>
          <p:nvPr>
            <p:ph type="title"/>
          </p:nvPr>
        </p:nvSpPr>
        <p:spPr>
          <a:xfrm>
            <a:off x="457201" y="270110"/>
            <a:ext cx="8156958" cy="332791"/>
          </a:xfrm>
          <a:prstGeom prst="rect">
            <a:avLst/>
          </a:prstGeom>
        </p:spPr>
        <p:txBody>
          <a:bodyPr>
            <a:noAutofit/>
          </a:bodyPr>
          <a:lstStyle/>
          <a:p>
            <a:pPr eaLnBrk="1" hangingPunct="1"/>
            <a:r>
              <a:rPr lang="en-US" altLang="en-US" dirty="0">
                <a:ea typeface="ＭＳ Ｐゴシック" charset="-128"/>
              </a:rPr>
              <a:t>Disaster Recovery Key Management Considerations</a:t>
            </a:r>
          </a:p>
        </p:txBody>
      </p:sp>
      <p:sp>
        <p:nvSpPr>
          <p:cNvPr id="30722" name="Rectangle 180"/>
          <p:cNvSpPr>
            <a:spLocks noChangeArrowheads="1"/>
          </p:cNvSpPr>
          <p:nvPr/>
        </p:nvSpPr>
        <p:spPr bwMode="auto">
          <a:xfrm>
            <a:off x="-111972" y="4336127"/>
            <a:ext cx="6422294" cy="2446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spcBef>
                <a:spcPts val="394"/>
              </a:spcBef>
              <a:buClr>
                <a:srgbClr val="008BC0"/>
              </a:buClr>
              <a:buSzPct val="90000"/>
            </a:pPr>
            <a:r>
              <a:rPr lang="en-US" altLang="en-US" sz="1050" dirty="0"/>
              <a:t>Supports Multi-site </a:t>
            </a:r>
            <a:r>
              <a:rPr lang="en-US" altLang="en-US" sz="1050" b="1" i="1" dirty="0"/>
              <a:t>Disaster Recovery</a:t>
            </a:r>
            <a:r>
              <a:rPr lang="en-US" altLang="en-US" sz="1050" dirty="0"/>
              <a:t> Solutions.  </a:t>
            </a:r>
            <a:r>
              <a:rPr lang="en-US" altLang="en-US" sz="1050" i="1" dirty="0"/>
              <a:t>e.g. GDPS PPRC, XRC, GM, MGM, etc...</a:t>
            </a:r>
          </a:p>
        </p:txBody>
      </p:sp>
      <p:sp>
        <p:nvSpPr>
          <p:cNvPr id="69635" name="Rectangle 190"/>
          <p:cNvSpPr>
            <a:spLocks noChangeArrowheads="1"/>
          </p:cNvSpPr>
          <p:nvPr/>
        </p:nvSpPr>
        <p:spPr bwMode="auto">
          <a:xfrm>
            <a:off x="292607" y="892917"/>
            <a:ext cx="5237215" cy="34432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oAutofit/>
          </a:bodyPr>
          <a:lstStyle>
            <a:lvl1pPr defTabSz="457200">
              <a:defRPr sz="2400">
                <a:solidFill>
                  <a:schemeClr val="tx1"/>
                </a:solidFill>
                <a:latin typeface="Arial" charset="0"/>
                <a:ea typeface="ＭＳ Ｐゴシック" charset="-128"/>
              </a:defRPr>
            </a:lvl1pPr>
            <a:lvl2pPr marL="411163" indent="-136525" defTabSz="457200">
              <a:defRPr sz="2400">
                <a:solidFill>
                  <a:schemeClr val="tx1"/>
                </a:solidFill>
                <a:latin typeface="Arial" charset="0"/>
                <a:ea typeface="ＭＳ Ｐゴシック" charset="-128"/>
              </a:defRPr>
            </a:lvl2pPr>
            <a:lvl3pPr marL="1143000" indent="-228600" defTabSz="457200">
              <a:defRPr sz="2400">
                <a:solidFill>
                  <a:schemeClr val="tx1"/>
                </a:solidFill>
                <a:latin typeface="Arial" charset="0"/>
                <a:ea typeface="ＭＳ Ｐゴシック" charset="-128"/>
              </a:defRPr>
            </a:lvl3pPr>
            <a:lvl4pPr marL="1600200" indent="-228600" defTabSz="457200">
              <a:defRPr sz="2400">
                <a:solidFill>
                  <a:schemeClr val="tx1"/>
                </a:solidFill>
                <a:latin typeface="Arial" charset="0"/>
                <a:ea typeface="ＭＳ Ｐゴシック" charset="-128"/>
              </a:defRPr>
            </a:lvl4pPr>
            <a:lvl5pPr marL="2057400" indent="-228600" defTabSz="4572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spcBef>
                <a:spcPts val="394"/>
              </a:spcBef>
              <a:buClr>
                <a:srgbClr val="F48F19"/>
              </a:buClr>
              <a:buSzPct val="90000"/>
            </a:pPr>
            <a:r>
              <a:rPr lang="en-US" altLang="en-US" sz="1600" b="1" dirty="0">
                <a:ea typeface="Arial" charset="0"/>
                <a:cs typeface="Arial" charset="0"/>
              </a:rPr>
              <a:t>Configure and maintain both sites to run the same cryptographic workload </a:t>
            </a:r>
          </a:p>
          <a:p>
            <a:pPr marL="83344" indent="-83344">
              <a:buClr>
                <a:srgbClr val="F48F19"/>
              </a:buClr>
              <a:buSzPct val="90000"/>
              <a:buFont typeface="Wingdings" charset="2"/>
              <a:buChar char="§"/>
            </a:pPr>
            <a:endParaRPr lang="en-US" altLang="en-US" sz="1600" dirty="0">
              <a:ea typeface="Arial" charset="0"/>
              <a:cs typeface="Arial" charset="0"/>
            </a:endParaRPr>
          </a:p>
          <a:p>
            <a:pPr marL="83344" indent="-83344">
              <a:buClr>
                <a:srgbClr val="F48F19"/>
              </a:buClr>
              <a:buSzPct val="90000"/>
              <a:buFont typeface="Wingdings" charset="2"/>
              <a:buChar char="§"/>
            </a:pPr>
            <a:r>
              <a:rPr lang="en-US" altLang="en-US" sz="1600" dirty="0">
                <a:ea typeface="Arial" charset="0"/>
                <a:cs typeface="Arial" charset="0"/>
              </a:rPr>
              <a:t>Replicated copies of encrypted z/OS data sets will also be encrypted/protected.</a:t>
            </a:r>
          </a:p>
          <a:p>
            <a:pPr marL="83344" indent="-83344">
              <a:buClr>
                <a:srgbClr val="F48F19"/>
              </a:buClr>
              <a:buSzPct val="90000"/>
              <a:buFont typeface="Wingdings" charset="2"/>
              <a:buChar char="§"/>
            </a:pPr>
            <a:r>
              <a:rPr lang="en-US" altLang="en-US" sz="1600" dirty="0">
                <a:ea typeface="Arial" charset="0"/>
                <a:cs typeface="Arial" charset="0"/>
              </a:rPr>
              <a:t>Replicate cryptographic coprocessor configurations across both sites:</a:t>
            </a:r>
          </a:p>
          <a:p>
            <a:pPr lvl="1">
              <a:buClr>
                <a:srgbClr val="F48F19"/>
              </a:buClr>
              <a:buSzPct val="90000"/>
              <a:buFont typeface="Wingdings" charset="2"/>
              <a:buChar char="§"/>
            </a:pPr>
            <a:r>
              <a:rPr lang="en-US" altLang="en-US" sz="1600" dirty="0">
                <a:ea typeface="Arial" charset="0"/>
                <a:cs typeface="Arial" charset="0"/>
              </a:rPr>
              <a:t>Master Keys, access control points, </a:t>
            </a:r>
            <a:r>
              <a:rPr lang="en-US" altLang="en-US" sz="1600" dirty="0" err="1">
                <a:ea typeface="Arial" charset="0"/>
                <a:cs typeface="Arial" charset="0"/>
              </a:rPr>
              <a:t>etc</a:t>
            </a:r>
            <a:r>
              <a:rPr lang="en-US" altLang="en-US" sz="1600" dirty="0">
                <a:ea typeface="Arial" charset="0"/>
                <a:cs typeface="Arial" charset="0"/>
              </a:rPr>
              <a:t>…</a:t>
            </a:r>
          </a:p>
          <a:p>
            <a:pPr lvl="1">
              <a:buClr>
                <a:srgbClr val="F48F19"/>
              </a:buClr>
              <a:buSzPct val="90000"/>
              <a:buFont typeface="Wingdings" charset="2"/>
              <a:buChar char="§"/>
            </a:pPr>
            <a:r>
              <a:rPr lang="en-US" altLang="en-US" sz="1600" dirty="0">
                <a:ea typeface="Arial" charset="0"/>
                <a:cs typeface="Arial" charset="0"/>
              </a:rPr>
              <a:t>Done at initial setup &amp; periodic MK change</a:t>
            </a:r>
          </a:p>
          <a:p>
            <a:pPr lvl="1">
              <a:buClr>
                <a:srgbClr val="F48F19"/>
              </a:buClr>
              <a:buSzPct val="90000"/>
              <a:buFont typeface="Wingdings" charset="2"/>
              <a:buChar char="§"/>
            </a:pPr>
            <a:r>
              <a:rPr lang="en-US" altLang="en-US" sz="1600" dirty="0">
                <a:ea typeface="Arial" charset="0"/>
                <a:cs typeface="Arial" charset="0"/>
              </a:rPr>
              <a:t>Can be simplified with TKE domain groups</a:t>
            </a:r>
          </a:p>
          <a:p>
            <a:pPr marL="83344" indent="-83344">
              <a:buClr>
                <a:srgbClr val="F48F19"/>
              </a:buClr>
              <a:buSzPct val="90000"/>
              <a:buFont typeface="Wingdings" charset="2"/>
              <a:buChar char="§"/>
            </a:pPr>
            <a:r>
              <a:rPr lang="en-US" altLang="en-US" sz="1600" dirty="0">
                <a:ea typeface="Arial" charset="0"/>
                <a:cs typeface="Arial" charset="0"/>
              </a:rPr>
              <a:t>Replicate cryptographic key material across both sites:  </a:t>
            </a:r>
          </a:p>
          <a:p>
            <a:pPr lvl="1">
              <a:buClr>
                <a:srgbClr val="F48F19"/>
              </a:buClr>
              <a:buSzPct val="90000"/>
              <a:buFont typeface="Wingdings" charset="2"/>
              <a:buChar char="§"/>
            </a:pPr>
            <a:r>
              <a:rPr lang="en-US" altLang="en-US" sz="1600" dirty="0">
                <a:ea typeface="Arial" charset="0"/>
                <a:cs typeface="Arial" charset="0"/>
              </a:rPr>
              <a:t>Define ICSF Key Store datasets on replicated volumes</a:t>
            </a:r>
          </a:p>
        </p:txBody>
      </p:sp>
      <p:pic>
        <p:nvPicPr>
          <p:cNvPr id="39942" name="Picture 192" descr="17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0837" y="892918"/>
            <a:ext cx="3092054" cy="1770460"/>
          </a:xfrm>
          <a:prstGeom prst="rect">
            <a:avLst/>
          </a:prstGeom>
          <a:solidFill>
            <a:schemeClr val="bg1"/>
          </a:solid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25"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82336" y="2938343"/>
            <a:ext cx="1285875" cy="571500"/>
          </a:xfrm>
          <a:prstGeom prst="rect">
            <a:avLst/>
          </a:prstGeom>
          <a:solidFill>
            <a:schemeClr val="accent6">
              <a:lumMod val="20000"/>
              <a:lumOff val="80000"/>
            </a:schemeClr>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圆柱形 27653"/>
          <p:cNvSpPr>
            <a:spLocks noChangeArrowheads="1"/>
          </p:cNvSpPr>
          <p:nvPr/>
        </p:nvSpPr>
        <p:spPr bwMode="auto">
          <a:xfrm>
            <a:off x="5652407" y="3776468"/>
            <a:ext cx="858440" cy="615554"/>
          </a:xfrm>
          <a:prstGeom prst="can">
            <a:avLst>
              <a:gd name="adj" fmla="val 25000"/>
            </a:avLst>
          </a:prstGeom>
          <a:solidFill>
            <a:schemeClr val="tx2">
              <a:lumMod val="10000"/>
              <a:lumOff val="90000"/>
            </a:schemeClr>
          </a:solidFill>
          <a:ln w="9525">
            <a:solidFill>
              <a:schemeClr val="tx1"/>
            </a:solidFill>
            <a:round/>
            <a:headEnd/>
            <a:tailEnd/>
          </a:ln>
        </p:spPr>
        <p:txBody>
          <a:bodyPr/>
          <a:lstStyle/>
          <a:p>
            <a:pPr algn="ctr">
              <a:defRPr/>
            </a:pPr>
            <a:r>
              <a:rPr lang="en-US" altLang="zh-CN" sz="900" b="1" dirty="0">
                <a:solidFill>
                  <a:srgbClr val="000090"/>
                </a:solidFill>
                <a:ea typeface="宋体" charset="0"/>
                <a:cs typeface="宋体" charset="0"/>
              </a:rPr>
              <a:t>CKDS</a:t>
            </a:r>
          </a:p>
          <a:p>
            <a:pPr algn="ctr">
              <a:defRPr/>
            </a:pPr>
            <a:r>
              <a:rPr lang="en-US" altLang="zh-CN" sz="900" b="1" dirty="0">
                <a:solidFill>
                  <a:srgbClr val="000090"/>
                </a:solidFill>
                <a:ea typeface="宋体" charset="0"/>
                <a:cs typeface="宋体" charset="0"/>
              </a:rPr>
              <a:t>PKDS</a:t>
            </a:r>
          </a:p>
          <a:p>
            <a:pPr algn="ctr">
              <a:defRPr/>
            </a:pPr>
            <a:r>
              <a:rPr lang="en-US" altLang="zh-CN" sz="900" b="1" dirty="0">
                <a:solidFill>
                  <a:schemeClr val="accent6"/>
                </a:solidFill>
                <a:ea typeface="宋体" charset="0"/>
                <a:cs typeface="宋体" charset="0"/>
              </a:rPr>
              <a:t>TKDS</a:t>
            </a:r>
            <a:endParaRPr lang="zh-CN" altLang="en-US" sz="900" b="1" dirty="0">
              <a:solidFill>
                <a:schemeClr val="accent6"/>
              </a:solidFill>
              <a:ea typeface="宋体" charset="0"/>
              <a:cs typeface="宋体" charset="0"/>
            </a:endParaRPr>
          </a:p>
        </p:txBody>
      </p:sp>
      <p:sp>
        <p:nvSpPr>
          <p:cNvPr id="14" name="圆柱形 27653"/>
          <p:cNvSpPr>
            <a:spLocks noChangeArrowheads="1"/>
          </p:cNvSpPr>
          <p:nvPr/>
        </p:nvSpPr>
        <p:spPr bwMode="auto">
          <a:xfrm>
            <a:off x="7944412" y="3775873"/>
            <a:ext cx="858440" cy="616744"/>
          </a:xfrm>
          <a:prstGeom prst="can">
            <a:avLst>
              <a:gd name="adj" fmla="val 25000"/>
            </a:avLst>
          </a:prstGeom>
          <a:solidFill>
            <a:schemeClr val="tx2">
              <a:lumMod val="10000"/>
              <a:lumOff val="90000"/>
            </a:schemeClr>
          </a:solidFill>
          <a:ln w="9525">
            <a:solidFill>
              <a:schemeClr val="tx1"/>
            </a:solidFill>
            <a:round/>
            <a:headEnd/>
            <a:tailEnd/>
          </a:ln>
        </p:spPr>
        <p:txBody>
          <a:bodyPr/>
          <a:lstStyle/>
          <a:p>
            <a:pPr algn="ctr">
              <a:defRPr/>
            </a:pPr>
            <a:r>
              <a:rPr lang="en-US" altLang="zh-CN" sz="900" b="1" dirty="0">
                <a:solidFill>
                  <a:srgbClr val="000090"/>
                </a:solidFill>
                <a:ea typeface="宋体" charset="0"/>
                <a:cs typeface="宋体" charset="0"/>
              </a:rPr>
              <a:t>CKDS</a:t>
            </a:r>
          </a:p>
          <a:p>
            <a:pPr algn="ctr">
              <a:defRPr/>
            </a:pPr>
            <a:r>
              <a:rPr lang="en-US" altLang="zh-CN" sz="900" b="1" dirty="0">
                <a:solidFill>
                  <a:srgbClr val="000090"/>
                </a:solidFill>
                <a:ea typeface="宋体" charset="0"/>
                <a:cs typeface="宋体" charset="0"/>
              </a:rPr>
              <a:t>PKDS</a:t>
            </a:r>
          </a:p>
          <a:p>
            <a:pPr algn="ctr">
              <a:defRPr/>
            </a:pPr>
            <a:r>
              <a:rPr lang="en-US" altLang="zh-CN" sz="900" b="1" dirty="0">
                <a:solidFill>
                  <a:schemeClr val="accent6"/>
                </a:solidFill>
                <a:ea typeface="宋体" charset="0"/>
                <a:cs typeface="宋体" charset="0"/>
              </a:rPr>
              <a:t>TKDS</a:t>
            </a:r>
            <a:endParaRPr lang="zh-CN" altLang="en-US" sz="900" b="1" dirty="0">
              <a:solidFill>
                <a:schemeClr val="accent6"/>
              </a:solidFill>
              <a:ea typeface="宋体" charset="0"/>
              <a:cs typeface="宋体" charset="0"/>
            </a:endParaRPr>
          </a:p>
        </p:txBody>
      </p:sp>
      <p:pic>
        <p:nvPicPr>
          <p:cNvPr id="30728" name="Picture 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91861" y="3798495"/>
            <a:ext cx="1285875" cy="571500"/>
          </a:xfrm>
          <a:prstGeom prst="rect">
            <a:avLst/>
          </a:prstGeom>
          <a:solidFill>
            <a:schemeClr val="accent6">
              <a:lumMod val="20000"/>
              <a:lumOff val="80000"/>
            </a:schemeClr>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6" name="Straight Arrow Connector 5"/>
          <p:cNvCxnSpPr>
            <a:cxnSpLocks noChangeShapeType="1"/>
          </p:cNvCxnSpPr>
          <p:nvPr/>
        </p:nvCxnSpPr>
        <p:spPr bwMode="auto">
          <a:xfrm>
            <a:off x="4977170" y="3691758"/>
            <a:ext cx="675237" cy="185298"/>
          </a:xfrm>
          <a:prstGeom prst="straightConnector1">
            <a:avLst/>
          </a:prstGeom>
          <a:noFill/>
          <a:ln w="25400">
            <a:solidFill>
              <a:srgbClr val="F48F19"/>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4" name="Straight Arrow Connector 3"/>
          <p:cNvCxnSpPr>
            <a:cxnSpLocks noChangeShapeType="1"/>
            <a:endCxn id="15" idx="0"/>
          </p:cNvCxnSpPr>
          <p:nvPr/>
        </p:nvCxnSpPr>
        <p:spPr bwMode="auto">
          <a:xfrm>
            <a:off x="3903133" y="2421467"/>
            <a:ext cx="2043834" cy="655319"/>
          </a:xfrm>
          <a:prstGeom prst="straightConnector1">
            <a:avLst/>
          </a:prstGeom>
          <a:noFill/>
          <a:ln w="25400">
            <a:solidFill>
              <a:srgbClr val="F48F19"/>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pic>
        <p:nvPicPr>
          <p:cNvPr id="15" name="Picture 1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9225536">
            <a:off x="5565682" y="3032983"/>
            <a:ext cx="1006076" cy="382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1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9227073">
            <a:off x="7903033" y="3032983"/>
            <a:ext cx="1006076" cy="382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Shape 195"/>
          <p:cNvSpPr/>
          <p:nvPr/>
        </p:nvSpPr>
        <p:spPr>
          <a:xfrm>
            <a:off x="523788" y="509625"/>
            <a:ext cx="6586571" cy="415440"/>
          </a:xfrm>
          <a:prstGeom prst="rect">
            <a:avLst/>
          </a:prstGeom>
          <a:ln w="12700">
            <a:miter lim="400000"/>
          </a:ln>
          <a:extLst>
            <a:ext uri="{C572A759-6A51-4108-AA02-DFA0A04FC94B}">
              <ma14:wrappingTextBoxFlag xmlns="" xmlns:ma14="http://schemas.microsoft.com/office/mac/drawingml/2011/main" val="1"/>
            </a:ext>
          </a:extLst>
        </p:spPr>
        <p:txBody>
          <a:bodyPr lIns="19050" tIns="19050" rIns="19050" bIns="19050">
            <a:normAutofit/>
          </a:bodyPr>
          <a:lstStyle>
            <a:lvl1pPr algn="l">
              <a:defRPr sz="4200">
                <a:solidFill>
                  <a:srgbClr val="395567"/>
                </a:solidFill>
                <a:latin typeface="HelvNeue Bold for IBM"/>
                <a:ea typeface="HelvNeue Bold for IBM"/>
                <a:cs typeface="HelvNeue Bold for IBM"/>
                <a:sym typeface="HelvNeue Bold for IBM"/>
              </a:defRPr>
            </a:lvl1pPr>
          </a:lstStyle>
          <a:p>
            <a:r>
              <a:rPr lang="en-US" sz="1400" i="1" dirty="0">
                <a:solidFill>
                  <a:schemeClr val="tx1"/>
                </a:solidFill>
                <a:latin typeface="HelvNeue Light for IBM" charset="0"/>
                <a:ea typeface="HelvNeue Light for IBM" charset="0"/>
                <a:cs typeface="HelvNeue Light for IBM" charset="0"/>
              </a:rPr>
              <a:t>Replication of  Cryptographic Key Material for Multi-Site DR Solutions</a:t>
            </a:r>
            <a:endParaRPr sz="1400" i="1" dirty="0">
              <a:solidFill>
                <a:schemeClr val="tx1"/>
              </a:solidFill>
              <a:latin typeface="HelvNeue Light for IBM" charset="0"/>
              <a:ea typeface="HelvNeue Light for IBM" charset="0"/>
              <a:cs typeface="HelvNeue Light for IBM" charset="0"/>
            </a:endParaRPr>
          </a:p>
        </p:txBody>
      </p:sp>
    </p:spTree>
    <p:extLst>
      <p:ext uri="{BB962C8B-B14F-4D97-AF65-F5344CB8AC3E}">
        <p14:creationId xmlns:p14="http://schemas.microsoft.com/office/powerpoint/2010/main" val="8874038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96"/>
          <p:cNvSpPr>
            <a:spLocks noChangeArrowheads="1"/>
          </p:cNvSpPr>
          <p:nvPr/>
        </p:nvSpPr>
        <p:spPr bwMode="auto">
          <a:xfrm>
            <a:off x="2146698" y="3443498"/>
            <a:ext cx="2044303" cy="598884"/>
          </a:xfrm>
          <a:prstGeom prst="rect">
            <a:avLst/>
          </a:prstGeom>
          <a:noFill/>
          <a:ln w="9525">
            <a:solidFill>
              <a:schemeClr val="tx1"/>
            </a:solidFill>
            <a:prstDash val="sysDot"/>
            <a:miter lim="800000"/>
            <a:headEnd/>
            <a:tailEnd/>
          </a:ln>
        </p:spPr>
        <p:txBody>
          <a:bodyPr wrap="none" anchor="ctr"/>
          <a:lstStyle/>
          <a:p>
            <a:endParaRPr lang="en-US" sz="1350">
              <a:solidFill>
                <a:prstClr val="black"/>
              </a:solidFill>
              <a:latin typeface="Arial"/>
              <a:cs typeface="Arial"/>
            </a:endParaRPr>
          </a:p>
        </p:txBody>
      </p:sp>
      <p:sp>
        <p:nvSpPr>
          <p:cNvPr id="21506" name="Title 1"/>
          <p:cNvSpPr>
            <a:spLocks noGrp="1"/>
          </p:cNvSpPr>
          <p:nvPr>
            <p:ph type="title"/>
          </p:nvPr>
        </p:nvSpPr>
        <p:spPr/>
        <p:txBody>
          <a:bodyPr/>
          <a:lstStyle/>
          <a:p>
            <a:r>
              <a:rPr lang="en-US" dirty="0"/>
              <a:t>Continuous Availability Key Management Considerations</a:t>
            </a:r>
            <a:br>
              <a:rPr lang="en-US" dirty="0"/>
            </a:br>
            <a:r>
              <a:rPr lang="en-US" sz="1400" b="0" i="1" dirty="0"/>
              <a:t>z Systems -  Active/Active Sites – Proposed ICSF Support </a:t>
            </a:r>
            <a:r>
              <a:rPr lang="mr-IN" sz="1400" b="0" i="1" dirty="0"/>
              <a:t>–</a:t>
            </a:r>
            <a:r>
              <a:rPr lang="en-US" sz="1400" b="0" i="1" dirty="0"/>
              <a:t> Targeting 3Q/4Q</a:t>
            </a:r>
          </a:p>
        </p:txBody>
      </p:sp>
      <p:sp>
        <p:nvSpPr>
          <p:cNvPr id="21508" name="Rectangle 10"/>
          <p:cNvSpPr>
            <a:spLocks noChangeArrowheads="1"/>
          </p:cNvSpPr>
          <p:nvPr/>
        </p:nvSpPr>
        <p:spPr bwMode="auto">
          <a:xfrm>
            <a:off x="1144191" y="1551594"/>
            <a:ext cx="1495425" cy="1720454"/>
          </a:xfrm>
          <a:prstGeom prst="rect">
            <a:avLst/>
          </a:prstGeom>
          <a:noFill/>
          <a:ln w="19050" algn="ctr">
            <a:solidFill>
              <a:schemeClr val="bg2"/>
            </a:solidFill>
            <a:prstDash val="sysDot"/>
            <a:miter lim="800000"/>
            <a:headEnd/>
            <a:tailEnd/>
          </a:ln>
        </p:spPr>
        <p:txBody>
          <a:bodyPr wrap="none" anchor="ctr"/>
          <a:lstStyle/>
          <a:p>
            <a:pPr algn="ctr">
              <a:lnSpc>
                <a:spcPct val="90000"/>
              </a:lnSpc>
            </a:pPr>
            <a:endParaRPr lang="en-US" sz="1350">
              <a:solidFill>
                <a:prstClr val="black"/>
              </a:solidFill>
              <a:latin typeface="Arial"/>
              <a:cs typeface="Arial"/>
            </a:endParaRPr>
          </a:p>
        </p:txBody>
      </p:sp>
      <p:sp>
        <p:nvSpPr>
          <p:cNvPr id="21510" name="Rectangle 22"/>
          <p:cNvSpPr>
            <a:spLocks noChangeArrowheads="1"/>
          </p:cNvSpPr>
          <p:nvPr/>
        </p:nvSpPr>
        <p:spPr bwMode="auto">
          <a:xfrm>
            <a:off x="1263254" y="1668276"/>
            <a:ext cx="1275159" cy="446485"/>
          </a:xfrm>
          <a:prstGeom prst="rect">
            <a:avLst/>
          </a:prstGeom>
          <a:solidFill>
            <a:srgbClr val="99CCFF"/>
          </a:solidFill>
          <a:ln w="9525">
            <a:solidFill>
              <a:schemeClr val="tx1"/>
            </a:solidFill>
            <a:miter lim="800000"/>
            <a:headEnd/>
            <a:tailEnd/>
          </a:ln>
        </p:spPr>
        <p:txBody>
          <a:bodyPr wrap="none" anchor="ctr"/>
          <a:lstStyle/>
          <a:p>
            <a:endParaRPr lang="en-US" sz="1350">
              <a:solidFill>
                <a:prstClr val="black"/>
              </a:solidFill>
              <a:latin typeface="Arial"/>
              <a:cs typeface="Arial"/>
            </a:endParaRPr>
          </a:p>
        </p:txBody>
      </p:sp>
      <p:sp>
        <p:nvSpPr>
          <p:cNvPr id="21511" name="Rectangle 25"/>
          <p:cNvSpPr>
            <a:spLocks noChangeArrowheads="1"/>
          </p:cNvSpPr>
          <p:nvPr/>
        </p:nvSpPr>
        <p:spPr bwMode="auto">
          <a:xfrm>
            <a:off x="1253729" y="2288592"/>
            <a:ext cx="1288256" cy="898922"/>
          </a:xfrm>
          <a:prstGeom prst="rect">
            <a:avLst/>
          </a:prstGeom>
          <a:solidFill>
            <a:srgbClr val="FF9900"/>
          </a:solidFill>
          <a:ln w="9525">
            <a:solidFill>
              <a:schemeClr val="tx1"/>
            </a:solidFill>
            <a:miter lim="800000"/>
            <a:headEnd/>
            <a:tailEnd/>
          </a:ln>
        </p:spPr>
        <p:txBody>
          <a:bodyPr wrap="none" anchor="ctr"/>
          <a:lstStyle/>
          <a:p>
            <a:endParaRPr lang="en-US" sz="1350">
              <a:solidFill>
                <a:prstClr val="black"/>
              </a:solidFill>
              <a:latin typeface="Arial"/>
              <a:cs typeface="Arial"/>
            </a:endParaRPr>
          </a:p>
        </p:txBody>
      </p:sp>
      <p:grpSp>
        <p:nvGrpSpPr>
          <p:cNvPr id="21512" name="Group 97"/>
          <p:cNvGrpSpPr>
            <a:grpSpLocks noChangeAspect="1"/>
          </p:cNvGrpSpPr>
          <p:nvPr/>
        </p:nvGrpSpPr>
        <p:grpSpPr bwMode="auto">
          <a:xfrm>
            <a:off x="2425304" y="3632808"/>
            <a:ext cx="445294" cy="327422"/>
            <a:chOff x="1291" y="1735"/>
            <a:chExt cx="214" cy="159"/>
          </a:xfrm>
        </p:grpSpPr>
        <p:sp>
          <p:nvSpPr>
            <p:cNvPr id="21681" name="Freeform 98"/>
            <p:cNvSpPr>
              <a:spLocks noChangeAspect="1"/>
            </p:cNvSpPr>
            <p:nvPr/>
          </p:nvSpPr>
          <p:spPr bwMode="auto">
            <a:xfrm>
              <a:off x="1291" y="1735"/>
              <a:ext cx="214" cy="159"/>
            </a:xfrm>
            <a:custGeom>
              <a:avLst/>
              <a:gdLst>
                <a:gd name="T0" fmla="*/ 0 w 169"/>
                <a:gd name="T1" fmla="*/ 57 h 115"/>
                <a:gd name="T2" fmla="*/ 1 w 169"/>
                <a:gd name="T3" fmla="*/ 48 h 115"/>
                <a:gd name="T4" fmla="*/ 16 w 169"/>
                <a:gd name="T5" fmla="*/ 33 h 115"/>
                <a:gd name="T6" fmla="*/ 37 w 169"/>
                <a:gd name="T7" fmla="*/ 26 h 115"/>
                <a:gd name="T8" fmla="*/ 66 w 169"/>
                <a:gd name="T9" fmla="*/ 15 h 115"/>
                <a:gd name="T10" fmla="*/ 98 w 169"/>
                <a:gd name="T11" fmla="*/ 11 h 115"/>
                <a:gd name="T12" fmla="*/ 134 w 169"/>
                <a:gd name="T13" fmla="*/ 1 h 115"/>
                <a:gd name="T14" fmla="*/ 173 w 169"/>
                <a:gd name="T15" fmla="*/ 1 h 115"/>
                <a:gd name="T16" fmla="*/ 213 w 169"/>
                <a:gd name="T17" fmla="*/ 0 h 115"/>
                <a:gd name="T18" fmla="*/ 252 w 169"/>
                <a:gd name="T19" fmla="*/ 1 h 115"/>
                <a:gd name="T20" fmla="*/ 291 w 169"/>
                <a:gd name="T21" fmla="*/ 1 h 115"/>
                <a:gd name="T22" fmla="*/ 329 w 169"/>
                <a:gd name="T23" fmla="*/ 11 h 115"/>
                <a:gd name="T24" fmla="*/ 363 w 169"/>
                <a:gd name="T25" fmla="*/ 15 h 115"/>
                <a:gd name="T26" fmla="*/ 390 w 169"/>
                <a:gd name="T27" fmla="*/ 26 h 115"/>
                <a:gd name="T28" fmla="*/ 412 w 169"/>
                <a:gd name="T29" fmla="*/ 33 h 115"/>
                <a:gd name="T30" fmla="*/ 425 w 169"/>
                <a:gd name="T31" fmla="*/ 48 h 115"/>
                <a:gd name="T32" fmla="*/ 433 w 169"/>
                <a:gd name="T33" fmla="*/ 57 h 115"/>
                <a:gd name="T34" fmla="*/ 433 w 169"/>
                <a:gd name="T35" fmla="*/ 358 h 115"/>
                <a:gd name="T36" fmla="*/ 422 w 169"/>
                <a:gd name="T37" fmla="*/ 373 h 115"/>
                <a:gd name="T38" fmla="*/ 405 w 169"/>
                <a:gd name="T39" fmla="*/ 389 h 115"/>
                <a:gd name="T40" fmla="*/ 384 w 169"/>
                <a:gd name="T41" fmla="*/ 394 h 115"/>
                <a:gd name="T42" fmla="*/ 357 w 169"/>
                <a:gd name="T43" fmla="*/ 401 h 115"/>
                <a:gd name="T44" fmla="*/ 325 w 169"/>
                <a:gd name="T45" fmla="*/ 409 h 115"/>
                <a:gd name="T46" fmla="*/ 289 w 169"/>
                <a:gd name="T47" fmla="*/ 416 h 115"/>
                <a:gd name="T48" fmla="*/ 251 w 169"/>
                <a:gd name="T49" fmla="*/ 416 h 115"/>
                <a:gd name="T50" fmla="*/ 213 w 169"/>
                <a:gd name="T51" fmla="*/ 416 h 115"/>
                <a:gd name="T52" fmla="*/ 173 w 169"/>
                <a:gd name="T53" fmla="*/ 416 h 115"/>
                <a:gd name="T54" fmla="*/ 134 w 169"/>
                <a:gd name="T55" fmla="*/ 416 h 115"/>
                <a:gd name="T56" fmla="*/ 98 w 169"/>
                <a:gd name="T57" fmla="*/ 409 h 115"/>
                <a:gd name="T58" fmla="*/ 68 w 169"/>
                <a:gd name="T59" fmla="*/ 401 h 115"/>
                <a:gd name="T60" fmla="*/ 41 w 169"/>
                <a:gd name="T61" fmla="*/ 394 h 115"/>
                <a:gd name="T62" fmla="*/ 20 w 169"/>
                <a:gd name="T63" fmla="*/ 389 h 115"/>
                <a:gd name="T64" fmla="*/ 6 w 169"/>
                <a:gd name="T65" fmla="*/ 373 h 115"/>
                <a:gd name="T66" fmla="*/ 0 w 169"/>
                <a:gd name="T67" fmla="*/ 358 h 115"/>
                <a:gd name="T68" fmla="*/ 0 w 169"/>
                <a:gd name="T69" fmla="*/ 57 h 115"/>
                <a:gd name="T70" fmla="*/ 0 w 169"/>
                <a:gd name="T71" fmla="*/ 57 h 11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9"/>
                <a:gd name="T109" fmla="*/ 0 h 115"/>
                <a:gd name="T110" fmla="*/ 169 w 169"/>
                <a:gd name="T111" fmla="*/ 115 h 11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9" h="115">
                  <a:moveTo>
                    <a:pt x="0" y="16"/>
                  </a:moveTo>
                  <a:lnTo>
                    <a:pt x="1" y="13"/>
                  </a:lnTo>
                  <a:lnTo>
                    <a:pt x="6" y="9"/>
                  </a:lnTo>
                  <a:lnTo>
                    <a:pt x="14" y="7"/>
                  </a:lnTo>
                  <a:lnTo>
                    <a:pt x="25" y="4"/>
                  </a:lnTo>
                  <a:lnTo>
                    <a:pt x="38" y="3"/>
                  </a:lnTo>
                  <a:lnTo>
                    <a:pt x="52" y="1"/>
                  </a:lnTo>
                  <a:lnTo>
                    <a:pt x="67" y="1"/>
                  </a:lnTo>
                  <a:lnTo>
                    <a:pt x="83" y="0"/>
                  </a:lnTo>
                  <a:lnTo>
                    <a:pt x="98" y="1"/>
                  </a:lnTo>
                  <a:lnTo>
                    <a:pt x="114" y="1"/>
                  </a:lnTo>
                  <a:lnTo>
                    <a:pt x="128" y="3"/>
                  </a:lnTo>
                  <a:lnTo>
                    <a:pt x="141" y="4"/>
                  </a:lnTo>
                  <a:lnTo>
                    <a:pt x="152" y="7"/>
                  </a:lnTo>
                  <a:lnTo>
                    <a:pt x="160" y="9"/>
                  </a:lnTo>
                  <a:lnTo>
                    <a:pt x="165" y="13"/>
                  </a:lnTo>
                  <a:lnTo>
                    <a:pt x="168" y="16"/>
                  </a:lnTo>
                  <a:lnTo>
                    <a:pt x="168" y="98"/>
                  </a:lnTo>
                  <a:lnTo>
                    <a:pt x="164" y="102"/>
                  </a:lnTo>
                  <a:lnTo>
                    <a:pt x="158" y="106"/>
                  </a:lnTo>
                  <a:lnTo>
                    <a:pt x="149" y="108"/>
                  </a:lnTo>
                  <a:lnTo>
                    <a:pt x="139" y="110"/>
                  </a:lnTo>
                  <a:lnTo>
                    <a:pt x="126" y="112"/>
                  </a:lnTo>
                  <a:lnTo>
                    <a:pt x="112" y="114"/>
                  </a:lnTo>
                  <a:lnTo>
                    <a:pt x="97" y="114"/>
                  </a:lnTo>
                  <a:lnTo>
                    <a:pt x="83" y="114"/>
                  </a:lnTo>
                  <a:lnTo>
                    <a:pt x="67" y="114"/>
                  </a:lnTo>
                  <a:lnTo>
                    <a:pt x="52" y="114"/>
                  </a:lnTo>
                  <a:lnTo>
                    <a:pt x="38" y="112"/>
                  </a:lnTo>
                  <a:lnTo>
                    <a:pt x="27" y="110"/>
                  </a:lnTo>
                  <a:lnTo>
                    <a:pt x="16" y="108"/>
                  </a:lnTo>
                  <a:lnTo>
                    <a:pt x="8" y="106"/>
                  </a:lnTo>
                  <a:lnTo>
                    <a:pt x="2" y="102"/>
                  </a:lnTo>
                  <a:lnTo>
                    <a:pt x="0" y="98"/>
                  </a:lnTo>
                  <a:lnTo>
                    <a:pt x="0" y="16"/>
                  </a:lnTo>
                </a:path>
              </a:pathLst>
            </a:custGeom>
            <a:solidFill>
              <a:srgbClr val="FF9900"/>
            </a:solidFill>
            <a:ln w="12700" cap="flat" cmpd="sng">
              <a:solidFill>
                <a:srgbClr val="000000"/>
              </a:solidFill>
              <a:prstDash val="solid"/>
              <a:round/>
              <a:headEnd type="none" w="med" len="med"/>
              <a:tailEnd type="none" w="med" len="med"/>
            </a:ln>
          </p:spPr>
          <p:txBody>
            <a:bodyPr/>
            <a:lstStyle/>
            <a:p>
              <a:endParaRPr lang="en-US" sz="1350">
                <a:solidFill>
                  <a:prstClr val="black"/>
                </a:solidFill>
                <a:latin typeface="Arial"/>
                <a:cs typeface="Arial"/>
              </a:endParaRPr>
            </a:p>
          </p:txBody>
        </p:sp>
        <p:sp>
          <p:nvSpPr>
            <p:cNvPr id="21682" name="Freeform 99"/>
            <p:cNvSpPr>
              <a:spLocks noChangeAspect="1"/>
            </p:cNvSpPr>
            <p:nvPr/>
          </p:nvSpPr>
          <p:spPr bwMode="auto">
            <a:xfrm>
              <a:off x="1292" y="1735"/>
              <a:ext cx="212" cy="39"/>
            </a:xfrm>
            <a:custGeom>
              <a:avLst/>
              <a:gdLst>
                <a:gd name="T0" fmla="*/ 215 w 167"/>
                <a:gd name="T1" fmla="*/ 103 h 28"/>
                <a:gd name="T2" fmla="*/ 161 w 167"/>
                <a:gd name="T3" fmla="*/ 103 h 28"/>
                <a:gd name="T4" fmla="*/ 119 w 167"/>
                <a:gd name="T5" fmla="*/ 98 h 28"/>
                <a:gd name="T6" fmla="*/ 80 w 167"/>
                <a:gd name="T7" fmla="*/ 95 h 28"/>
                <a:gd name="T8" fmla="*/ 52 w 167"/>
                <a:gd name="T9" fmla="*/ 88 h 28"/>
                <a:gd name="T10" fmla="*/ 29 w 167"/>
                <a:gd name="T11" fmla="*/ 78 h 28"/>
                <a:gd name="T12" fmla="*/ 10 w 167"/>
                <a:gd name="T13" fmla="*/ 70 h 28"/>
                <a:gd name="T14" fmla="*/ 0 w 167"/>
                <a:gd name="T15" fmla="*/ 64 h 28"/>
                <a:gd name="T16" fmla="*/ 0 w 167"/>
                <a:gd name="T17" fmla="*/ 49 h 28"/>
                <a:gd name="T18" fmla="*/ 0 w 167"/>
                <a:gd name="T19" fmla="*/ 46 h 28"/>
                <a:gd name="T20" fmla="*/ 10 w 167"/>
                <a:gd name="T21" fmla="*/ 35 h 28"/>
                <a:gd name="T22" fmla="*/ 29 w 167"/>
                <a:gd name="T23" fmla="*/ 28 h 28"/>
                <a:gd name="T24" fmla="*/ 52 w 167"/>
                <a:gd name="T25" fmla="*/ 15 h 28"/>
                <a:gd name="T26" fmla="*/ 80 w 167"/>
                <a:gd name="T27" fmla="*/ 15 h 28"/>
                <a:gd name="T28" fmla="*/ 119 w 167"/>
                <a:gd name="T29" fmla="*/ 1 h 28"/>
                <a:gd name="T30" fmla="*/ 161 w 167"/>
                <a:gd name="T31" fmla="*/ 1 h 28"/>
                <a:gd name="T32" fmla="*/ 215 w 167"/>
                <a:gd name="T33" fmla="*/ 0 h 28"/>
                <a:gd name="T34" fmla="*/ 264 w 167"/>
                <a:gd name="T35" fmla="*/ 1 h 28"/>
                <a:gd name="T36" fmla="*/ 306 w 167"/>
                <a:gd name="T37" fmla="*/ 1 h 28"/>
                <a:gd name="T38" fmla="*/ 343 w 167"/>
                <a:gd name="T39" fmla="*/ 15 h 28"/>
                <a:gd name="T40" fmla="*/ 377 w 167"/>
                <a:gd name="T41" fmla="*/ 15 h 28"/>
                <a:gd name="T42" fmla="*/ 396 w 167"/>
                <a:gd name="T43" fmla="*/ 28 h 28"/>
                <a:gd name="T44" fmla="*/ 416 w 167"/>
                <a:gd name="T45" fmla="*/ 35 h 28"/>
                <a:gd name="T46" fmla="*/ 425 w 167"/>
                <a:gd name="T47" fmla="*/ 46 h 28"/>
                <a:gd name="T48" fmla="*/ 432 w 167"/>
                <a:gd name="T49" fmla="*/ 49 h 28"/>
                <a:gd name="T50" fmla="*/ 425 w 167"/>
                <a:gd name="T51" fmla="*/ 64 h 28"/>
                <a:gd name="T52" fmla="*/ 416 w 167"/>
                <a:gd name="T53" fmla="*/ 70 h 28"/>
                <a:gd name="T54" fmla="*/ 396 w 167"/>
                <a:gd name="T55" fmla="*/ 78 h 28"/>
                <a:gd name="T56" fmla="*/ 377 w 167"/>
                <a:gd name="T57" fmla="*/ 88 h 28"/>
                <a:gd name="T58" fmla="*/ 343 w 167"/>
                <a:gd name="T59" fmla="*/ 95 h 28"/>
                <a:gd name="T60" fmla="*/ 306 w 167"/>
                <a:gd name="T61" fmla="*/ 98 h 28"/>
                <a:gd name="T62" fmla="*/ 264 w 167"/>
                <a:gd name="T63" fmla="*/ 103 h 28"/>
                <a:gd name="T64" fmla="*/ 215 w 167"/>
                <a:gd name="T65" fmla="*/ 103 h 28"/>
                <a:gd name="T66" fmla="*/ 215 w 167"/>
                <a:gd name="T67" fmla="*/ 103 h 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7"/>
                <a:gd name="T103" fmla="*/ 0 h 28"/>
                <a:gd name="T104" fmla="*/ 167 w 167"/>
                <a:gd name="T105" fmla="*/ 28 h 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7" h="28">
                  <a:moveTo>
                    <a:pt x="83" y="27"/>
                  </a:moveTo>
                  <a:lnTo>
                    <a:pt x="62" y="27"/>
                  </a:lnTo>
                  <a:lnTo>
                    <a:pt x="46" y="26"/>
                  </a:lnTo>
                  <a:lnTo>
                    <a:pt x="31" y="25"/>
                  </a:lnTo>
                  <a:lnTo>
                    <a:pt x="20" y="23"/>
                  </a:lnTo>
                  <a:lnTo>
                    <a:pt x="11" y="21"/>
                  </a:lnTo>
                  <a:lnTo>
                    <a:pt x="4" y="19"/>
                  </a:lnTo>
                  <a:lnTo>
                    <a:pt x="0" y="17"/>
                  </a:lnTo>
                  <a:lnTo>
                    <a:pt x="0" y="13"/>
                  </a:lnTo>
                  <a:lnTo>
                    <a:pt x="0" y="12"/>
                  </a:lnTo>
                  <a:lnTo>
                    <a:pt x="4" y="9"/>
                  </a:lnTo>
                  <a:lnTo>
                    <a:pt x="11" y="7"/>
                  </a:lnTo>
                  <a:lnTo>
                    <a:pt x="20" y="4"/>
                  </a:lnTo>
                  <a:lnTo>
                    <a:pt x="31" y="4"/>
                  </a:lnTo>
                  <a:lnTo>
                    <a:pt x="46" y="1"/>
                  </a:lnTo>
                  <a:lnTo>
                    <a:pt x="62" y="1"/>
                  </a:lnTo>
                  <a:lnTo>
                    <a:pt x="83" y="0"/>
                  </a:lnTo>
                  <a:lnTo>
                    <a:pt x="102" y="1"/>
                  </a:lnTo>
                  <a:lnTo>
                    <a:pt x="118" y="1"/>
                  </a:lnTo>
                  <a:lnTo>
                    <a:pt x="132" y="4"/>
                  </a:lnTo>
                  <a:lnTo>
                    <a:pt x="145" y="4"/>
                  </a:lnTo>
                  <a:lnTo>
                    <a:pt x="153" y="7"/>
                  </a:lnTo>
                  <a:lnTo>
                    <a:pt x="160" y="9"/>
                  </a:lnTo>
                  <a:lnTo>
                    <a:pt x="164" y="12"/>
                  </a:lnTo>
                  <a:lnTo>
                    <a:pt x="166" y="13"/>
                  </a:lnTo>
                  <a:lnTo>
                    <a:pt x="164" y="17"/>
                  </a:lnTo>
                  <a:lnTo>
                    <a:pt x="160" y="19"/>
                  </a:lnTo>
                  <a:lnTo>
                    <a:pt x="153" y="21"/>
                  </a:lnTo>
                  <a:lnTo>
                    <a:pt x="145" y="23"/>
                  </a:lnTo>
                  <a:lnTo>
                    <a:pt x="132" y="25"/>
                  </a:lnTo>
                  <a:lnTo>
                    <a:pt x="118" y="26"/>
                  </a:lnTo>
                  <a:lnTo>
                    <a:pt x="102" y="27"/>
                  </a:lnTo>
                  <a:lnTo>
                    <a:pt x="83" y="27"/>
                  </a:lnTo>
                </a:path>
              </a:pathLst>
            </a:custGeom>
            <a:solidFill>
              <a:srgbClr val="FF9900"/>
            </a:solidFill>
            <a:ln w="12700" cap="flat" cmpd="sng">
              <a:solidFill>
                <a:srgbClr val="000000"/>
              </a:solidFill>
              <a:prstDash val="solid"/>
              <a:round/>
              <a:headEnd type="none" w="med" len="med"/>
              <a:tailEnd type="none" w="med" len="med"/>
            </a:ln>
          </p:spPr>
          <p:txBody>
            <a:bodyPr/>
            <a:lstStyle/>
            <a:p>
              <a:endParaRPr lang="en-US" sz="1350">
                <a:solidFill>
                  <a:prstClr val="black"/>
                </a:solidFill>
                <a:latin typeface="Arial"/>
                <a:cs typeface="Arial"/>
              </a:endParaRPr>
            </a:p>
          </p:txBody>
        </p:sp>
      </p:grpSp>
      <p:sp>
        <p:nvSpPr>
          <p:cNvPr id="21513" name="Text Box 100"/>
          <p:cNvSpPr txBox="1">
            <a:spLocks noChangeAspect="1" noChangeArrowheads="1"/>
          </p:cNvSpPr>
          <p:nvPr/>
        </p:nvSpPr>
        <p:spPr bwMode="auto">
          <a:xfrm>
            <a:off x="1904205" y="3846129"/>
            <a:ext cx="451648" cy="200816"/>
          </a:xfrm>
          <a:prstGeom prst="rect">
            <a:avLst/>
          </a:prstGeom>
          <a:solidFill>
            <a:schemeClr val="bg1"/>
          </a:solidFill>
          <a:ln w="25400" algn="ctr">
            <a:noFill/>
            <a:miter lim="800000"/>
            <a:headEnd/>
            <a:tailEnd/>
          </a:ln>
        </p:spPr>
        <p:txBody>
          <a:bodyPr wrap="none" lIns="61715" tIns="30857" rIns="61715" bIns="30857" anchor="ctr" anchorCtr="1">
            <a:spAutoFit/>
          </a:bodyPr>
          <a:lstStyle/>
          <a:p>
            <a:pPr algn="ctr" defTabSz="616744">
              <a:spcBef>
                <a:spcPct val="50000"/>
              </a:spcBef>
              <a:buClr>
                <a:srgbClr val="C0504D"/>
              </a:buClr>
            </a:pPr>
            <a:r>
              <a:rPr lang="de-AT" sz="900">
                <a:solidFill>
                  <a:prstClr val="black"/>
                </a:solidFill>
                <a:latin typeface="Arial"/>
                <a:ea typeface="SimSun" pitchFamily="2" charset="-122"/>
                <a:cs typeface="Arial"/>
              </a:rPr>
              <a:t>VSAM</a:t>
            </a:r>
          </a:p>
        </p:txBody>
      </p:sp>
      <p:grpSp>
        <p:nvGrpSpPr>
          <p:cNvPr id="21514" name="Group 97"/>
          <p:cNvGrpSpPr>
            <a:grpSpLocks noChangeAspect="1"/>
          </p:cNvGrpSpPr>
          <p:nvPr/>
        </p:nvGrpSpPr>
        <p:grpSpPr bwMode="auto">
          <a:xfrm>
            <a:off x="3026569" y="3623283"/>
            <a:ext cx="445294" cy="327422"/>
            <a:chOff x="1291" y="1735"/>
            <a:chExt cx="214" cy="159"/>
          </a:xfrm>
        </p:grpSpPr>
        <p:sp>
          <p:nvSpPr>
            <p:cNvPr id="21679" name="Freeform 98"/>
            <p:cNvSpPr>
              <a:spLocks noChangeAspect="1"/>
            </p:cNvSpPr>
            <p:nvPr/>
          </p:nvSpPr>
          <p:spPr bwMode="auto">
            <a:xfrm>
              <a:off x="1291" y="1735"/>
              <a:ext cx="214" cy="159"/>
            </a:xfrm>
            <a:custGeom>
              <a:avLst/>
              <a:gdLst>
                <a:gd name="T0" fmla="*/ 0 w 169"/>
                <a:gd name="T1" fmla="*/ 57 h 115"/>
                <a:gd name="T2" fmla="*/ 1 w 169"/>
                <a:gd name="T3" fmla="*/ 48 h 115"/>
                <a:gd name="T4" fmla="*/ 16 w 169"/>
                <a:gd name="T5" fmla="*/ 33 h 115"/>
                <a:gd name="T6" fmla="*/ 37 w 169"/>
                <a:gd name="T7" fmla="*/ 26 h 115"/>
                <a:gd name="T8" fmla="*/ 66 w 169"/>
                <a:gd name="T9" fmla="*/ 15 h 115"/>
                <a:gd name="T10" fmla="*/ 98 w 169"/>
                <a:gd name="T11" fmla="*/ 11 h 115"/>
                <a:gd name="T12" fmla="*/ 134 w 169"/>
                <a:gd name="T13" fmla="*/ 1 h 115"/>
                <a:gd name="T14" fmla="*/ 173 w 169"/>
                <a:gd name="T15" fmla="*/ 1 h 115"/>
                <a:gd name="T16" fmla="*/ 213 w 169"/>
                <a:gd name="T17" fmla="*/ 0 h 115"/>
                <a:gd name="T18" fmla="*/ 252 w 169"/>
                <a:gd name="T19" fmla="*/ 1 h 115"/>
                <a:gd name="T20" fmla="*/ 291 w 169"/>
                <a:gd name="T21" fmla="*/ 1 h 115"/>
                <a:gd name="T22" fmla="*/ 329 w 169"/>
                <a:gd name="T23" fmla="*/ 11 h 115"/>
                <a:gd name="T24" fmla="*/ 363 w 169"/>
                <a:gd name="T25" fmla="*/ 15 h 115"/>
                <a:gd name="T26" fmla="*/ 390 w 169"/>
                <a:gd name="T27" fmla="*/ 26 h 115"/>
                <a:gd name="T28" fmla="*/ 412 w 169"/>
                <a:gd name="T29" fmla="*/ 33 h 115"/>
                <a:gd name="T30" fmla="*/ 425 w 169"/>
                <a:gd name="T31" fmla="*/ 48 h 115"/>
                <a:gd name="T32" fmla="*/ 433 w 169"/>
                <a:gd name="T33" fmla="*/ 57 h 115"/>
                <a:gd name="T34" fmla="*/ 433 w 169"/>
                <a:gd name="T35" fmla="*/ 358 h 115"/>
                <a:gd name="T36" fmla="*/ 422 w 169"/>
                <a:gd name="T37" fmla="*/ 373 h 115"/>
                <a:gd name="T38" fmla="*/ 405 w 169"/>
                <a:gd name="T39" fmla="*/ 389 h 115"/>
                <a:gd name="T40" fmla="*/ 384 w 169"/>
                <a:gd name="T41" fmla="*/ 394 h 115"/>
                <a:gd name="T42" fmla="*/ 357 w 169"/>
                <a:gd name="T43" fmla="*/ 401 h 115"/>
                <a:gd name="T44" fmla="*/ 325 w 169"/>
                <a:gd name="T45" fmla="*/ 409 h 115"/>
                <a:gd name="T46" fmla="*/ 289 w 169"/>
                <a:gd name="T47" fmla="*/ 416 h 115"/>
                <a:gd name="T48" fmla="*/ 251 w 169"/>
                <a:gd name="T49" fmla="*/ 416 h 115"/>
                <a:gd name="T50" fmla="*/ 213 w 169"/>
                <a:gd name="T51" fmla="*/ 416 h 115"/>
                <a:gd name="T52" fmla="*/ 173 w 169"/>
                <a:gd name="T53" fmla="*/ 416 h 115"/>
                <a:gd name="T54" fmla="*/ 134 w 169"/>
                <a:gd name="T55" fmla="*/ 416 h 115"/>
                <a:gd name="T56" fmla="*/ 98 w 169"/>
                <a:gd name="T57" fmla="*/ 409 h 115"/>
                <a:gd name="T58" fmla="*/ 68 w 169"/>
                <a:gd name="T59" fmla="*/ 401 h 115"/>
                <a:gd name="T60" fmla="*/ 41 w 169"/>
                <a:gd name="T61" fmla="*/ 394 h 115"/>
                <a:gd name="T62" fmla="*/ 20 w 169"/>
                <a:gd name="T63" fmla="*/ 389 h 115"/>
                <a:gd name="T64" fmla="*/ 6 w 169"/>
                <a:gd name="T65" fmla="*/ 373 h 115"/>
                <a:gd name="T66" fmla="*/ 0 w 169"/>
                <a:gd name="T67" fmla="*/ 358 h 115"/>
                <a:gd name="T68" fmla="*/ 0 w 169"/>
                <a:gd name="T69" fmla="*/ 57 h 115"/>
                <a:gd name="T70" fmla="*/ 0 w 169"/>
                <a:gd name="T71" fmla="*/ 57 h 11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9"/>
                <a:gd name="T109" fmla="*/ 0 h 115"/>
                <a:gd name="T110" fmla="*/ 169 w 169"/>
                <a:gd name="T111" fmla="*/ 115 h 11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9" h="115">
                  <a:moveTo>
                    <a:pt x="0" y="16"/>
                  </a:moveTo>
                  <a:lnTo>
                    <a:pt x="1" y="13"/>
                  </a:lnTo>
                  <a:lnTo>
                    <a:pt x="6" y="9"/>
                  </a:lnTo>
                  <a:lnTo>
                    <a:pt x="14" y="7"/>
                  </a:lnTo>
                  <a:lnTo>
                    <a:pt x="25" y="4"/>
                  </a:lnTo>
                  <a:lnTo>
                    <a:pt x="38" y="3"/>
                  </a:lnTo>
                  <a:lnTo>
                    <a:pt x="52" y="1"/>
                  </a:lnTo>
                  <a:lnTo>
                    <a:pt x="67" y="1"/>
                  </a:lnTo>
                  <a:lnTo>
                    <a:pt x="83" y="0"/>
                  </a:lnTo>
                  <a:lnTo>
                    <a:pt x="98" y="1"/>
                  </a:lnTo>
                  <a:lnTo>
                    <a:pt x="114" y="1"/>
                  </a:lnTo>
                  <a:lnTo>
                    <a:pt x="128" y="3"/>
                  </a:lnTo>
                  <a:lnTo>
                    <a:pt x="141" y="4"/>
                  </a:lnTo>
                  <a:lnTo>
                    <a:pt x="152" y="7"/>
                  </a:lnTo>
                  <a:lnTo>
                    <a:pt x="160" y="9"/>
                  </a:lnTo>
                  <a:lnTo>
                    <a:pt x="165" y="13"/>
                  </a:lnTo>
                  <a:lnTo>
                    <a:pt x="168" y="16"/>
                  </a:lnTo>
                  <a:lnTo>
                    <a:pt x="168" y="98"/>
                  </a:lnTo>
                  <a:lnTo>
                    <a:pt x="164" y="102"/>
                  </a:lnTo>
                  <a:lnTo>
                    <a:pt x="158" y="106"/>
                  </a:lnTo>
                  <a:lnTo>
                    <a:pt x="149" y="108"/>
                  </a:lnTo>
                  <a:lnTo>
                    <a:pt x="139" y="110"/>
                  </a:lnTo>
                  <a:lnTo>
                    <a:pt x="126" y="112"/>
                  </a:lnTo>
                  <a:lnTo>
                    <a:pt x="112" y="114"/>
                  </a:lnTo>
                  <a:lnTo>
                    <a:pt x="97" y="114"/>
                  </a:lnTo>
                  <a:lnTo>
                    <a:pt x="83" y="114"/>
                  </a:lnTo>
                  <a:lnTo>
                    <a:pt x="67" y="114"/>
                  </a:lnTo>
                  <a:lnTo>
                    <a:pt x="52" y="114"/>
                  </a:lnTo>
                  <a:lnTo>
                    <a:pt x="38" y="112"/>
                  </a:lnTo>
                  <a:lnTo>
                    <a:pt x="27" y="110"/>
                  </a:lnTo>
                  <a:lnTo>
                    <a:pt x="16" y="108"/>
                  </a:lnTo>
                  <a:lnTo>
                    <a:pt x="8" y="106"/>
                  </a:lnTo>
                  <a:lnTo>
                    <a:pt x="2" y="102"/>
                  </a:lnTo>
                  <a:lnTo>
                    <a:pt x="0" y="98"/>
                  </a:lnTo>
                  <a:lnTo>
                    <a:pt x="0" y="16"/>
                  </a:lnTo>
                </a:path>
              </a:pathLst>
            </a:custGeom>
            <a:solidFill>
              <a:srgbClr val="FF9900"/>
            </a:solidFill>
            <a:ln w="12700" cap="flat" cmpd="sng">
              <a:solidFill>
                <a:srgbClr val="000000"/>
              </a:solidFill>
              <a:prstDash val="solid"/>
              <a:round/>
              <a:headEnd type="none" w="med" len="med"/>
              <a:tailEnd type="none" w="med" len="med"/>
            </a:ln>
          </p:spPr>
          <p:txBody>
            <a:bodyPr/>
            <a:lstStyle/>
            <a:p>
              <a:endParaRPr lang="en-US" sz="1350">
                <a:solidFill>
                  <a:prstClr val="black"/>
                </a:solidFill>
                <a:latin typeface="Arial"/>
                <a:cs typeface="Arial"/>
              </a:endParaRPr>
            </a:p>
          </p:txBody>
        </p:sp>
        <p:sp>
          <p:nvSpPr>
            <p:cNvPr id="21680" name="Freeform 99"/>
            <p:cNvSpPr>
              <a:spLocks noChangeAspect="1"/>
            </p:cNvSpPr>
            <p:nvPr/>
          </p:nvSpPr>
          <p:spPr bwMode="auto">
            <a:xfrm>
              <a:off x="1292" y="1735"/>
              <a:ext cx="212" cy="39"/>
            </a:xfrm>
            <a:custGeom>
              <a:avLst/>
              <a:gdLst>
                <a:gd name="T0" fmla="*/ 215 w 167"/>
                <a:gd name="T1" fmla="*/ 103 h 28"/>
                <a:gd name="T2" fmla="*/ 161 w 167"/>
                <a:gd name="T3" fmla="*/ 103 h 28"/>
                <a:gd name="T4" fmla="*/ 119 w 167"/>
                <a:gd name="T5" fmla="*/ 98 h 28"/>
                <a:gd name="T6" fmla="*/ 80 w 167"/>
                <a:gd name="T7" fmla="*/ 95 h 28"/>
                <a:gd name="T8" fmla="*/ 52 w 167"/>
                <a:gd name="T9" fmla="*/ 88 h 28"/>
                <a:gd name="T10" fmla="*/ 29 w 167"/>
                <a:gd name="T11" fmla="*/ 78 h 28"/>
                <a:gd name="T12" fmla="*/ 10 w 167"/>
                <a:gd name="T13" fmla="*/ 70 h 28"/>
                <a:gd name="T14" fmla="*/ 0 w 167"/>
                <a:gd name="T15" fmla="*/ 64 h 28"/>
                <a:gd name="T16" fmla="*/ 0 w 167"/>
                <a:gd name="T17" fmla="*/ 49 h 28"/>
                <a:gd name="T18" fmla="*/ 0 w 167"/>
                <a:gd name="T19" fmla="*/ 46 h 28"/>
                <a:gd name="T20" fmla="*/ 10 w 167"/>
                <a:gd name="T21" fmla="*/ 35 h 28"/>
                <a:gd name="T22" fmla="*/ 29 w 167"/>
                <a:gd name="T23" fmla="*/ 28 h 28"/>
                <a:gd name="T24" fmla="*/ 52 w 167"/>
                <a:gd name="T25" fmla="*/ 15 h 28"/>
                <a:gd name="T26" fmla="*/ 80 w 167"/>
                <a:gd name="T27" fmla="*/ 15 h 28"/>
                <a:gd name="T28" fmla="*/ 119 w 167"/>
                <a:gd name="T29" fmla="*/ 1 h 28"/>
                <a:gd name="T30" fmla="*/ 161 w 167"/>
                <a:gd name="T31" fmla="*/ 1 h 28"/>
                <a:gd name="T32" fmla="*/ 215 w 167"/>
                <a:gd name="T33" fmla="*/ 0 h 28"/>
                <a:gd name="T34" fmla="*/ 264 w 167"/>
                <a:gd name="T35" fmla="*/ 1 h 28"/>
                <a:gd name="T36" fmla="*/ 306 w 167"/>
                <a:gd name="T37" fmla="*/ 1 h 28"/>
                <a:gd name="T38" fmla="*/ 343 w 167"/>
                <a:gd name="T39" fmla="*/ 15 h 28"/>
                <a:gd name="T40" fmla="*/ 377 w 167"/>
                <a:gd name="T41" fmla="*/ 15 h 28"/>
                <a:gd name="T42" fmla="*/ 396 w 167"/>
                <a:gd name="T43" fmla="*/ 28 h 28"/>
                <a:gd name="T44" fmla="*/ 416 w 167"/>
                <a:gd name="T45" fmla="*/ 35 h 28"/>
                <a:gd name="T46" fmla="*/ 425 w 167"/>
                <a:gd name="T47" fmla="*/ 46 h 28"/>
                <a:gd name="T48" fmla="*/ 432 w 167"/>
                <a:gd name="T49" fmla="*/ 49 h 28"/>
                <a:gd name="T50" fmla="*/ 425 w 167"/>
                <a:gd name="T51" fmla="*/ 64 h 28"/>
                <a:gd name="T52" fmla="*/ 416 w 167"/>
                <a:gd name="T53" fmla="*/ 70 h 28"/>
                <a:gd name="T54" fmla="*/ 396 w 167"/>
                <a:gd name="T55" fmla="*/ 78 h 28"/>
                <a:gd name="T56" fmla="*/ 377 w 167"/>
                <a:gd name="T57" fmla="*/ 88 h 28"/>
                <a:gd name="T58" fmla="*/ 343 w 167"/>
                <a:gd name="T59" fmla="*/ 95 h 28"/>
                <a:gd name="T60" fmla="*/ 306 w 167"/>
                <a:gd name="T61" fmla="*/ 98 h 28"/>
                <a:gd name="T62" fmla="*/ 264 w 167"/>
                <a:gd name="T63" fmla="*/ 103 h 28"/>
                <a:gd name="T64" fmla="*/ 215 w 167"/>
                <a:gd name="T65" fmla="*/ 103 h 28"/>
                <a:gd name="T66" fmla="*/ 215 w 167"/>
                <a:gd name="T67" fmla="*/ 103 h 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7"/>
                <a:gd name="T103" fmla="*/ 0 h 28"/>
                <a:gd name="T104" fmla="*/ 167 w 167"/>
                <a:gd name="T105" fmla="*/ 28 h 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7" h="28">
                  <a:moveTo>
                    <a:pt x="83" y="27"/>
                  </a:moveTo>
                  <a:lnTo>
                    <a:pt x="62" y="27"/>
                  </a:lnTo>
                  <a:lnTo>
                    <a:pt x="46" y="26"/>
                  </a:lnTo>
                  <a:lnTo>
                    <a:pt x="31" y="25"/>
                  </a:lnTo>
                  <a:lnTo>
                    <a:pt x="20" y="23"/>
                  </a:lnTo>
                  <a:lnTo>
                    <a:pt x="11" y="21"/>
                  </a:lnTo>
                  <a:lnTo>
                    <a:pt x="4" y="19"/>
                  </a:lnTo>
                  <a:lnTo>
                    <a:pt x="0" y="17"/>
                  </a:lnTo>
                  <a:lnTo>
                    <a:pt x="0" y="13"/>
                  </a:lnTo>
                  <a:lnTo>
                    <a:pt x="0" y="12"/>
                  </a:lnTo>
                  <a:lnTo>
                    <a:pt x="4" y="9"/>
                  </a:lnTo>
                  <a:lnTo>
                    <a:pt x="11" y="7"/>
                  </a:lnTo>
                  <a:lnTo>
                    <a:pt x="20" y="4"/>
                  </a:lnTo>
                  <a:lnTo>
                    <a:pt x="31" y="4"/>
                  </a:lnTo>
                  <a:lnTo>
                    <a:pt x="46" y="1"/>
                  </a:lnTo>
                  <a:lnTo>
                    <a:pt x="62" y="1"/>
                  </a:lnTo>
                  <a:lnTo>
                    <a:pt x="83" y="0"/>
                  </a:lnTo>
                  <a:lnTo>
                    <a:pt x="102" y="1"/>
                  </a:lnTo>
                  <a:lnTo>
                    <a:pt x="118" y="1"/>
                  </a:lnTo>
                  <a:lnTo>
                    <a:pt x="132" y="4"/>
                  </a:lnTo>
                  <a:lnTo>
                    <a:pt x="145" y="4"/>
                  </a:lnTo>
                  <a:lnTo>
                    <a:pt x="153" y="7"/>
                  </a:lnTo>
                  <a:lnTo>
                    <a:pt x="160" y="9"/>
                  </a:lnTo>
                  <a:lnTo>
                    <a:pt x="164" y="12"/>
                  </a:lnTo>
                  <a:lnTo>
                    <a:pt x="166" y="13"/>
                  </a:lnTo>
                  <a:lnTo>
                    <a:pt x="164" y="17"/>
                  </a:lnTo>
                  <a:lnTo>
                    <a:pt x="160" y="19"/>
                  </a:lnTo>
                  <a:lnTo>
                    <a:pt x="153" y="21"/>
                  </a:lnTo>
                  <a:lnTo>
                    <a:pt x="145" y="23"/>
                  </a:lnTo>
                  <a:lnTo>
                    <a:pt x="132" y="25"/>
                  </a:lnTo>
                  <a:lnTo>
                    <a:pt x="118" y="26"/>
                  </a:lnTo>
                  <a:lnTo>
                    <a:pt x="102" y="27"/>
                  </a:lnTo>
                  <a:lnTo>
                    <a:pt x="83" y="27"/>
                  </a:lnTo>
                </a:path>
              </a:pathLst>
            </a:custGeom>
            <a:solidFill>
              <a:srgbClr val="FF9900"/>
            </a:solidFill>
            <a:ln w="12700" cap="flat" cmpd="sng">
              <a:solidFill>
                <a:srgbClr val="000000"/>
              </a:solidFill>
              <a:prstDash val="solid"/>
              <a:round/>
              <a:headEnd type="none" w="med" len="med"/>
              <a:tailEnd type="none" w="med" len="med"/>
            </a:ln>
          </p:spPr>
          <p:txBody>
            <a:bodyPr/>
            <a:lstStyle/>
            <a:p>
              <a:endParaRPr lang="en-US" sz="1350">
                <a:solidFill>
                  <a:prstClr val="black"/>
                </a:solidFill>
                <a:latin typeface="Arial"/>
                <a:cs typeface="Arial"/>
              </a:endParaRPr>
            </a:p>
          </p:txBody>
        </p:sp>
      </p:grpSp>
      <p:grpSp>
        <p:nvGrpSpPr>
          <p:cNvPr id="21515" name="Group 97"/>
          <p:cNvGrpSpPr>
            <a:grpSpLocks noChangeAspect="1"/>
          </p:cNvGrpSpPr>
          <p:nvPr/>
        </p:nvGrpSpPr>
        <p:grpSpPr bwMode="auto">
          <a:xfrm>
            <a:off x="3602832" y="3630426"/>
            <a:ext cx="445294" cy="327422"/>
            <a:chOff x="1291" y="1735"/>
            <a:chExt cx="214" cy="159"/>
          </a:xfrm>
        </p:grpSpPr>
        <p:sp>
          <p:nvSpPr>
            <p:cNvPr id="21677" name="Freeform 98"/>
            <p:cNvSpPr>
              <a:spLocks noChangeAspect="1"/>
            </p:cNvSpPr>
            <p:nvPr/>
          </p:nvSpPr>
          <p:spPr bwMode="auto">
            <a:xfrm>
              <a:off x="1291" y="1735"/>
              <a:ext cx="214" cy="159"/>
            </a:xfrm>
            <a:custGeom>
              <a:avLst/>
              <a:gdLst>
                <a:gd name="T0" fmla="*/ 0 w 169"/>
                <a:gd name="T1" fmla="*/ 57 h 115"/>
                <a:gd name="T2" fmla="*/ 1 w 169"/>
                <a:gd name="T3" fmla="*/ 48 h 115"/>
                <a:gd name="T4" fmla="*/ 16 w 169"/>
                <a:gd name="T5" fmla="*/ 33 h 115"/>
                <a:gd name="T6" fmla="*/ 37 w 169"/>
                <a:gd name="T7" fmla="*/ 26 h 115"/>
                <a:gd name="T8" fmla="*/ 66 w 169"/>
                <a:gd name="T9" fmla="*/ 15 h 115"/>
                <a:gd name="T10" fmla="*/ 98 w 169"/>
                <a:gd name="T11" fmla="*/ 11 h 115"/>
                <a:gd name="T12" fmla="*/ 134 w 169"/>
                <a:gd name="T13" fmla="*/ 1 h 115"/>
                <a:gd name="T14" fmla="*/ 173 w 169"/>
                <a:gd name="T15" fmla="*/ 1 h 115"/>
                <a:gd name="T16" fmla="*/ 213 w 169"/>
                <a:gd name="T17" fmla="*/ 0 h 115"/>
                <a:gd name="T18" fmla="*/ 252 w 169"/>
                <a:gd name="T19" fmla="*/ 1 h 115"/>
                <a:gd name="T20" fmla="*/ 291 w 169"/>
                <a:gd name="T21" fmla="*/ 1 h 115"/>
                <a:gd name="T22" fmla="*/ 329 w 169"/>
                <a:gd name="T23" fmla="*/ 11 h 115"/>
                <a:gd name="T24" fmla="*/ 363 w 169"/>
                <a:gd name="T25" fmla="*/ 15 h 115"/>
                <a:gd name="T26" fmla="*/ 390 w 169"/>
                <a:gd name="T27" fmla="*/ 26 h 115"/>
                <a:gd name="T28" fmla="*/ 412 w 169"/>
                <a:gd name="T29" fmla="*/ 33 h 115"/>
                <a:gd name="T30" fmla="*/ 425 w 169"/>
                <a:gd name="T31" fmla="*/ 48 h 115"/>
                <a:gd name="T32" fmla="*/ 433 w 169"/>
                <a:gd name="T33" fmla="*/ 57 h 115"/>
                <a:gd name="T34" fmla="*/ 433 w 169"/>
                <a:gd name="T35" fmla="*/ 358 h 115"/>
                <a:gd name="T36" fmla="*/ 422 w 169"/>
                <a:gd name="T37" fmla="*/ 373 h 115"/>
                <a:gd name="T38" fmla="*/ 405 w 169"/>
                <a:gd name="T39" fmla="*/ 389 h 115"/>
                <a:gd name="T40" fmla="*/ 384 w 169"/>
                <a:gd name="T41" fmla="*/ 394 h 115"/>
                <a:gd name="T42" fmla="*/ 357 w 169"/>
                <a:gd name="T43" fmla="*/ 401 h 115"/>
                <a:gd name="T44" fmla="*/ 325 w 169"/>
                <a:gd name="T45" fmla="*/ 409 h 115"/>
                <a:gd name="T46" fmla="*/ 289 w 169"/>
                <a:gd name="T47" fmla="*/ 416 h 115"/>
                <a:gd name="T48" fmla="*/ 251 w 169"/>
                <a:gd name="T49" fmla="*/ 416 h 115"/>
                <a:gd name="T50" fmla="*/ 213 w 169"/>
                <a:gd name="T51" fmla="*/ 416 h 115"/>
                <a:gd name="T52" fmla="*/ 173 w 169"/>
                <a:gd name="T53" fmla="*/ 416 h 115"/>
                <a:gd name="T54" fmla="*/ 134 w 169"/>
                <a:gd name="T55" fmla="*/ 416 h 115"/>
                <a:gd name="T56" fmla="*/ 98 w 169"/>
                <a:gd name="T57" fmla="*/ 409 h 115"/>
                <a:gd name="T58" fmla="*/ 68 w 169"/>
                <a:gd name="T59" fmla="*/ 401 h 115"/>
                <a:gd name="T60" fmla="*/ 41 w 169"/>
                <a:gd name="T61" fmla="*/ 394 h 115"/>
                <a:gd name="T62" fmla="*/ 20 w 169"/>
                <a:gd name="T63" fmla="*/ 389 h 115"/>
                <a:gd name="T64" fmla="*/ 6 w 169"/>
                <a:gd name="T65" fmla="*/ 373 h 115"/>
                <a:gd name="T66" fmla="*/ 0 w 169"/>
                <a:gd name="T67" fmla="*/ 358 h 115"/>
                <a:gd name="T68" fmla="*/ 0 w 169"/>
                <a:gd name="T69" fmla="*/ 57 h 115"/>
                <a:gd name="T70" fmla="*/ 0 w 169"/>
                <a:gd name="T71" fmla="*/ 57 h 11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9"/>
                <a:gd name="T109" fmla="*/ 0 h 115"/>
                <a:gd name="T110" fmla="*/ 169 w 169"/>
                <a:gd name="T111" fmla="*/ 115 h 11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9" h="115">
                  <a:moveTo>
                    <a:pt x="0" y="16"/>
                  </a:moveTo>
                  <a:lnTo>
                    <a:pt x="1" y="13"/>
                  </a:lnTo>
                  <a:lnTo>
                    <a:pt x="6" y="9"/>
                  </a:lnTo>
                  <a:lnTo>
                    <a:pt x="14" y="7"/>
                  </a:lnTo>
                  <a:lnTo>
                    <a:pt x="25" y="4"/>
                  </a:lnTo>
                  <a:lnTo>
                    <a:pt x="38" y="3"/>
                  </a:lnTo>
                  <a:lnTo>
                    <a:pt x="52" y="1"/>
                  </a:lnTo>
                  <a:lnTo>
                    <a:pt x="67" y="1"/>
                  </a:lnTo>
                  <a:lnTo>
                    <a:pt x="83" y="0"/>
                  </a:lnTo>
                  <a:lnTo>
                    <a:pt x="98" y="1"/>
                  </a:lnTo>
                  <a:lnTo>
                    <a:pt x="114" y="1"/>
                  </a:lnTo>
                  <a:lnTo>
                    <a:pt x="128" y="3"/>
                  </a:lnTo>
                  <a:lnTo>
                    <a:pt x="141" y="4"/>
                  </a:lnTo>
                  <a:lnTo>
                    <a:pt x="152" y="7"/>
                  </a:lnTo>
                  <a:lnTo>
                    <a:pt x="160" y="9"/>
                  </a:lnTo>
                  <a:lnTo>
                    <a:pt x="165" y="13"/>
                  </a:lnTo>
                  <a:lnTo>
                    <a:pt x="168" y="16"/>
                  </a:lnTo>
                  <a:lnTo>
                    <a:pt x="168" y="98"/>
                  </a:lnTo>
                  <a:lnTo>
                    <a:pt x="164" y="102"/>
                  </a:lnTo>
                  <a:lnTo>
                    <a:pt x="158" y="106"/>
                  </a:lnTo>
                  <a:lnTo>
                    <a:pt x="149" y="108"/>
                  </a:lnTo>
                  <a:lnTo>
                    <a:pt x="139" y="110"/>
                  </a:lnTo>
                  <a:lnTo>
                    <a:pt x="126" y="112"/>
                  </a:lnTo>
                  <a:lnTo>
                    <a:pt x="112" y="114"/>
                  </a:lnTo>
                  <a:lnTo>
                    <a:pt x="97" y="114"/>
                  </a:lnTo>
                  <a:lnTo>
                    <a:pt x="83" y="114"/>
                  </a:lnTo>
                  <a:lnTo>
                    <a:pt x="67" y="114"/>
                  </a:lnTo>
                  <a:lnTo>
                    <a:pt x="52" y="114"/>
                  </a:lnTo>
                  <a:lnTo>
                    <a:pt x="38" y="112"/>
                  </a:lnTo>
                  <a:lnTo>
                    <a:pt x="27" y="110"/>
                  </a:lnTo>
                  <a:lnTo>
                    <a:pt x="16" y="108"/>
                  </a:lnTo>
                  <a:lnTo>
                    <a:pt x="8" y="106"/>
                  </a:lnTo>
                  <a:lnTo>
                    <a:pt x="2" y="102"/>
                  </a:lnTo>
                  <a:lnTo>
                    <a:pt x="0" y="98"/>
                  </a:lnTo>
                  <a:lnTo>
                    <a:pt x="0" y="16"/>
                  </a:lnTo>
                </a:path>
              </a:pathLst>
            </a:custGeom>
            <a:solidFill>
              <a:srgbClr val="FF9900"/>
            </a:solidFill>
            <a:ln w="12700" cap="flat" cmpd="sng">
              <a:solidFill>
                <a:srgbClr val="000000"/>
              </a:solidFill>
              <a:prstDash val="solid"/>
              <a:round/>
              <a:headEnd type="none" w="med" len="med"/>
              <a:tailEnd type="none" w="med" len="med"/>
            </a:ln>
          </p:spPr>
          <p:txBody>
            <a:bodyPr/>
            <a:lstStyle/>
            <a:p>
              <a:endParaRPr lang="en-US" sz="1350">
                <a:solidFill>
                  <a:prstClr val="black"/>
                </a:solidFill>
                <a:latin typeface="Arial"/>
                <a:cs typeface="Arial"/>
              </a:endParaRPr>
            </a:p>
          </p:txBody>
        </p:sp>
        <p:sp>
          <p:nvSpPr>
            <p:cNvPr id="21678" name="Freeform 99"/>
            <p:cNvSpPr>
              <a:spLocks noChangeAspect="1"/>
            </p:cNvSpPr>
            <p:nvPr/>
          </p:nvSpPr>
          <p:spPr bwMode="auto">
            <a:xfrm>
              <a:off x="1292" y="1735"/>
              <a:ext cx="212" cy="39"/>
            </a:xfrm>
            <a:custGeom>
              <a:avLst/>
              <a:gdLst>
                <a:gd name="T0" fmla="*/ 215 w 167"/>
                <a:gd name="T1" fmla="*/ 103 h 28"/>
                <a:gd name="T2" fmla="*/ 161 w 167"/>
                <a:gd name="T3" fmla="*/ 103 h 28"/>
                <a:gd name="T4" fmla="*/ 119 w 167"/>
                <a:gd name="T5" fmla="*/ 98 h 28"/>
                <a:gd name="T6" fmla="*/ 80 w 167"/>
                <a:gd name="T7" fmla="*/ 95 h 28"/>
                <a:gd name="T8" fmla="*/ 52 w 167"/>
                <a:gd name="T9" fmla="*/ 88 h 28"/>
                <a:gd name="T10" fmla="*/ 29 w 167"/>
                <a:gd name="T11" fmla="*/ 78 h 28"/>
                <a:gd name="T12" fmla="*/ 10 w 167"/>
                <a:gd name="T13" fmla="*/ 70 h 28"/>
                <a:gd name="T14" fmla="*/ 0 w 167"/>
                <a:gd name="T15" fmla="*/ 64 h 28"/>
                <a:gd name="T16" fmla="*/ 0 w 167"/>
                <a:gd name="T17" fmla="*/ 49 h 28"/>
                <a:gd name="T18" fmla="*/ 0 w 167"/>
                <a:gd name="T19" fmla="*/ 46 h 28"/>
                <a:gd name="T20" fmla="*/ 10 w 167"/>
                <a:gd name="T21" fmla="*/ 35 h 28"/>
                <a:gd name="T22" fmla="*/ 29 w 167"/>
                <a:gd name="T23" fmla="*/ 28 h 28"/>
                <a:gd name="T24" fmla="*/ 52 w 167"/>
                <a:gd name="T25" fmla="*/ 15 h 28"/>
                <a:gd name="T26" fmla="*/ 80 w 167"/>
                <a:gd name="T27" fmla="*/ 15 h 28"/>
                <a:gd name="T28" fmla="*/ 119 w 167"/>
                <a:gd name="T29" fmla="*/ 1 h 28"/>
                <a:gd name="T30" fmla="*/ 161 w 167"/>
                <a:gd name="T31" fmla="*/ 1 h 28"/>
                <a:gd name="T32" fmla="*/ 215 w 167"/>
                <a:gd name="T33" fmla="*/ 0 h 28"/>
                <a:gd name="T34" fmla="*/ 264 w 167"/>
                <a:gd name="T35" fmla="*/ 1 h 28"/>
                <a:gd name="T36" fmla="*/ 306 w 167"/>
                <a:gd name="T37" fmla="*/ 1 h 28"/>
                <a:gd name="T38" fmla="*/ 343 w 167"/>
                <a:gd name="T39" fmla="*/ 15 h 28"/>
                <a:gd name="T40" fmla="*/ 377 w 167"/>
                <a:gd name="T41" fmla="*/ 15 h 28"/>
                <a:gd name="T42" fmla="*/ 396 w 167"/>
                <a:gd name="T43" fmla="*/ 28 h 28"/>
                <a:gd name="T44" fmla="*/ 416 w 167"/>
                <a:gd name="T45" fmla="*/ 35 h 28"/>
                <a:gd name="T46" fmla="*/ 425 w 167"/>
                <a:gd name="T47" fmla="*/ 46 h 28"/>
                <a:gd name="T48" fmla="*/ 432 w 167"/>
                <a:gd name="T49" fmla="*/ 49 h 28"/>
                <a:gd name="T50" fmla="*/ 425 w 167"/>
                <a:gd name="T51" fmla="*/ 64 h 28"/>
                <a:gd name="T52" fmla="*/ 416 w 167"/>
                <a:gd name="T53" fmla="*/ 70 h 28"/>
                <a:gd name="T54" fmla="*/ 396 w 167"/>
                <a:gd name="T55" fmla="*/ 78 h 28"/>
                <a:gd name="T56" fmla="*/ 377 w 167"/>
                <a:gd name="T57" fmla="*/ 88 h 28"/>
                <a:gd name="T58" fmla="*/ 343 w 167"/>
                <a:gd name="T59" fmla="*/ 95 h 28"/>
                <a:gd name="T60" fmla="*/ 306 w 167"/>
                <a:gd name="T61" fmla="*/ 98 h 28"/>
                <a:gd name="T62" fmla="*/ 264 w 167"/>
                <a:gd name="T63" fmla="*/ 103 h 28"/>
                <a:gd name="T64" fmla="*/ 215 w 167"/>
                <a:gd name="T65" fmla="*/ 103 h 28"/>
                <a:gd name="T66" fmla="*/ 215 w 167"/>
                <a:gd name="T67" fmla="*/ 103 h 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7"/>
                <a:gd name="T103" fmla="*/ 0 h 28"/>
                <a:gd name="T104" fmla="*/ 167 w 167"/>
                <a:gd name="T105" fmla="*/ 28 h 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7" h="28">
                  <a:moveTo>
                    <a:pt x="83" y="27"/>
                  </a:moveTo>
                  <a:lnTo>
                    <a:pt x="62" y="27"/>
                  </a:lnTo>
                  <a:lnTo>
                    <a:pt x="46" y="26"/>
                  </a:lnTo>
                  <a:lnTo>
                    <a:pt x="31" y="25"/>
                  </a:lnTo>
                  <a:lnTo>
                    <a:pt x="20" y="23"/>
                  </a:lnTo>
                  <a:lnTo>
                    <a:pt x="11" y="21"/>
                  </a:lnTo>
                  <a:lnTo>
                    <a:pt x="4" y="19"/>
                  </a:lnTo>
                  <a:lnTo>
                    <a:pt x="0" y="17"/>
                  </a:lnTo>
                  <a:lnTo>
                    <a:pt x="0" y="13"/>
                  </a:lnTo>
                  <a:lnTo>
                    <a:pt x="0" y="12"/>
                  </a:lnTo>
                  <a:lnTo>
                    <a:pt x="4" y="9"/>
                  </a:lnTo>
                  <a:lnTo>
                    <a:pt x="11" y="7"/>
                  </a:lnTo>
                  <a:lnTo>
                    <a:pt x="20" y="4"/>
                  </a:lnTo>
                  <a:lnTo>
                    <a:pt x="31" y="4"/>
                  </a:lnTo>
                  <a:lnTo>
                    <a:pt x="46" y="1"/>
                  </a:lnTo>
                  <a:lnTo>
                    <a:pt x="62" y="1"/>
                  </a:lnTo>
                  <a:lnTo>
                    <a:pt x="83" y="0"/>
                  </a:lnTo>
                  <a:lnTo>
                    <a:pt x="102" y="1"/>
                  </a:lnTo>
                  <a:lnTo>
                    <a:pt x="118" y="1"/>
                  </a:lnTo>
                  <a:lnTo>
                    <a:pt x="132" y="4"/>
                  </a:lnTo>
                  <a:lnTo>
                    <a:pt x="145" y="4"/>
                  </a:lnTo>
                  <a:lnTo>
                    <a:pt x="153" y="7"/>
                  </a:lnTo>
                  <a:lnTo>
                    <a:pt x="160" y="9"/>
                  </a:lnTo>
                  <a:lnTo>
                    <a:pt x="164" y="12"/>
                  </a:lnTo>
                  <a:lnTo>
                    <a:pt x="166" y="13"/>
                  </a:lnTo>
                  <a:lnTo>
                    <a:pt x="164" y="17"/>
                  </a:lnTo>
                  <a:lnTo>
                    <a:pt x="160" y="19"/>
                  </a:lnTo>
                  <a:lnTo>
                    <a:pt x="153" y="21"/>
                  </a:lnTo>
                  <a:lnTo>
                    <a:pt x="145" y="23"/>
                  </a:lnTo>
                  <a:lnTo>
                    <a:pt x="132" y="25"/>
                  </a:lnTo>
                  <a:lnTo>
                    <a:pt x="118" y="26"/>
                  </a:lnTo>
                  <a:lnTo>
                    <a:pt x="102" y="27"/>
                  </a:lnTo>
                  <a:lnTo>
                    <a:pt x="83" y="27"/>
                  </a:lnTo>
                </a:path>
              </a:pathLst>
            </a:custGeom>
            <a:solidFill>
              <a:srgbClr val="FF9900"/>
            </a:solidFill>
            <a:ln w="12700" cap="flat" cmpd="sng">
              <a:solidFill>
                <a:srgbClr val="000000"/>
              </a:solidFill>
              <a:prstDash val="solid"/>
              <a:round/>
              <a:headEnd type="none" w="med" len="med"/>
              <a:tailEnd type="none" w="med" len="med"/>
            </a:ln>
          </p:spPr>
          <p:txBody>
            <a:bodyPr/>
            <a:lstStyle/>
            <a:p>
              <a:endParaRPr lang="en-US" sz="1350">
                <a:solidFill>
                  <a:prstClr val="black"/>
                </a:solidFill>
                <a:latin typeface="Arial"/>
                <a:cs typeface="Arial"/>
              </a:endParaRPr>
            </a:p>
          </p:txBody>
        </p:sp>
      </p:grpSp>
      <p:sp>
        <p:nvSpPr>
          <p:cNvPr id="21516" name="Text Box 100"/>
          <p:cNvSpPr txBox="1">
            <a:spLocks noChangeAspect="1" noChangeArrowheads="1"/>
          </p:cNvSpPr>
          <p:nvPr/>
        </p:nvSpPr>
        <p:spPr bwMode="auto">
          <a:xfrm>
            <a:off x="2418190" y="3705636"/>
            <a:ext cx="445236" cy="200816"/>
          </a:xfrm>
          <a:prstGeom prst="rect">
            <a:avLst/>
          </a:prstGeom>
          <a:noFill/>
          <a:ln w="25400" algn="ctr">
            <a:noFill/>
            <a:miter lim="800000"/>
            <a:headEnd/>
            <a:tailEnd/>
          </a:ln>
        </p:spPr>
        <p:txBody>
          <a:bodyPr wrap="none" lIns="61715" tIns="30857" rIns="61715" bIns="30857" anchor="ctr" anchorCtr="1">
            <a:spAutoFit/>
          </a:bodyPr>
          <a:lstStyle/>
          <a:p>
            <a:pPr algn="ctr" defTabSz="616744">
              <a:spcBef>
                <a:spcPct val="50000"/>
              </a:spcBef>
              <a:buClr>
                <a:srgbClr val="C0504D"/>
              </a:buClr>
            </a:pPr>
            <a:r>
              <a:rPr lang="de-AT" sz="900">
                <a:solidFill>
                  <a:prstClr val="black"/>
                </a:solidFill>
                <a:latin typeface="Arial"/>
                <a:ea typeface="SimSun" pitchFamily="2" charset="-122"/>
                <a:cs typeface="Arial"/>
              </a:rPr>
              <a:t>CKDS</a:t>
            </a:r>
          </a:p>
        </p:txBody>
      </p:sp>
      <p:sp>
        <p:nvSpPr>
          <p:cNvPr id="21517" name="Text Box 100"/>
          <p:cNvSpPr txBox="1">
            <a:spLocks noChangeAspect="1" noChangeArrowheads="1"/>
          </p:cNvSpPr>
          <p:nvPr/>
        </p:nvSpPr>
        <p:spPr bwMode="auto">
          <a:xfrm>
            <a:off x="3029209" y="3704445"/>
            <a:ext cx="438825" cy="200816"/>
          </a:xfrm>
          <a:prstGeom prst="rect">
            <a:avLst/>
          </a:prstGeom>
          <a:noFill/>
          <a:ln w="25400" algn="ctr">
            <a:noFill/>
            <a:miter lim="800000"/>
            <a:headEnd/>
            <a:tailEnd/>
          </a:ln>
        </p:spPr>
        <p:txBody>
          <a:bodyPr wrap="none" lIns="61715" tIns="30857" rIns="61715" bIns="30857" anchor="ctr" anchorCtr="1">
            <a:spAutoFit/>
          </a:bodyPr>
          <a:lstStyle/>
          <a:p>
            <a:pPr algn="ctr" defTabSz="616744">
              <a:spcBef>
                <a:spcPct val="50000"/>
              </a:spcBef>
              <a:buClr>
                <a:srgbClr val="C0504D"/>
              </a:buClr>
            </a:pPr>
            <a:r>
              <a:rPr lang="de-AT" sz="900">
                <a:solidFill>
                  <a:prstClr val="black"/>
                </a:solidFill>
                <a:latin typeface="Arial"/>
                <a:ea typeface="SimSun" pitchFamily="2" charset="-122"/>
                <a:cs typeface="Arial"/>
              </a:rPr>
              <a:t>PKDS</a:t>
            </a:r>
          </a:p>
        </p:txBody>
      </p:sp>
      <p:sp>
        <p:nvSpPr>
          <p:cNvPr id="21518" name="Rectangle 39"/>
          <p:cNvSpPr>
            <a:spLocks noChangeArrowheads="1"/>
          </p:cNvSpPr>
          <p:nvPr/>
        </p:nvSpPr>
        <p:spPr bwMode="auto">
          <a:xfrm>
            <a:off x="3063479" y="1653989"/>
            <a:ext cx="1363265" cy="446485"/>
          </a:xfrm>
          <a:prstGeom prst="rect">
            <a:avLst/>
          </a:prstGeom>
          <a:solidFill>
            <a:srgbClr val="99CCFF"/>
          </a:solidFill>
          <a:ln w="9525">
            <a:solidFill>
              <a:schemeClr val="tx1"/>
            </a:solidFill>
            <a:miter lim="800000"/>
            <a:headEnd/>
            <a:tailEnd/>
          </a:ln>
        </p:spPr>
        <p:txBody>
          <a:bodyPr wrap="none" anchor="ctr"/>
          <a:lstStyle/>
          <a:p>
            <a:endParaRPr lang="en-US" sz="1350">
              <a:solidFill>
                <a:prstClr val="black"/>
              </a:solidFill>
              <a:latin typeface="Arial"/>
              <a:cs typeface="Arial"/>
            </a:endParaRPr>
          </a:p>
        </p:txBody>
      </p:sp>
      <p:sp>
        <p:nvSpPr>
          <p:cNvPr id="21519" name="Rectangle 41"/>
          <p:cNvSpPr>
            <a:spLocks noChangeArrowheads="1"/>
          </p:cNvSpPr>
          <p:nvPr/>
        </p:nvSpPr>
        <p:spPr bwMode="auto">
          <a:xfrm>
            <a:off x="3088482" y="2285019"/>
            <a:ext cx="1321594" cy="871538"/>
          </a:xfrm>
          <a:prstGeom prst="rect">
            <a:avLst/>
          </a:prstGeom>
          <a:solidFill>
            <a:srgbClr val="FF9900"/>
          </a:solidFill>
          <a:ln w="9525">
            <a:solidFill>
              <a:schemeClr val="tx1"/>
            </a:solidFill>
            <a:miter lim="800000"/>
            <a:headEnd/>
            <a:tailEnd/>
          </a:ln>
        </p:spPr>
        <p:txBody>
          <a:bodyPr wrap="none" anchor="ctr"/>
          <a:lstStyle/>
          <a:p>
            <a:endParaRPr lang="en-US" sz="1350">
              <a:solidFill>
                <a:prstClr val="black"/>
              </a:solidFill>
              <a:latin typeface="Arial"/>
              <a:cs typeface="Arial"/>
            </a:endParaRPr>
          </a:p>
        </p:txBody>
      </p:sp>
      <p:sp>
        <p:nvSpPr>
          <p:cNvPr id="21520" name="Text Box 100"/>
          <p:cNvSpPr txBox="1">
            <a:spLocks noChangeAspect="1" noChangeArrowheads="1"/>
          </p:cNvSpPr>
          <p:nvPr/>
        </p:nvSpPr>
        <p:spPr bwMode="auto">
          <a:xfrm>
            <a:off x="3602128" y="3699682"/>
            <a:ext cx="432413" cy="200816"/>
          </a:xfrm>
          <a:prstGeom prst="rect">
            <a:avLst/>
          </a:prstGeom>
          <a:noFill/>
          <a:ln w="25400" algn="ctr">
            <a:noFill/>
            <a:miter lim="800000"/>
            <a:headEnd/>
            <a:tailEnd/>
          </a:ln>
        </p:spPr>
        <p:txBody>
          <a:bodyPr wrap="none" lIns="61715" tIns="30857" rIns="61715" bIns="30857" anchor="ctr" anchorCtr="1">
            <a:spAutoFit/>
          </a:bodyPr>
          <a:lstStyle/>
          <a:p>
            <a:pPr algn="ctr" defTabSz="616744">
              <a:spcBef>
                <a:spcPct val="50000"/>
              </a:spcBef>
              <a:buClr>
                <a:srgbClr val="C0504D"/>
              </a:buClr>
            </a:pPr>
            <a:r>
              <a:rPr lang="de-AT" sz="900">
                <a:solidFill>
                  <a:prstClr val="black"/>
                </a:solidFill>
                <a:latin typeface="Arial"/>
                <a:ea typeface="SimSun" pitchFamily="2" charset="-122"/>
                <a:cs typeface="Arial"/>
              </a:rPr>
              <a:t>TKDS</a:t>
            </a:r>
          </a:p>
        </p:txBody>
      </p:sp>
      <p:sp>
        <p:nvSpPr>
          <p:cNvPr id="21521" name="Line 46"/>
          <p:cNvSpPr>
            <a:spLocks noChangeShapeType="1"/>
          </p:cNvSpPr>
          <p:nvPr/>
        </p:nvSpPr>
        <p:spPr bwMode="auto">
          <a:xfrm flipV="1">
            <a:off x="3801666" y="3087501"/>
            <a:ext cx="129778" cy="560785"/>
          </a:xfrm>
          <a:prstGeom prst="line">
            <a:avLst/>
          </a:prstGeom>
          <a:noFill/>
          <a:ln w="9525">
            <a:solidFill>
              <a:schemeClr val="tx1"/>
            </a:solidFill>
            <a:prstDash val="sysDot"/>
            <a:round/>
            <a:headEnd/>
            <a:tailEnd/>
          </a:ln>
        </p:spPr>
        <p:txBody>
          <a:bodyPr/>
          <a:lstStyle/>
          <a:p>
            <a:endParaRPr lang="en-US" sz="1350">
              <a:solidFill>
                <a:prstClr val="black"/>
              </a:solidFill>
              <a:latin typeface="Arial"/>
              <a:cs typeface="Arial"/>
            </a:endParaRPr>
          </a:p>
        </p:txBody>
      </p:sp>
      <p:sp>
        <p:nvSpPr>
          <p:cNvPr id="21522" name="Line 47"/>
          <p:cNvSpPr>
            <a:spLocks noChangeShapeType="1"/>
          </p:cNvSpPr>
          <p:nvPr/>
        </p:nvSpPr>
        <p:spPr bwMode="auto">
          <a:xfrm flipV="1">
            <a:off x="3249216" y="3136317"/>
            <a:ext cx="695325" cy="520303"/>
          </a:xfrm>
          <a:prstGeom prst="line">
            <a:avLst/>
          </a:prstGeom>
          <a:noFill/>
          <a:ln w="9525">
            <a:solidFill>
              <a:schemeClr val="tx1"/>
            </a:solidFill>
            <a:prstDash val="sysDot"/>
            <a:round/>
            <a:headEnd/>
            <a:tailEnd/>
          </a:ln>
        </p:spPr>
        <p:txBody>
          <a:bodyPr/>
          <a:lstStyle/>
          <a:p>
            <a:endParaRPr lang="en-US" sz="1350">
              <a:solidFill>
                <a:prstClr val="black"/>
              </a:solidFill>
              <a:latin typeface="Arial"/>
              <a:cs typeface="Arial"/>
            </a:endParaRPr>
          </a:p>
        </p:txBody>
      </p:sp>
      <p:sp>
        <p:nvSpPr>
          <p:cNvPr id="21523" name="Line 48"/>
          <p:cNvSpPr>
            <a:spLocks noChangeShapeType="1"/>
          </p:cNvSpPr>
          <p:nvPr/>
        </p:nvSpPr>
        <p:spPr bwMode="auto">
          <a:xfrm flipV="1">
            <a:off x="2641997" y="3114886"/>
            <a:ext cx="1303734" cy="541734"/>
          </a:xfrm>
          <a:prstGeom prst="line">
            <a:avLst/>
          </a:prstGeom>
          <a:noFill/>
          <a:ln w="9525">
            <a:solidFill>
              <a:schemeClr val="tx1"/>
            </a:solidFill>
            <a:prstDash val="sysDot"/>
            <a:round/>
            <a:headEnd/>
            <a:tailEnd/>
          </a:ln>
        </p:spPr>
        <p:txBody>
          <a:bodyPr/>
          <a:lstStyle/>
          <a:p>
            <a:endParaRPr lang="en-US" sz="1350">
              <a:solidFill>
                <a:prstClr val="black"/>
              </a:solidFill>
              <a:latin typeface="Arial"/>
              <a:cs typeface="Arial"/>
            </a:endParaRPr>
          </a:p>
        </p:txBody>
      </p:sp>
      <p:sp>
        <p:nvSpPr>
          <p:cNvPr id="21524" name="Line 49"/>
          <p:cNvSpPr>
            <a:spLocks noChangeShapeType="1"/>
          </p:cNvSpPr>
          <p:nvPr/>
        </p:nvSpPr>
        <p:spPr bwMode="auto">
          <a:xfrm flipH="1" flipV="1">
            <a:off x="2286000" y="3176798"/>
            <a:ext cx="359569" cy="482203"/>
          </a:xfrm>
          <a:prstGeom prst="line">
            <a:avLst/>
          </a:prstGeom>
          <a:noFill/>
          <a:ln w="9525">
            <a:solidFill>
              <a:schemeClr val="tx1"/>
            </a:solidFill>
            <a:prstDash val="sysDot"/>
            <a:round/>
            <a:headEnd/>
            <a:tailEnd/>
          </a:ln>
          <a:effectLst>
            <a:prstShdw prst="shdw13" dist="53882" dir="13500000">
              <a:schemeClr val="bg2">
                <a:alpha val="50000"/>
              </a:schemeClr>
            </a:prstShdw>
          </a:effectLst>
        </p:spPr>
        <p:txBody>
          <a:bodyPr/>
          <a:lstStyle/>
          <a:p>
            <a:endParaRPr lang="en-US" sz="1350">
              <a:solidFill>
                <a:prstClr val="black"/>
              </a:solidFill>
              <a:latin typeface="Arial"/>
              <a:cs typeface="Arial"/>
            </a:endParaRPr>
          </a:p>
        </p:txBody>
      </p:sp>
      <p:sp>
        <p:nvSpPr>
          <p:cNvPr id="21525" name="Line 50"/>
          <p:cNvSpPr>
            <a:spLocks noChangeShapeType="1"/>
          </p:cNvSpPr>
          <p:nvPr/>
        </p:nvSpPr>
        <p:spPr bwMode="auto">
          <a:xfrm>
            <a:off x="2278857" y="3169655"/>
            <a:ext cx="988219" cy="501253"/>
          </a:xfrm>
          <a:prstGeom prst="line">
            <a:avLst/>
          </a:prstGeom>
          <a:noFill/>
          <a:ln w="9525">
            <a:solidFill>
              <a:schemeClr val="tx1"/>
            </a:solidFill>
            <a:prstDash val="sysDot"/>
            <a:round/>
            <a:headEnd/>
            <a:tailEnd/>
          </a:ln>
        </p:spPr>
        <p:txBody>
          <a:bodyPr/>
          <a:lstStyle/>
          <a:p>
            <a:endParaRPr lang="en-US" sz="1350">
              <a:solidFill>
                <a:prstClr val="black"/>
              </a:solidFill>
              <a:latin typeface="Arial"/>
              <a:cs typeface="Arial"/>
            </a:endParaRPr>
          </a:p>
        </p:txBody>
      </p:sp>
      <p:sp>
        <p:nvSpPr>
          <p:cNvPr id="21526" name="Line 51"/>
          <p:cNvSpPr>
            <a:spLocks noChangeShapeType="1"/>
          </p:cNvSpPr>
          <p:nvPr/>
        </p:nvSpPr>
        <p:spPr bwMode="auto">
          <a:xfrm flipH="1" flipV="1">
            <a:off x="2269331" y="3177988"/>
            <a:ext cx="1496616" cy="495300"/>
          </a:xfrm>
          <a:prstGeom prst="line">
            <a:avLst/>
          </a:prstGeom>
          <a:noFill/>
          <a:ln w="9525">
            <a:solidFill>
              <a:schemeClr val="tx1"/>
            </a:solidFill>
            <a:round/>
            <a:headEnd/>
            <a:tailEnd/>
          </a:ln>
        </p:spPr>
        <p:txBody>
          <a:bodyPr/>
          <a:lstStyle/>
          <a:p>
            <a:endParaRPr lang="en-US" sz="1350">
              <a:solidFill>
                <a:prstClr val="black"/>
              </a:solidFill>
              <a:latin typeface="Arial"/>
              <a:cs typeface="Arial"/>
            </a:endParaRPr>
          </a:p>
        </p:txBody>
      </p:sp>
      <p:sp>
        <p:nvSpPr>
          <p:cNvPr id="21527" name="Text Box 100"/>
          <p:cNvSpPr txBox="1">
            <a:spLocks noChangeAspect="1" noChangeArrowheads="1"/>
          </p:cNvSpPr>
          <p:nvPr/>
        </p:nvSpPr>
        <p:spPr bwMode="auto">
          <a:xfrm>
            <a:off x="1247488" y="2867436"/>
            <a:ext cx="387528" cy="200816"/>
          </a:xfrm>
          <a:prstGeom prst="rect">
            <a:avLst/>
          </a:prstGeom>
          <a:noFill/>
          <a:ln w="25400" algn="ctr">
            <a:noFill/>
            <a:miter lim="800000"/>
            <a:headEnd/>
            <a:tailEnd/>
          </a:ln>
        </p:spPr>
        <p:txBody>
          <a:bodyPr wrap="none" lIns="61715" tIns="30857" rIns="61715" bIns="30857" anchor="ctr" anchorCtr="1">
            <a:spAutoFit/>
          </a:bodyPr>
          <a:lstStyle/>
          <a:p>
            <a:pPr algn="ctr" defTabSz="616744">
              <a:spcBef>
                <a:spcPct val="50000"/>
              </a:spcBef>
              <a:buClr>
                <a:srgbClr val="C0504D"/>
              </a:buClr>
            </a:pPr>
            <a:r>
              <a:rPr lang="de-AT" sz="900">
                <a:solidFill>
                  <a:prstClr val="black"/>
                </a:solidFill>
                <a:latin typeface="Arial"/>
                <a:ea typeface="SimSun" pitchFamily="2" charset="-122"/>
                <a:cs typeface="Arial"/>
              </a:rPr>
              <a:t>ICSF</a:t>
            </a:r>
          </a:p>
        </p:txBody>
      </p:sp>
      <p:sp>
        <p:nvSpPr>
          <p:cNvPr id="21528" name="Text Box 100"/>
          <p:cNvSpPr txBox="1">
            <a:spLocks noChangeAspect="1" noChangeArrowheads="1"/>
          </p:cNvSpPr>
          <p:nvPr/>
        </p:nvSpPr>
        <p:spPr bwMode="auto">
          <a:xfrm>
            <a:off x="3148916" y="2884104"/>
            <a:ext cx="387528" cy="200816"/>
          </a:xfrm>
          <a:prstGeom prst="rect">
            <a:avLst/>
          </a:prstGeom>
          <a:noFill/>
          <a:ln w="25400" algn="ctr">
            <a:noFill/>
            <a:miter lim="800000"/>
            <a:headEnd/>
            <a:tailEnd/>
          </a:ln>
        </p:spPr>
        <p:txBody>
          <a:bodyPr wrap="none" lIns="61715" tIns="30857" rIns="61715" bIns="30857" anchor="ctr" anchorCtr="1">
            <a:spAutoFit/>
          </a:bodyPr>
          <a:lstStyle/>
          <a:p>
            <a:pPr algn="ctr" defTabSz="616744">
              <a:spcBef>
                <a:spcPct val="50000"/>
              </a:spcBef>
              <a:buClr>
                <a:srgbClr val="C0504D"/>
              </a:buClr>
            </a:pPr>
            <a:r>
              <a:rPr lang="de-AT" sz="900">
                <a:solidFill>
                  <a:prstClr val="black"/>
                </a:solidFill>
                <a:latin typeface="Arial"/>
                <a:ea typeface="SimSun" pitchFamily="2" charset="-122"/>
                <a:cs typeface="Arial"/>
              </a:rPr>
              <a:t>ICSF</a:t>
            </a:r>
          </a:p>
        </p:txBody>
      </p:sp>
      <p:grpSp>
        <p:nvGrpSpPr>
          <p:cNvPr id="21529" name="Group 75"/>
          <p:cNvGrpSpPr>
            <a:grpSpLocks/>
          </p:cNvGrpSpPr>
          <p:nvPr/>
        </p:nvGrpSpPr>
        <p:grpSpPr bwMode="auto">
          <a:xfrm>
            <a:off x="1940719" y="2365982"/>
            <a:ext cx="509588" cy="711994"/>
            <a:chOff x="3362" y="3361"/>
            <a:chExt cx="428" cy="598"/>
          </a:xfrm>
        </p:grpSpPr>
        <p:sp>
          <p:nvSpPr>
            <p:cNvPr id="21664" name="Rectangle 52"/>
            <p:cNvSpPr>
              <a:spLocks noChangeArrowheads="1"/>
            </p:cNvSpPr>
            <p:nvPr/>
          </p:nvSpPr>
          <p:spPr bwMode="auto">
            <a:xfrm>
              <a:off x="3521" y="3804"/>
              <a:ext cx="56" cy="56"/>
            </a:xfrm>
            <a:prstGeom prst="rect">
              <a:avLst/>
            </a:prstGeom>
            <a:solidFill>
              <a:schemeClr val="accent1"/>
            </a:solidFill>
            <a:ln w="9525">
              <a:solidFill>
                <a:schemeClr val="tx1"/>
              </a:solidFill>
              <a:miter lim="800000"/>
              <a:headEnd/>
              <a:tailEnd/>
            </a:ln>
          </p:spPr>
          <p:txBody>
            <a:bodyPr wrap="none" anchor="ctr"/>
            <a:lstStyle/>
            <a:p>
              <a:endParaRPr lang="en-US" sz="1350">
                <a:solidFill>
                  <a:prstClr val="black"/>
                </a:solidFill>
                <a:latin typeface="Arial"/>
                <a:cs typeface="Arial"/>
              </a:endParaRPr>
            </a:p>
          </p:txBody>
        </p:sp>
        <p:sp>
          <p:nvSpPr>
            <p:cNvPr id="21665" name="Rectangle 56"/>
            <p:cNvSpPr>
              <a:spLocks noChangeArrowheads="1"/>
            </p:cNvSpPr>
            <p:nvPr/>
          </p:nvSpPr>
          <p:spPr bwMode="auto">
            <a:xfrm>
              <a:off x="3362" y="3648"/>
              <a:ext cx="56" cy="56"/>
            </a:xfrm>
            <a:prstGeom prst="rect">
              <a:avLst/>
            </a:prstGeom>
            <a:solidFill>
              <a:schemeClr val="accent1"/>
            </a:solidFill>
            <a:ln w="9525">
              <a:solidFill>
                <a:schemeClr val="tx1"/>
              </a:solidFill>
              <a:miter lim="800000"/>
              <a:headEnd/>
              <a:tailEnd/>
            </a:ln>
          </p:spPr>
          <p:txBody>
            <a:bodyPr wrap="none" anchor="ctr"/>
            <a:lstStyle/>
            <a:p>
              <a:endParaRPr lang="en-US" sz="1350">
                <a:solidFill>
                  <a:prstClr val="black"/>
                </a:solidFill>
                <a:latin typeface="Arial"/>
                <a:cs typeface="Arial"/>
              </a:endParaRPr>
            </a:p>
          </p:txBody>
        </p:sp>
        <p:sp>
          <p:nvSpPr>
            <p:cNvPr id="21666" name="Rectangle 57"/>
            <p:cNvSpPr>
              <a:spLocks noChangeArrowheads="1"/>
            </p:cNvSpPr>
            <p:nvPr/>
          </p:nvSpPr>
          <p:spPr bwMode="auto">
            <a:xfrm>
              <a:off x="3376" y="3361"/>
              <a:ext cx="56" cy="56"/>
            </a:xfrm>
            <a:prstGeom prst="rect">
              <a:avLst/>
            </a:prstGeom>
            <a:solidFill>
              <a:schemeClr val="accent1"/>
            </a:solidFill>
            <a:ln w="9525">
              <a:solidFill>
                <a:schemeClr val="tx1"/>
              </a:solidFill>
              <a:miter lim="800000"/>
              <a:headEnd/>
              <a:tailEnd/>
            </a:ln>
          </p:spPr>
          <p:txBody>
            <a:bodyPr wrap="none" anchor="ctr"/>
            <a:lstStyle/>
            <a:p>
              <a:endParaRPr lang="en-US" sz="1350">
                <a:solidFill>
                  <a:prstClr val="black"/>
                </a:solidFill>
                <a:latin typeface="Arial"/>
                <a:cs typeface="Arial"/>
              </a:endParaRPr>
            </a:p>
          </p:txBody>
        </p:sp>
        <p:sp>
          <p:nvSpPr>
            <p:cNvPr id="21667" name="Rectangle 59"/>
            <p:cNvSpPr>
              <a:spLocks noChangeArrowheads="1"/>
            </p:cNvSpPr>
            <p:nvPr/>
          </p:nvSpPr>
          <p:spPr bwMode="auto">
            <a:xfrm>
              <a:off x="3709" y="3903"/>
              <a:ext cx="56" cy="56"/>
            </a:xfrm>
            <a:prstGeom prst="rect">
              <a:avLst/>
            </a:prstGeom>
            <a:solidFill>
              <a:schemeClr val="accent1"/>
            </a:solidFill>
            <a:ln w="9525">
              <a:solidFill>
                <a:schemeClr val="tx1"/>
              </a:solidFill>
              <a:miter lim="800000"/>
              <a:headEnd/>
              <a:tailEnd/>
            </a:ln>
          </p:spPr>
          <p:txBody>
            <a:bodyPr wrap="none" anchor="ctr"/>
            <a:lstStyle/>
            <a:p>
              <a:endParaRPr lang="en-US" sz="1350">
                <a:solidFill>
                  <a:prstClr val="black"/>
                </a:solidFill>
                <a:latin typeface="Arial"/>
                <a:cs typeface="Arial"/>
              </a:endParaRPr>
            </a:p>
          </p:txBody>
        </p:sp>
        <p:sp>
          <p:nvSpPr>
            <p:cNvPr id="21668" name="Rectangle 60"/>
            <p:cNvSpPr>
              <a:spLocks noChangeArrowheads="1"/>
            </p:cNvSpPr>
            <p:nvPr/>
          </p:nvSpPr>
          <p:spPr bwMode="auto">
            <a:xfrm>
              <a:off x="3734" y="3675"/>
              <a:ext cx="56" cy="56"/>
            </a:xfrm>
            <a:prstGeom prst="rect">
              <a:avLst/>
            </a:prstGeom>
            <a:solidFill>
              <a:schemeClr val="accent1"/>
            </a:solidFill>
            <a:ln w="9525">
              <a:solidFill>
                <a:schemeClr val="tx1"/>
              </a:solidFill>
              <a:miter lim="800000"/>
              <a:headEnd/>
              <a:tailEnd/>
            </a:ln>
          </p:spPr>
          <p:txBody>
            <a:bodyPr wrap="none" anchor="ctr"/>
            <a:lstStyle/>
            <a:p>
              <a:endParaRPr lang="en-US" sz="1350">
                <a:solidFill>
                  <a:prstClr val="black"/>
                </a:solidFill>
                <a:latin typeface="Arial"/>
                <a:cs typeface="Arial"/>
              </a:endParaRPr>
            </a:p>
          </p:txBody>
        </p:sp>
        <p:grpSp>
          <p:nvGrpSpPr>
            <p:cNvPr id="21669" name="Group 125"/>
            <p:cNvGrpSpPr>
              <a:grpSpLocks/>
            </p:cNvGrpSpPr>
            <p:nvPr/>
          </p:nvGrpSpPr>
          <p:grpSpPr bwMode="auto">
            <a:xfrm>
              <a:off x="3396" y="3432"/>
              <a:ext cx="367" cy="479"/>
              <a:chOff x="360" y="1904"/>
              <a:chExt cx="368" cy="504"/>
            </a:xfrm>
          </p:grpSpPr>
          <p:sp>
            <p:nvSpPr>
              <p:cNvPr id="21670" name="Line 126"/>
              <p:cNvSpPr>
                <a:spLocks noChangeShapeType="1"/>
              </p:cNvSpPr>
              <p:nvPr/>
            </p:nvSpPr>
            <p:spPr bwMode="auto">
              <a:xfrm>
                <a:off x="360" y="1904"/>
                <a:ext cx="0" cy="240"/>
              </a:xfrm>
              <a:prstGeom prst="line">
                <a:avLst/>
              </a:prstGeom>
              <a:noFill/>
              <a:ln w="12700">
                <a:solidFill>
                  <a:srgbClr val="000000"/>
                </a:solidFill>
                <a:round/>
                <a:headEnd/>
                <a:tailEnd/>
              </a:ln>
            </p:spPr>
            <p:txBody>
              <a:bodyPr/>
              <a:lstStyle/>
              <a:p>
                <a:endParaRPr lang="en-US" sz="1350">
                  <a:solidFill>
                    <a:prstClr val="black"/>
                  </a:solidFill>
                  <a:latin typeface="Arial"/>
                  <a:cs typeface="Arial"/>
                </a:endParaRPr>
              </a:p>
            </p:txBody>
          </p:sp>
          <p:sp>
            <p:nvSpPr>
              <p:cNvPr id="21671" name="Line 127"/>
              <p:cNvSpPr>
                <a:spLocks noChangeShapeType="1"/>
              </p:cNvSpPr>
              <p:nvPr/>
            </p:nvSpPr>
            <p:spPr bwMode="auto">
              <a:xfrm>
                <a:off x="360" y="2040"/>
                <a:ext cx="168" cy="0"/>
              </a:xfrm>
              <a:prstGeom prst="line">
                <a:avLst/>
              </a:prstGeom>
              <a:noFill/>
              <a:ln w="12700">
                <a:solidFill>
                  <a:srgbClr val="000000"/>
                </a:solidFill>
                <a:round/>
                <a:headEnd/>
                <a:tailEnd/>
              </a:ln>
            </p:spPr>
            <p:txBody>
              <a:bodyPr/>
              <a:lstStyle/>
              <a:p>
                <a:endParaRPr lang="en-US" sz="1350">
                  <a:solidFill>
                    <a:prstClr val="black"/>
                  </a:solidFill>
                  <a:latin typeface="Arial"/>
                  <a:cs typeface="Arial"/>
                </a:endParaRPr>
              </a:p>
            </p:txBody>
          </p:sp>
          <p:sp>
            <p:nvSpPr>
              <p:cNvPr id="21672" name="Line 128"/>
              <p:cNvSpPr>
                <a:spLocks noChangeShapeType="1"/>
              </p:cNvSpPr>
              <p:nvPr/>
            </p:nvSpPr>
            <p:spPr bwMode="auto">
              <a:xfrm>
                <a:off x="528" y="2040"/>
                <a:ext cx="0" cy="152"/>
              </a:xfrm>
              <a:prstGeom prst="line">
                <a:avLst/>
              </a:prstGeom>
              <a:noFill/>
              <a:ln w="12700">
                <a:solidFill>
                  <a:srgbClr val="000000"/>
                </a:solidFill>
                <a:round/>
                <a:headEnd/>
                <a:tailEnd/>
              </a:ln>
            </p:spPr>
            <p:txBody>
              <a:bodyPr/>
              <a:lstStyle/>
              <a:p>
                <a:endParaRPr lang="en-US" sz="1350">
                  <a:solidFill>
                    <a:prstClr val="black"/>
                  </a:solidFill>
                  <a:latin typeface="Arial"/>
                  <a:cs typeface="Arial"/>
                </a:endParaRPr>
              </a:p>
            </p:txBody>
          </p:sp>
          <p:sp>
            <p:nvSpPr>
              <p:cNvPr id="21673" name="Line 129"/>
              <p:cNvSpPr>
                <a:spLocks noChangeShapeType="1"/>
              </p:cNvSpPr>
              <p:nvPr/>
            </p:nvSpPr>
            <p:spPr bwMode="auto">
              <a:xfrm>
                <a:off x="528" y="2192"/>
                <a:ext cx="200" cy="0"/>
              </a:xfrm>
              <a:prstGeom prst="line">
                <a:avLst/>
              </a:prstGeom>
              <a:noFill/>
              <a:ln w="12700">
                <a:solidFill>
                  <a:srgbClr val="000000"/>
                </a:solidFill>
                <a:round/>
                <a:headEnd/>
                <a:tailEnd/>
              </a:ln>
            </p:spPr>
            <p:txBody>
              <a:bodyPr/>
              <a:lstStyle/>
              <a:p>
                <a:endParaRPr lang="en-US" sz="1350">
                  <a:solidFill>
                    <a:prstClr val="black"/>
                  </a:solidFill>
                  <a:latin typeface="Arial"/>
                  <a:cs typeface="Arial"/>
                </a:endParaRPr>
              </a:p>
            </p:txBody>
          </p:sp>
          <p:sp>
            <p:nvSpPr>
              <p:cNvPr id="21674" name="Line 130"/>
              <p:cNvSpPr>
                <a:spLocks noChangeShapeType="1"/>
              </p:cNvSpPr>
              <p:nvPr/>
            </p:nvSpPr>
            <p:spPr bwMode="auto">
              <a:xfrm>
                <a:off x="616" y="2192"/>
                <a:ext cx="0" cy="120"/>
              </a:xfrm>
              <a:prstGeom prst="line">
                <a:avLst/>
              </a:prstGeom>
              <a:noFill/>
              <a:ln w="12700">
                <a:solidFill>
                  <a:srgbClr val="000000"/>
                </a:solidFill>
                <a:round/>
                <a:headEnd/>
                <a:tailEnd/>
              </a:ln>
            </p:spPr>
            <p:txBody>
              <a:bodyPr/>
              <a:lstStyle/>
              <a:p>
                <a:endParaRPr lang="en-US" sz="1350">
                  <a:solidFill>
                    <a:prstClr val="black"/>
                  </a:solidFill>
                  <a:latin typeface="Arial"/>
                  <a:cs typeface="Arial"/>
                </a:endParaRPr>
              </a:p>
            </p:txBody>
          </p:sp>
          <p:sp>
            <p:nvSpPr>
              <p:cNvPr id="21675" name="Line 131"/>
              <p:cNvSpPr>
                <a:spLocks noChangeShapeType="1"/>
              </p:cNvSpPr>
              <p:nvPr/>
            </p:nvSpPr>
            <p:spPr bwMode="auto">
              <a:xfrm>
                <a:off x="528" y="2312"/>
                <a:ext cx="168" cy="0"/>
              </a:xfrm>
              <a:prstGeom prst="line">
                <a:avLst/>
              </a:prstGeom>
              <a:noFill/>
              <a:ln w="12700">
                <a:solidFill>
                  <a:srgbClr val="000000"/>
                </a:solidFill>
                <a:round/>
                <a:headEnd/>
                <a:tailEnd/>
              </a:ln>
            </p:spPr>
            <p:txBody>
              <a:bodyPr/>
              <a:lstStyle/>
              <a:p>
                <a:endParaRPr lang="en-US" sz="1350">
                  <a:solidFill>
                    <a:prstClr val="black"/>
                  </a:solidFill>
                  <a:latin typeface="Arial"/>
                  <a:cs typeface="Arial"/>
                </a:endParaRPr>
              </a:p>
            </p:txBody>
          </p:sp>
          <p:sp>
            <p:nvSpPr>
              <p:cNvPr id="21676" name="Line 132"/>
              <p:cNvSpPr>
                <a:spLocks noChangeShapeType="1"/>
              </p:cNvSpPr>
              <p:nvPr/>
            </p:nvSpPr>
            <p:spPr bwMode="auto">
              <a:xfrm>
                <a:off x="696" y="2312"/>
                <a:ext cx="0" cy="96"/>
              </a:xfrm>
              <a:prstGeom prst="line">
                <a:avLst/>
              </a:prstGeom>
              <a:noFill/>
              <a:ln w="12700">
                <a:solidFill>
                  <a:srgbClr val="000000"/>
                </a:solidFill>
                <a:round/>
                <a:headEnd/>
                <a:tailEnd/>
              </a:ln>
            </p:spPr>
            <p:txBody>
              <a:bodyPr/>
              <a:lstStyle/>
              <a:p>
                <a:endParaRPr lang="en-US" sz="1350">
                  <a:solidFill>
                    <a:prstClr val="black"/>
                  </a:solidFill>
                  <a:latin typeface="Arial"/>
                  <a:cs typeface="Arial"/>
                </a:endParaRPr>
              </a:p>
            </p:txBody>
          </p:sp>
        </p:grpSp>
      </p:grpSp>
      <p:grpSp>
        <p:nvGrpSpPr>
          <p:cNvPr id="21530" name="Group 76"/>
          <p:cNvGrpSpPr>
            <a:grpSpLocks/>
          </p:cNvGrpSpPr>
          <p:nvPr/>
        </p:nvGrpSpPr>
        <p:grpSpPr bwMode="auto">
          <a:xfrm>
            <a:off x="3774281" y="2370745"/>
            <a:ext cx="509588" cy="711994"/>
            <a:chOff x="3362" y="3361"/>
            <a:chExt cx="428" cy="598"/>
          </a:xfrm>
        </p:grpSpPr>
        <p:sp>
          <p:nvSpPr>
            <p:cNvPr id="21651" name="Rectangle 77"/>
            <p:cNvSpPr>
              <a:spLocks noChangeArrowheads="1"/>
            </p:cNvSpPr>
            <p:nvPr/>
          </p:nvSpPr>
          <p:spPr bwMode="auto">
            <a:xfrm>
              <a:off x="3521" y="3804"/>
              <a:ext cx="56" cy="56"/>
            </a:xfrm>
            <a:prstGeom prst="rect">
              <a:avLst/>
            </a:prstGeom>
            <a:solidFill>
              <a:schemeClr val="accent1"/>
            </a:solidFill>
            <a:ln w="9525">
              <a:solidFill>
                <a:schemeClr val="tx1"/>
              </a:solidFill>
              <a:miter lim="800000"/>
              <a:headEnd/>
              <a:tailEnd/>
            </a:ln>
          </p:spPr>
          <p:txBody>
            <a:bodyPr wrap="none" anchor="ctr"/>
            <a:lstStyle/>
            <a:p>
              <a:endParaRPr lang="en-US" sz="1350">
                <a:solidFill>
                  <a:prstClr val="black"/>
                </a:solidFill>
                <a:latin typeface="Arial"/>
                <a:cs typeface="Arial"/>
              </a:endParaRPr>
            </a:p>
          </p:txBody>
        </p:sp>
        <p:sp>
          <p:nvSpPr>
            <p:cNvPr id="21652" name="Rectangle 78"/>
            <p:cNvSpPr>
              <a:spLocks noChangeArrowheads="1"/>
            </p:cNvSpPr>
            <p:nvPr/>
          </p:nvSpPr>
          <p:spPr bwMode="auto">
            <a:xfrm>
              <a:off x="3362" y="3648"/>
              <a:ext cx="56" cy="56"/>
            </a:xfrm>
            <a:prstGeom prst="rect">
              <a:avLst/>
            </a:prstGeom>
            <a:solidFill>
              <a:schemeClr val="accent1"/>
            </a:solidFill>
            <a:ln w="9525">
              <a:solidFill>
                <a:schemeClr val="tx1"/>
              </a:solidFill>
              <a:miter lim="800000"/>
              <a:headEnd/>
              <a:tailEnd/>
            </a:ln>
          </p:spPr>
          <p:txBody>
            <a:bodyPr wrap="none" anchor="ctr"/>
            <a:lstStyle/>
            <a:p>
              <a:endParaRPr lang="en-US" sz="1350">
                <a:solidFill>
                  <a:prstClr val="black"/>
                </a:solidFill>
                <a:latin typeface="Arial"/>
                <a:cs typeface="Arial"/>
              </a:endParaRPr>
            </a:p>
          </p:txBody>
        </p:sp>
        <p:sp>
          <p:nvSpPr>
            <p:cNvPr id="21653" name="Rectangle 79"/>
            <p:cNvSpPr>
              <a:spLocks noChangeArrowheads="1"/>
            </p:cNvSpPr>
            <p:nvPr/>
          </p:nvSpPr>
          <p:spPr bwMode="auto">
            <a:xfrm>
              <a:off x="3376" y="3361"/>
              <a:ext cx="56" cy="56"/>
            </a:xfrm>
            <a:prstGeom prst="rect">
              <a:avLst/>
            </a:prstGeom>
            <a:solidFill>
              <a:schemeClr val="accent1"/>
            </a:solidFill>
            <a:ln w="9525">
              <a:solidFill>
                <a:schemeClr val="tx1"/>
              </a:solidFill>
              <a:miter lim="800000"/>
              <a:headEnd/>
              <a:tailEnd/>
            </a:ln>
          </p:spPr>
          <p:txBody>
            <a:bodyPr wrap="none" anchor="ctr"/>
            <a:lstStyle/>
            <a:p>
              <a:endParaRPr lang="en-US" sz="1350">
                <a:solidFill>
                  <a:prstClr val="black"/>
                </a:solidFill>
                <a:latin typeface="Arial"/>
                <a:cs typeface="Arial"/>
              </a:endParaRPr>
            </a:p>
          </p:txBody>
        </p:sp>
        <p:sp>
          <p:nvSpPr>
            <p:cNvPr id="21654" name="Rectangle 80"/>
            <p:cNvSpPr>
              <a:spLocks noChangeArrowheads="1"/>
            </p:cNvSpPr>
            <p:nvPr/>
          </p:nvSpPr>
          <p:spPr bwMode="auto">
            <a:xfrm>
              <a:off x="3709" y="3903"/>
              <a:ext cx="56" cy="56"/>
            </a:xfrm>
            <a:prstGeom prst="rect">
              <a:avLst/>
            </a:prstGeom>
            <a:solidFill>
              <a:schemeClr val="accent1"/>
            </a:solidFill>
            <a:ln w="9525">
              <a:solidFill>
                <a:schemeClr val="tx1"/>
              </a:solidFill>
              <a:miter lim="800000"/>
              <a:headEnd/>
              <a:tailEnd/>
            </a:ln>
          </p:spPr>
          <p:txBody>
            <a:bodyPr wrap="none" anchor="ctr"/>
            <a:lstStyle/>
            <a:p>
              <a:endParaRPr lang="en-US" sz="1350">
                <a:solidFill>
                  <a:prstClr val="black"/>
                </a:solidFill>
                <a:latin typeface="Arial"/>
                <a:cs typeface="Arial"/>
              </a:endParaRPr>
            </a:p>
          </p:txBody>
        </p:sp>
        <p:sp>
          <p:nvSpPr>
            <p:cNvPr id="21655" name="Rectangle 81"/>
            <p:cNvSpPr>
              <a:spLocks noChangeArrowheads="1"/>
            </p:cNvSpPr>
            <p:nvPr/>
          </p:nvSpPr>
          <p:spPr bwMode="auto">
            <a:xfrm>
              <a:off x="3734" y="3675"/>
              <a:ext cx="56" cy="56"/>
            </a:xfrm>
            <a:prstGeom prst="rect">
              <a:avLst/>
            </a:prstGeom>
            <a:solidFill>
              <a:schemeClr val="accent1"/>
            </a:solidFill>
            <a:ln w="9525">
              <a:solidFill>
                <a:schemeClr val="tx1"/>
              </a:solidFill>
              <a:miter lim="800000"/>
              <a:headEnd/>
              <a:tailEnd/>
            </a:ln>
          </p:spPr>
          <p:txBody>
            <a:bodyPr wrap="none" anchor="ctr"/>
            <a:lstStyle/>
            <a:p>
              <a:endParaRPr lang="en-US" sz="1350">
                <a:solidFill>
                  <a:prstClr val="black"/>
                </a:solidFill>
                <a:latin typeface="Arial"/>
                <a:cs typeface="Arial"/>
              </a:endParaRPr>
            </a:p>
          </p:txBody>
        </p:sp>
        <p:grpSp>
          <p:nvGrpSpPr>
            <p:cNvPr id="21656" name="Group 125"/>
            <p:cNvGrpSpPr>
              <a:grpSpLocks/>
            </p:cNvGrpSpPr>
            <p:nvPr/>
          </p:nvGrpSpPr>
          <p:grpSpPr bwMode="auto">
            <a:xfrm>
              <a:off x="3396" y="3432"/>
              <a:ext cx="367" cy="479"/>
              <a:chOff x="360" y="1904"/>
              <a:chExt cx="368" cy="504"/>
            </a:xfrm>
          </p:grpSpPr>
          <p:sp>
            <p:nvSpPr>
              <p:cNvPr id="21657" name="Line 126"/>
              <p:cNvSpPr>
                <a:spLocks noChangeShapeType="1"/>
              </p:cNvSpPr>
              <p:nvPr/>
            </p:nvSpPr>
            <p:spPr bwMode="auto">
              <a:xfrm>
                <a:off x="360" y="1904"/>
                <a:ext cx="0" cy="240"/>
              </a:xfrm>
              <a:prstGeom prst="line">
                <a:avLst/>
              </a:prstGeom>
              <a:noFill/>
              <a:ln w="12700">
                <a:solidFill>
                  <a:srgbClr val="000000"/>
                </a:solidFill>
                <a:round/>
                <a:headEnd/>
                <a:tailEnd/>
              </a:ln>
            </p:spPr>
            <p:txBody>
              <a:bodyPr/>
              <a:lstStyle/>
              <a:p>
                <a:endParaRPr lang="en-US" sz="1350">
                  <a:solidFill>
                    <a:prstClr val="black"/>
                  </a:solidFill>
                  <a:latin typeface="Arial"/>
                  <a:cs typeface="Arial"/>
                </a:endParaRPr>
              </a:p>
            </p:txBody>
          </p:sp>
          <p:sp>
            <p:nvSpPr>
              <p:cNvPr id="21658" name="Line 127"/>
              <p:cNvSpPr>
                <a:spLocks noChangeShapeType="1"/>
              </p:cNvSpPr>
              <p:nvPr/>
            </p:nvSpPr>
            <p:spPr bwMode="auto">
              <a:xfrm>
                <a:off x="360" y="2040"/>
                <a:ext cx="168" cy="0"/>
              </a:xfrm>
              <a:prstGeom prst="line">
                <a:avLst/>
              </a:prstGeom>
              <a:noFill/>
              <a:ln w="12700">
                <a:solidFill>
                  <a:srgbClr val="000000"/>
                </a:solidFill>
                <a:round/>
                <a:headEnd/>
                <a:tailEnd/>
              </a:ln>
            </p:spPr>
            <p:txBody>
              <a:bodyPr/>
              <a:lstStyle/>
              <a:p>
                <a:endParaRPr lang="en-US" sz="1350">
                  <a:solidFill>
                    <a:prstClr val="black"/>
                  </a:solidFill>
                  <a:latin typeface="Arial"/>
                  <a:cs typeface="Arial"/>
                </a:endParaRPr>
              </a:p>
            </p:txBody>
          </p:sp>
          <p:sp>
            <p:nvSpPr>
              <p:cNvPr id="21659" name="Line 128"/>
              <p:cNvSpPr>
                <a:spLocks noChangeShapeType="1"/>
              </p:cNvSpPr>
              <p:nvPr/>
            </p:nvSpPr>
            <p:spPr bwMode="auto">
              <a:xfrm>
                <a:off x="528" y="2040"/>
                <a:ext cx="0" cy="152"/>
              </a:xfrm>
              <a:prstGeom prst="line">
                <a:avLst/>
              </a:prstGeom>
              <a:noFill/>
              <a:ln w="12700">
                <a:solidFill>
                  <a:srgbClr val="000000"/>
                </a:solidFill>
                <a:round/>
                <a:headEnd/>
                <a:tailEnd/>
              </a:ln>
            </p:spPr>
            <p:txBody>
              <a:bodyPr/>
              <a:lstStyle/>
              <a:p>
                <a:endParaRPr lang="en-US" sz="1350">
                  <a:solidFill>
                    <a:prstClr val="black"/>
                  </a:solidFill>
                  <a:latin typeface="Arial"/>
                  <a:cs typeface="Arial"/>
                </a:endParaRPr>
              </a:p>
            </p:txBody>
          </p:sp>
          <p:sp>
            <p:nvSpPr>
              <p:cNvPr id="21660" name="Line 129"/>
              <p:cNvSpPr>
                <a:spLocks noChangeShapeType="1"/>
              </p:cNvSpPr>
              <p:nvPr/>
            </p:nvSpPr>
            <p:spPr bwMode="auto">
              <a:xfrm>
                <a:off x="528" y="2192"/>
                <a:ext cx="200" cy="0"/>
              </a:xfrm>
              <a:prstGeom prst="line">
                <a:avLst/>
              </a:prstGeom>
              <a:noFill/>
              <a:ln w="12700">
                <a:solidFill>
                  <a:srgbClr val="000000"/>
                </a:solidFill>
                <a:round/>
                <a:headEnd/>
                <a:tailEnd/>
              </a:ln>
            </p:spPr>
            <p:txBody>
              <a:bodyPr/>
              <a:lstStyle/>
              <a:p>
                <a:endParaRPr lang="en-US" sz="1350">
                  <a:solidFill>
                    <a:prstClr val="black"/>
                  </a:solidFill>
                  <a:latin typeface="Arial"/>
                  <a:cs typeface="Arial"/>
                </a:endParaRPr>
              </a:p>
            </p:txBody>
          </p:sp>
          <p:sp>
            <p:nvSpPr>
              <p:cNvPr id="21661" name="Line 130"/>
              <p:cNvSpPr>
                <a:spLocks noChangeShapeType="1"/>
              </p:cNvSpPr>
              <p:nvPr/>
            </p:nvSpPr>
            <p:spPr bwMode="auto">
              <a:xfrm>
                <a:off x="616" y="2192"/>
                <a:ext cx="0" cy="120"/>
              </a:xfrm>
              <a:prstGeom prst="line">
                <a:avLst/>
              </a:prstGeom>
              <a:noFill/>
              <a:ln w="12700">
                <a:solidFill>
                  <a:srgbClr val="000000"/>
                </a:solidFill>
                <a:round/>
                <a:headEnd/>
                <a:tailEnd/>
              </a:ln>
            </p:spPr>
            <p:txBody>
              <a:bodyPr/>
              <a:lstStyle/>
              <a:p>
                <a:endParaRPr lang="en-US" sz="1350">
                  <a:solidFill>
                    <a:prstClr val="black"/>
                  </a:solidFill>
                  <a:latin typeface="Arial"/>
                  <a:cs typeface="Arial"/>
                </a:endParaRPr>
              </a:p>
            </p:txBody>
          </p:sp>
          <p:sp>
            <p:nvSpPr>
              <p:cNvPr id="21662" name="Line 131"/>
              <p:cNvSpPr>
                <a:spLocks noChangeShapeType="1"/>
              </p:cNvSpPr>
              <p:nvPr/>
            </p:nvSpPr>
            <p:spPr bwMode="auto">
              <a:xfrm>
                <a:off x="528" y="2312"/>
                <a:ext cx="168" cy="0"/>
              </a:xfrm>
              <a:prstGeom prst="line">
                <a:avLst/>
              </a:prstGeom>
              <a:noFill/>
              <a:ln w="12700">
                <a:solidFill>
                  <a:srgbClr val="000000"/>
                </a:solidFill>
                <a:round/>
                <a:headEnd/>
                <a:tailEnd/>
              </a:ln>
            </p:spPr>
            <p:txBody>
              <a:bodyPr/>
              <a:lstStyle/>
              <a:p>
                <a:endParaRPr lang="en-US" sz="1350">
                  <a:solidFill>
                    <a:prstClr val="black"/>
                  </a:solidFill>
                  <a:latin typeface="Arial"/>
                  <a:cs typeface="Arial"/>
                </a:endParaRPr>
              </a:p>
            </p:txBody>
          </p:sp>
          <p:sp>
            <p:nvSpPr>
              <p:cNvPr id="21663" name="Line 132"/>
              <p:cNvSpPr>
                <a:spLocks noChangeShapeType="1"/>
              </p:cNvSpPr>
              <p:nvPr/>
            </p:nvSpPr>
            <p:spPr bwMode="auto">
              <a:xfrm>
                <a:off x="696" y="2312"/>
                <a:ext cx="0" cy="96"/>
              </a:xfrm>
              <a:prstGeom prst="line">
                <a:avLst/>
              </a:prstGeom>
              <a:noFill/>
              <a:ln w="12700">
                <a:solidFill>
                  <a:srgbClr val="000000"/>
                </a:solidFill>
                <a:round/>
                <a:headEnd/>
                <a:tailEnd/>
              </a:ln>
            </p:spPr>
            <p:txBody>
              <a:bodyPr/>
              <a:lstStyle/>
              <a:p>
                <a:endParaRPr lang="en-US" sz="1350">
                  <a:solidFill>
                    <a:prstClr val="black"/>
                  </a:solidFill>
                  <a:latin typeface="Arial"/>
                  <a:cs typeface="Arial"/>
                </a:endParaRPr>
              </a:p>
            </p:txBody>
          </p:sp>
        </p:grpSp>
      </p:grpSp>
      <p:sp>
        <p:nvSpPr>
          <p:cNvPr id="21531" name="Line 90"/>
          <p:cNvSpPr>
            <a:spLocks noChangeShapeType="1"/>
          </p:cNvSpPr>
          <p:nvPr/>
        </p:nvSpPr>
        <p:spPr bwMode="auto">
          <a:xfrm>
            <a:off x="2514600" y="2680307"/>
            <a:ext cx="661988" cy="0"/>
          </a:xfrm>
          <a:prstGeom prst="line">
            <a:avLst/>
          </a:prstGeom>
          <a:noFill/>
          <a:ln w="38100">
            <a:solidFill>
              <a:schemeClr val="tx1"/>
            </a:solidFill>
            <a:round/>
            <a:headEnd/>
            <a:tailEnd type="triangle" w="med" len="med"/>
          </a:ln>
        </p:spPr>
        <p:txBody>
          <a:bodyPr/>
          <a:lstStyle/>
          <a:p>
            <a:endParaRPr lang="en-US" sz="1350">
              <a:solidFill>
                <a:prstClr val="black"/>
              </a:solidFill>
              <a:latin typeface="Arial"/>
              <a:cs typeface="Arial"/>
            </a:endParaRPr>
          </a:p>
        </p:txBody>
      </p:sp>
      <p:sp>
        <p:nvSpPr>
          <p:cNvPr id="21532" name="Text Box 100"/>
          <p:cNvSpPr txBox="1">
            <a:spLocks noChangeAspect="1" noChangeArrowheads="1"/>
          </p:cNvSpPr>
          <p:nvPr/>
        </p:nvSpPr>
        <p:spPr bwMode="auto">
          <a:xfrm>
            <a:off x="1310121" y="1760154"/>
            <a:ext cx="1182617" cy="200816"/>
          </a:xfrm>
          <a:prstGeom prst="rect">
            <a:avLst/>
          </a:prstGeom>
          <a:noFill/>
          <a:ln w="25400" algn="ctr">
            <a:noFill/>
            <a:miter lim="800000"/>
            <a:headEnd/>
            <a:tailEnd/>
          </a:ln>
        </p:spPr>
        <p:txBody>
          <a:bodyPr wrap="none" lIns="61715" tIns="30857" rIns="61715" bIns="30857" anchor="ctr" anchorCtr="1">
            <a:spAutoFit/>
          </a:bodyPr>
          <a:lstStyle/>
          <a:p>
            <a:pPr algn="ctr" defTabSz="616744">
              <a:spcBef>
                <a:spcPct val="50000"/>
              </a:spcBef>
              <a:buClr>
                <a:srgbClr val="C0504D"/>
              </a:buClr>
            </a:pPr>
            <a:r>
              <a:rPr lang="de-AT" sz="900">
                <a:solidFill>
                  <a:prstClr val="black"/>
                </a:solidFill>
                <a:latin typeface="Arial"/>
                <a:ea typeface="SimSun" pitchFamily="2" charset="-122"/>
                <a:cs typeface="Arial"/>
              </a:rPr>
              <a:t>Application/workload</a:t>
            </a:r>
          </a:p>
        </p:txBody>
      </p:sp>
      <p:sp>
        <p:nvSpPr>
          <p:cNvPr id="21533" name="Text Box 100"/>
          <p:cNvSpPr txBox="1">
            <a:spLocks noChangeAspect="1" noChangeArrowheads="1"/>
          </p:cNvSpPr>
          <p:nvPr/>
        </p:nvSpPr>
        <p:spPr bwMode="auto">
          <a:xfrm>
            <a:off x="3153209" y="1782776"/>
            <a:ext cx="1182617" cy="200816"/>
          </a:xfrm>
          <a:prstGeom prst="rect">
            <a:avLst/>
          </a:prstGeom>
          <a:noFill/>
          <a:ln w="25400" algn="ctr">
            <a:noFill/>
            <a:miter lim="800000"/>
            <a:headEnd/>
            <a:tailEnd/>
          </a:ln>
        </p:spPr>
        <p:txBody>
          <a:bodyPr wrap="none" lIns="61715" tIns="30857" rIns="61715" bIns="30857" anchor="ctr" anchorCtr="1">
            <a:spAutoFit/>
          </a:bodyPr>
          <a:lstStyle/>
          <a:p>
            <a:pPr algn="ctr" defTabSz="616744">
              <a:spcBef>
                <a:spcPct val="50000"/>
              </a:spcBef>
              <a:buClr>
                <a:srgbClr val="C0504D"/>
              </a:buClr>
            </a:pPr>
            <a:r>
              <a:rPr lang="de-AT" sz="900">
                <a:solidFill>
                  <a:prstClr val="black"/>
                </a:solidFill>
                <a:latin typeface="Arial"/>
                <a:ea typeface="SimSun" pitchFamily="2" charset="-122"/>
                <a:cs typeface="Arial"/>
              </a:rPr>
              <a:t>Application/workload</a:t>
            </a:r>
          </a:p>
        </p:txBody>
      </p:sp>
      <p:sp>
        <p:nvSpPr>
          <p:cNvPr id="21534" name="Line 80"/>
          <p:cNvSpPr>
            <a:spLocks noChangeShapeType="1"/>
          </p:cNvSpPr>
          <p:nvPr/>
        </p:nvSpPr>
        <p:spPr bwMode="auto">
          <a:xfrm>
            <a:off x="1779985" y="2012367"/>
            <a:ext cx="0" cy="359569"/>
          </a:xfrm>
          <a:prstGeom prst="line">
            <a:avLst/>
          </a:prstGeom>
          <a:noFill/>
          <a:ln w="9525">
            <a:solidFill>
              <a:schemeClr val="tx1"/>
            </a:solidFill>
            <a:round/>
            <a:headEnd/>
            <a:tailEnd type="triangle" w="med" len="med"/>
          </a:ln>
        </p:spPr>
        <p:txBody>
          <a:bodyPr/>
          <a:lstStyle/>
          <a:p>
            <a:endParaRPr lang="en-US" sz="1350">
              <a:solidFill>
                <a:prstClr val="black"/>
              </a:solidFill>
              <a:latin typeface="Arial"/>
              <a:cs typeface="Arial"/>
            </a:endParaRPr>
          </a:p>
        </p:txBody>
      </p:sp>
      <p:sp>
        <p:nvSpPr>
          <p:cNvPr id="21535" name="Line 81"/>
          <p:cNvSpPr>
            <a:spLocks noChangeShapeType="1"/>
          </p:cNvSpPr>
          <p:nvPr/>
        </p:nvSpPr>
        <p:spPr bwMode="auto">
          <a:xfrm>
            <a:off x="3826669" y="2012367"/>
            <a:ext cx="0" cy="313134"/>
          </a:xfrm>
          <a:prstGeom prst="line">
            <a:avLst/>
          </a:prstGeom>
          <a:noFill/>
          <a:ln w="9525">
            <a:solidFill>
              <a:schemeClr val="tx1"/>
            </a:solidFill>
            <a:round/>
            <a:headEnd/>
            <a:tailEnd type="triangle" w="med" len="med"/>
          </a:ln>
        </p:spPr>
        <p:txBody>
          <a:bodyPr/>
          <a:lstStyle/>
          <a:p>
            <a:endParaRPr lang="en-US" sz="1350">
              <a:solidFill>
                <a:prstClr val="black"/>
              </a:solidFill>
              <a:latin typeface="Arial"/>
              <a:cs typeface="Arial"/>
            </a:endParaRPr>
          </a:p>
        </p:txBody>
      </p:sp>
      <p:sp>
        <p:nvSpPr>
          <p:cNvPr id="21536" name="Rectangle 10"/>
          <p:cNvSpPr>
            <a:spLocks noChangeArrowheads="1"/>
          </p:cNvSpPr>
          <p:nvPr/>
        </p:nvSpPr>
        <p:spPr bwMode="auto">
          <a:xfrm>
            <a:off x="2928938" y="1553976"/>
            <a:ext cx="1572816" cy="1720454"/>
          </a:xfrm>
          <a:prstGeom prst="rect">
            <a:avLst/>
          </a:prstGeom>
          <a:noFill/>
          <a:ln w="19050" algn="ctr">
            <a:solidFill>
              <a:schemeClr val="bg2"/>
            </a:solidFill>
            <a:prstDash val="sysDot"/>
            <a:miter lim="800000"/>
            <a:headEnd/>
            <a:tailEnd/>
          </a:ln>
        </p:spPr>
        <p:txBody>
          <a:bodyPr wrap="none" anchor="ctr"/>
          <a:lstStyle/>
          <a:p>
            <a:pPr algn="ctr">
              <a:lnSpc>
                <a:spcPct val="90000"/>
              </a:lnSpc>
            </a:pPr>
            <a:endParaRPr lang="en-US" sz="1350">
              <a:solidFill>
                <a:prstClr val="black"/>
              </a:solidFill>
              <a:latin typeface="Arial"/>
              <a:cs typeface="Arial"/>
            </a:endParaRPr>
          </a:p>
        </p:txBody>
      </p:sp>
      <p:sp>
        <p:nvSpPr>
          <p:cNvPr id="21537" name="Text Box 100"/>
          <p:cNvSpPr txBox="1">
            <a:spLocks noChangeAspect="1" noChangeArrowheads="1"/>
          </p:cNvSpPr>
          <p:nvPr/>
        </p:nvSpPr>
        <p:spPr bwMode="auto">
          <a:xfrm>
            <a:off x="2599994" y="2570970"/>
            <a:ext cx="355469" cy="200816"/>
          </a:xfrm>
          <a:prstGeom prst="rect">
            <a:avLst/>
          </a:prstGeom>
          <a:solidFill>
            <a:schemeClr val="bg1"/>
          </a:solidFill>
          <a:ln w="25400" algn="ctr">
            <a:noFill/>
            <a:miter lim="800000"/>
            <a:headEnd/>
            <a:tailEnd/>
          </a:ln>
        </p:spPr>
        <p:txBody>
          <a:bodyPr wrap="none" lIns="61715" tIns="30857" rIns="61715" bIns="30857" anchor="ctr" anchorCtr="1">
            <a:spAutoFit/>
          </a:bodyPr>
          <a:lstStyle/>
          <a:p>
            <a:pPr algn="ctr" defTabSz="616744">
              <a:spcBef>
                <a:spcPct val="50000"/>
              </a:spcBef>
              <a:buClr>
                <a:srgbClr val="C0504D"/>
              </a:buClr>
            </a:pPr>
            <a:r>
              <a:rPr lang="de-AT" sz="900">
                <a:solidFill>
                  <a:prstClr val="black"/>
                </a:solidFill>
                <a:latin typeface="Arial"/>
                <a:ea typeface="SimSun" pitchFamily="2" charset="-122"/>
                <a:cs typeface="Arial"/>
              </a:rPr>
              <a:t>XCF</a:t>
            </a:r>
          </a:p>
        </p:txBody>
      </p:sp>
      <p:grpSp>
        <p:nvGrpSpPr>
          <p:cNvPr id="21538" name="Group 85"/>
          <p:cNvGrpSpPr>
            <a:grpSpLocks/>
          </p:cNvGrpSpPr>
          <p:nvPr/>
        </p:nvGrpSpPr>
        <p:grpSpPr bwMode="auto">
          <a:xfrm>
            <a:off x="1520428" y="1965925"/>
            <a:ext cx="233363" cy="245268"/>
            <a:chOff x="4631" y="3255"/>
            <a:chExt cx="196" cy="206"/>
          </a:xfrm>
        </p:grpSpPr>
        <p:sp>
          <p:nvSpPr>
            <p:cNvPr id="21649" name="Oval 84"/>
            <p:cNvSpPr>
              <a:spLocks noChangeArrowheads="1"/>
            </p:cNvSpPr>
            <p:nvPr/>
          </p:nvSpPr>
          <p:spPr bwMode="auto">
            <a:xfrm>
              <a:off x="4631" y="3255"/>
              <a:ext cx="196" cy="202"/>
            </a:xfrm>
            <a:prstGeom prst="ellipse">
              <a:avLst/>
            </a:prstGeom>
            <a:solidFill>
              <a:schemeClr val="accent1"/>
            </a:solidFill>
            <a:ln w="9525">
              <a:solidFill>
                <a:schemeClr val="tx1"/>
              </a:solidFill>
              <a:round/>
              <a:headEnd/>
              <a:tailEnd/>
            </a:ln>
          </p:spPr>
          <p:txBody>
            <a:bodyPr wrap="none" anchor="ctr"/>
            <a:lstStyle/>
            <a:p>
              <a:pPr algn="ctr"/>
              <a:endParaRPr lang="en-US" sz="1350">
                <a:solidFill>
                  <a:schemeClr val="bg1"/>
                </a:solidFill>
                <a:latin typeface="Arial"/>
                <a:cs typeface="Arial"/>
              </a:endParaRPr>
            </a:p>
          </p:txBody>
        </p:sp>
        <p:sp>
          <p:nvSpPr>
            <p:cNvPr id="21650" name="Text Box 83"/>
            <p:cNvSpPr txBox="1">
              <a:spLocks noChangeArrowheads="1"/>
            </p:cNvSpPr>
            <p:nvPr/>
          </p:nvSpPr>
          <p:spPr bwMode="auto">
            <a:xfrm>
              <a:off x="4645" y="3267"/>
              <a:ext cx="178" cy="194"/>
            </a:xfrm>
            <a:prstGeom prst="rect">
              <a:avLst/>
            </a:prstGeom>
            <a:noFill/>
            <a:ln w="9525">
              <a:noFill/>
              <a:miter lim="800000"/>
              <a:headEnd/>
              <a:tailEnd/>
            </a:ln>
            <a:effectLst>
              <a:prstShdw prst="shdw13" dist="53882" dir="13500000">
                <a:schemeClr val="bg2">
                  <a:alpha val="50000"/>
                </a:schemeClr>
              </a:prstShdw>
            </a:effectLst>
          </p:spPr>
          <p:txBody>
            <a:bodyPr anchor="ctr">
              <a:spAutoFit/>
            </a:bodyPr>
            <a:lstStyle/>
            <a:p>
              <a:pPr algn="ctr"/>
              <a:r>
                <a:rPr lang="en-US" sz="900" dirty="0">
                  <a:solidFill>
                    <a:schemeClr val="bg1"/>
                  </a:solidFill>
                  <a:latin typeface="Arial"/>
                  <a:cs typeface="Arial"/>
                </a:rPr>
                <a:t>1</a:t>
              </a:r>
            </a:p>
          </p:txBody>
        </p:sp>
      </p:grpSp>
      <p:sp>
        <p:nvSpPr>
          <p:cNvPr id="21539" name="Text Box 89"/>
          <p:cNvSpPr txBox="1">
            <a:spLocks noChangeArrowheads="1"/>
          </p:cNvSpPr>
          <p:nvPr/>
        </p:nvSpPr>
        <p:spPr bwMode="auto">
          <a:xfrm>
            <a:off x="118534" y="717267"/>
            <a:ext cx="8915400" cy="601081"/>
          </a:xfrm>
          <a:prstGeom prst="rect">
            <a:avLst/>
          </a:prstGeom>
          <a:noFill/>
          <a:ln w="9525">
            <a:noFill/>
            <a:miter lim="800000"/>
            <a:headEnd/>
            <a:tailEnd/>
          </a:ln>
          <a:effectLst>
            <a:prstShdw prst="shdw13" dist="53882" dir="13500000">
              <a:schemeClr val="bg2">
                <a:alpha val="50000"/>
              </a:schemeClr>
            </a:prstShdw>
          </a:effectLst>
        </p:spPr>
        <p:txBody>
          <a:bodyPr wrap="square" numCol="2">
            <a:normAutofit fontScale="92500"/>
          </a:bodyPr>
          <a:lstStyle/>
          <a:p>
            <a:pPr marL="200025" indent="-200025">
              <a:buFontTx/>
              <a:buAutoNum type="arabicPeriod"/>
            </a:pPr>
            <a:r>
              <a:rPr lang="en-US" sz="900" dirty="0">
                <a:solidFill>
                  <a:prstClr val="black"/>
                </a:solidFill>
                <a:latin typeface="Arial"/>
                <a:cs typeface="Arial"/>
              </a:rPr>
              <a:t>Application generates and writes new key material to the ICSF key stores </a:t>
            </a:r>
          </a:p>
          <a:p>
            <a:pPr marL="200025" indent="-200025">
              <a:buFontTx/>
              <a:buAutoNum type="arabicPeriod"/>
            </a:pPr>
            <a:r>
              <a:rPr lang="en-US" sz="900" dirty="0">
                <a:solidFill>
                  <a:prstClr val="black"/>
                </a:solidFill>
                <a:latin typeface="Arial"/>
                <a:cs typeface="Arial"/>
              </a:rPr>
              <a:t>ICSF updates the in-storage key cache with the new key material </a:t>
            </a:r>
          </a:p>
          <a:p>
            <a:pPr marL="200025" indent="-200025">
              <a:buFontTx/>
              <a:buAutoNum type="arabicPeriod"/>
            </a:pPr>
            <a:r>
              <a:rPr lang="en-US" sz="900" dirty="0">
                <a:solidFill>
                  <a:prstClr val="black"/>
                </a:solidFill>
                <a:latin typeface="Arial"/>
                <a:cs typeface="Arial"/>
              </a:rPr>
              <a:t>ICSF hardens the new key material to the KDS and issues a XCF signal to other ICSF instances in the </a:t>
            </a:r>
            <a:r>
              <a:rPr lang="en-US" sz="900" dirty="0" err="1">
                <a:solidFill>
                  <a:prstClr val="black"/>
                </a:solidFill>
                <a:latin typeface="Arial"/>
                <a:cs typeface="Arial"/>
              </a:rPr>
              <a:t>sysplex</a:t>
            </a:r>
            <a:r>
              <a:rPr lang="en-US" sz="900" dirty="0">
                <a:solidFill>
                  <a:prstClr val="black"/>
                </a:solidFill>
                <a:latin typeface="Arial"/>
                <a:cs typeface="Arial"/>
              </a:rPr>
              <a:t> to refresh the in-memory key cache</a:t>
            </a:r>
          </a:p>
          <a:p>
            <a:pPr marL="200025" indent="-200025">
              <a:buFontTx/>
              <a:buAutoNum type="arabicPeriod"/>
            </a:pPr>
            <a:r>
              <a:rPr lang="en-US" sz="900" dirty="0">
                <a:solidFill>
                  <a:prstClr val="black"/>
                </a:solidFill>
                <a:latin typeface="Arial"/>
                <a:cs typeface="Arial"/>
              </a:rPr>
              <a:t>GDPS replicates the key record to the DR </a:t>
            </a:r>
            <a:r>
              <a:rPr lang="en-US" sz="900" dirty="0" err="1">
                <a:solidFill>
                  <a:prstClr val="black"/>
                </a:solidFill>
                <a:latin typeface="Arial"/>
                <a:cs typeface="Arial"/>
              </a:rPr>
              <a:t>sysplex</a:t>
            </a:r>
            <a:endParaRPr lang="en-US" sz="900" dirty="0">
              <a:solidFill>
                <a:prstClr val="black"/>
              </a:solidFill>
              <a:latin typeface="Arial"/>
              <a:cs typeface="Arial"/>
            </a:endParaRPr>
          </a:p>
          <a:p>
            <a:pPr marL="200025" indent="-200025">
              <a:buFontTx/>
              <a:buAutoNum type="arabicPeriod"/>
            </a:pPr>
            <a:r>
              <a:rPr lang="en-US" sz="900" dirty="0">
                <a:solidFill>
                  <a:prstClr val="black"/>
                </a:solidFill>
                <a:latin typeface="Arial"/>
                <a:cs typeface="Arial"/>
              </a:rPr>
              <a:t>The GDPS apply engine invokes a new ICSF which updates the in-storage key cache, writes the key record to the appropriate KDS</a:t>
            </a:r>
          </a:p>
          <a:p>
            <a:pPr marL="200025" indent="-200025">
              <a:buFontTx/>
              <a:buAutoNum type="arabicPeriod"/>
            </a:pPr>
            <a:r>
              <a:rPr lang="en-US" sz="900" dirty="0">
                <a:solidFill>
                  <a:prstClr val="black"/>
                </a:solidFill>
                <a:latin typeface="Arial"/>
                <a:cs typeface="Arial"/>
              </a:rPr>
              <a:t>ICSF XCF signals other systems in the DR </a:t>
            </a:r>
            <a:r>
              <a:rPr lang="en-US" sz="900" dirty="0" err="1">
                <a:solidFill>
                  <a:prstClr val="black"/>
                </a:solidFill>
                <a:latin typeface="Arial"/>
                <a:cs typeface="Arial"/>
              </a:rPr>
              <a:t>sysplex</a:t>
            </a:r>
            <a:r>
              <a:rPr lang="en-US" sz="900" dirty="0">
                <a:solidFill>
                  <a:prstClr val="black"/>
                </a:solidFill>
                <a:latin typeface="Arial"/>
                <a:cs typeface="Arial"/>
              </a:rPr>
              <a:t> to refresh in-memory caches (7) </a:t>
            </a:r>
          </a:p>
        </p:txBody>
      </p:sp>
      <p:grpSp>
        <p:nvGrpSpPr>
          <p:cNvPr id="21540" name="Group 90"/>
          <p:cNvGrpSpPr>
            <a:grpSpLocks/>
          </p:cNvGrpSpPr>
          <p:nvPr/>
        </p:nvGrpSpPr>
        <p:grpSpPr bwMode="auto">
          <a:xfrm>
            <a:off x="1641872" y="2501706"/>
            <a:ext cx="233363" cy="245268"/>
            <a:chOff x="4631" y="3255"/>
            <a:chExt cx="196" cy="206"/>
          </a:xfrm>
        </p:grpSpPr>
        <p:sp>
          <p:nvSpPr>
            <p:cNvPr id="21647" name="Oval 91"/>
            <p:cNvSpPr>
              <a:spLocks noChangeArrowheads="1"/>
            </p:cNvSpPr>
            <p:nvPr/>
          </p:nvSpPr>
          <p:spPr bwMode="auto">
            <a:xfrm>
              <a:off x="4631" y="3255"/>
              <a:ext cx="196" cy="202"/>
            </a:xfrm>
            <a:prstGeom prst="ellipse">
              <a:avLst/>
            </a:prstGeom>
            <a:solidFill>
              <a:schemeClr val="accent1"/>
            </a:solidFill>
            <a:ln w="9525">
              <a:solidFill>
                <a:schemeClr val="tx1"/>
              </a:solidFill>
              <a:round/>
              <a:headEnd/>
              <a:tailEnd/>
            </a:ln>
          </p:spPr>
          <p:txBody>
            <a:bodyPr wrap="none" anchor="ctr"/>
            <a:lstStyle/>
            <a:p>
              <a:pPr algn="ctr"/>
              <a:endParaRPr lang="en-US" sz="1350">
                <a:solidFill>
                  <a:schemeClr val="bg1"/>
                </a:solidFill>
                <a:latin typeface="Arial"/>
                <a:cs typeface="Arial"/>
              </a:endParaRPr>
            </a:p>
          </p:txBody>
        </p:sp>
        <p:sp>
          <p:nvSpPr>
            <p:cNvPr id="21648" name="Text Box 92"/>
            <p:cNvSpPr txBox="1">
              <a:spLocks noChangeArrowheads="1"/>
            </p:cNvSpPr>
            <p:nvPr/>
          </p:nvSpPr>
          <p:spPr bwMode="auto">
            <a:xfrm>
              <a:off x="4645" y="3267"/>
              <a:ext cx="178" cy="194"/>
            </a:xfrm>
            <a:prstGeom prst="rect">
              <a:avLst/>
            </a:prstGeom>
            <a:noFill/>
            <a:ln w="9525">
              <a:noFill/>
              <a:miter lim="800000"/>
              <a:headEnd/>
              <a:tailEnd/>
            </a:ln>
            <a:effectLst>
              <a:prstShdw prst="shdw13" dist="53882" dir="13500000">
                <a:schemeClr val="bg2">
                  <a:alpha val="50000"/>
                </a:schemeClr>
              </a:prstShdw>
            </a:effectLst>
          </p:spPr>
          <p:txBody>
            <a:bodyPr anchor="ctr">
              <a:spAutoFit/>
            </a:bodyPr>
            <a:lstStyle/>
            <a:p>
              <a:pPr algn="ctr"/>
              <a:r>
                <a:rPr lang="en-US" sz="900">
                  <a:solidFill>
                    <a:schemeClr val="bg1"/>
                  </a:solidFill>
                  <a:latin typeface="Arial"/>
                  <a:cs typeface="Arial"/>
                </a:rPr>
                <a:t>2</a:t>
              </a:r>
            </a:p>
          </p:txBody>
        </p:sp>
      </p:grpSp>
      <p:grpSp>
        <p:nvGrpSpPr>
          <p:cNvPr id="21541" name="Group 93"/>
          <p:cNvGrpSpPr>
            <a:grpSpLocks/>
          </p:cNvGrpSpPr>
          <p:nvPr/>
        </p:nvGrpSpPr>
        <p:grpSpPr bwMode="auto">
          <a:xfrm>
            <a:off x="2189560" y="3508975"/>
            <a:ext cx="233363" cy="245268"/>
            <a:chOff x="4631" y="3255"/>
            <a:chExt cx="196" cy="206"/>
          </a:xfrm>
        </p:grpSpPr>
        <p:sp>
          <p:nvSpPr>
            <p:cNvPr id="21645" name="Oval 94"/>
            <p:cNvSpPr>
              <a:spLocks noChangeArrowheads="1"/>
            </p:cNvSpPr>
            <p:nvPr/>
          </p:nvSpPr>
          <p:spPr bwMode="auto">
            <a:xfrm>
              <a:off x="4631" y="3255"/>
              <a:ext cx="196" cy="202"/>
            </a:xfrm>
            <a:prstGeom prst="ellipse">
              <a:avLst/>
            </a:prstGeom>
            <a:solidFill>
              <a:schemeClr val="accent1"/>
            </a:solidFill>
            <a:ln w="9525">
              <a:solidFill>
                <a:schemeClr val="tx1"/>
              </a:solidFill>
              <a:round/>
              <a:headEnd/>
              <a:tailEnd/>
            </a:ln>
          </p:spPr>
          <p:txBody>
            <a:bodyPr wrap="none" anchor="ctr"/>
            <a:lstStyle/>
            <a:p>
              <a:pPr algn="ctr"/>
              <a:endParaRPr lang="en-US" sz="1350">
                <a:solidFill>
                  <a:schemeClr val="bg1"/>
                </a:solidFill>
                <a:latin typeface="Arial"/>
                <a:cs typeface="Arial"/>
              </a:endParaRPr>
            </a:p>
          </p:txBody>
        </p:sp>
        <p:sp>
          <p:nvSpPr>
            <p:cNvPr id="21646" name="Text Box 95"/>
            <p:cNvSpPr txBox="1">
              <a:spLocks noChangeArrowheads="1"/>
            </p:cNvSpPr>
            <p:nvPr/>
          </p:nvSpPr>
          <p:spPr bwMode="auto">
            <a:xfrm>
              <a:off x="4645" y="3267"/>
              <a:ext cx="178" cy="194"/>
            </a:xfrm>
            <a:prstGeom prst="rect">
              <a:avLst/>
            </a:prstGeom>
            <a:noFill/>
            <a:ln w="9525">
              <a:noFill/>
              <a:miter lim="800000"/>
              <a:headEnd/>
              <a:tailEnd/>
            </a:ln>
            <a:effectLst>
              <a:prstShdw prst="shdw13" dist="53882" dir="13500000">
                <a:schemeClr val="bg2">
                  <a:alpha val="50000"/>
                </a:schemeClr>
              </a:prstShdw>
            </a:effectLst>
          </p:spPr>
          <p:txBody>
            <a:bodyPr anchor="ctr">
              <a:spAutoFit/>
            </a:bodyPr>
            <a:lstStyle/>
            <a:p>
              <a:pPr algn="ctr"/>
              <a:r>
                <a:rPr lang="en-US" sz="900">
                  <a:solidFill>
                    <a:schemeClr val="bg1"/>
                  </a:solidFill>
                  <a:latin typeface="Arial"/>
                  <a:cs typeface="Arial"/>
                </a:rPr>
                <a:t>3</a:t>
              </a:r>
            </a:p>
          </p:txBody>
        </p:sp>
      </p:grpSp>
      <p:grpSp>
        <p:nvGrpSpPr>
          <p:cNvPr id="21542" name="Group 97"/>
          <p:cNvGrpSpPr>
            <a:grpSpLocks/>
          </p:cNvGrpSpPr>
          <p:nvPr/>
        </p:nvGrpSpPr>
        <p:grpSpPr bwMode="auto">
          <a:xfrm>
            <a:off x="2616994" y="2324303"/>
            <a:ext cx="233363" cy="245268"/>
            <a:chOff x="4631" y="3255"/>
            <a:chExt cx="196" cy="206"/>
          </a:xfrm>
        </p:grpSpPr>
        <p:sp>
          <p:nvSpPr>
            <p:cNvPr id="21643" name="Oval 98"/>
            <p:cNvSpPr>
              <a:spLocks noChangeArrowheads="1"/>
            </p:cNvSpPr>
            <p:nvPr/>
          </p:nvSpPr>
          <p:spPr bwMode="auto">
            <a:xfrm>
              <a:off x="4631" y="3255"/>
              <a:ext cx="196" cy="202"/>
            </a:xfrm>
            <a:prstGeom prst="ellipse">
              <a:avLst/>
            </a:prstGeom>
            <a:solidFill>
              <a:schemeClr val="accent1"/>
            </a:solidFill>
            <a:ln w="9525">
              <a:solidFill>
                <a:schemeClr val="tx1"/>
              </a:solidFill>
              <a:round/>
              <a:headEnd/>
              <a:tailEnd/>
            </a:ln>
          </p:spPr>
          <p:txBody>
            <a:bodyPr wrap="none" anchor="ctr"/>
            <a:lstStyle/>
            <a:p>
              <a:pPr algn="ctr"/>
              <a:endParaRPr lang="en-US" sz="1350">
                <a:solidFill>
                  <a:schemeClr val="bg1"/>
                </a:solidFill>
                <a:latin typeface="Arial"/>
                <a:cs typeface="Arial"/>
              </a:endParaRPr>
            </a:p>
          </p:txBody>
        </p:sp>
        <p:sp>
          <p:nvSpPr>
            <p:cNvPr id="21644" name="Text Box 99"/>
            <p:cNvSpPr txBox="1">
              <a:spLocks noChangeArrowheads="1"/>
            </p:cNvSpPr>
            <p:nvPr/>
          </p:nvSpPr>
          <p:spPr bwMode="auto">
            <a:xfrm>
              <a:off x="4645" y="3267"/>
              <a:ext cx="178" cy="194"/>
            </a:xfrm>
            <a:prstGeom prst="rect">
              <a:avLst/>
            </a:prstGeom>
            <a:noFill/>
            <a:ln w="9525">
              <a:noFill/>
              <a:miter lim="800000"/>
              <a:headEnd/>
              <a:tailEnd/>
            </a:ln>
            <a:effectLst>
              <a:prstShdw prst="shdw13" dist="53882" dir="13500000">
                <a:schemeClr val="bg2">
                  <a:alpha val="50000"/>
                </a:schemeClr>
              </a:prstShdw>
            </a:effectLst>
          </p:spPr>
          <p:txBody>
            <a:bodyPr anchor="ctr">
              <a:spAutoFit/>
            </a:bodyPr>
            <a:lstStyle/>
            <a:p>
              <a:pPr algn="ctr"/>
              <a:r>
                <a:rPr lang="en-US" sz="900">
                  <a:solidFill>
                    <a:schemeClr val="bg1"/>
                  </a:solidFill>
                  <a:latin typeface="Arial"/>
                  <a:cs typeface="Arial"/>
                </a:rPr>
                <a:t>3</a:t>
              </a:r>
            </a:p>
          </p:txBody>
        </p:sp>
      </p:grpSp>
      <p:sp>
        <p:nvSpPr>
          <p:cNvPr id="21543" name="Rectangle 100"/>
          <p:cNvSpPr>
            <a:spLocks noChangeArrowheads="1"/>
          </p:cNvSpPr>
          <p:nvPr/>
        </p:nvSpPr>
        <p:spPr bwMode="auto">
          <a:xfrm>
            <a:off x="2792016" y="4123345"/>
            <a:ext cx="513159" cy="372666"/>
          </a:xfrm>
          <a:prstGeom prst="rect">
            <a:avLst/>
          </a:prstGeom>
          <a:solidFill>
            <a:schemeClr val="accent1"/>
          </a:solidFill>
          <a:ln w="9525">
            <a:solidFill>
              <a:schemeClr val="tx1"/>
            </a:solidFill>
            <a:miter lim="800000"/>
            <a:headEnd/>
            <a:tailEnd/>
          </a:ln>
          <a:effectLst>
            <a:prstShdw prst="shdw13" dist="53882" dir="13500000">
              <a:schemeClr val="bg2">
                <a:alpha val="50000"/>
              </a:schemeClr>
            </a:prstShdw>
          </a:effectLst>
        </p:spPr>
        <p:txBody>
          <a:bodyPr wrap="none" anchor="ctr"/>
          <a:lstStyle/>
          <a:p>
            <a:endParaRPr lang="en-US" sz="1350">
              <a:solidFill>
                <a:prstClr val="black"/>
              </a:solidFill>
              <a:latin typeface="Arial"/>
              <a:cs typeface="Arial"/>
            </a:endParaRPr>
          </a:p>
        </p:txBody>
      </p:sp>
      <p:sp>
        <p:nvSpPr>
          <p:cNvPr id="21544" name="Line 101"/>
          <p:cNvSpPr>
            <a:spLocks noChangeShapeType="1"/>
          </p:cNvSpPr>
          <p:nvPr/>
        </p:nvSpPr>
        <p:spPr bwMode="auto">
          <a:xfrm>
            <a:off x="2612231" y="3923320"/>
            <a:ext cx="252413" cy="220266"/>
          </a:xfrm>
          <a:prstGeom prst="line">
            <a:avLst/>
          </a:prstGeom>
          <a:noFill/>
          <a:ln w="9525">
            <a:solidFill>
              <a:schemeClr val="tx1"/>
            </a:solidFill>
            <a:prstDash val="sysDot"/>
            <a:round/>
            <a:headEnd/>
            <a:tailEnd/>
          </a:ln>
          <a:effectLst>
            <a:prstShdw prst="shdw13" dist="53882" dir="13500000">
              <a:schemeClr val="bg2">
                <a:alpha val="50000"/>
              </a:schemeClr>
            </a:prstShdw>
          </a:effectLst>
        </p:spPr>
        <p:txBody>
          <a:bodyPr/>
          <a:lstStyle/>
          <a:p>
            <a:endParaRPr lang="en-US" sz="1350">
              <a:solidFill>
                <a:prstClr val="black"/>
              </a:solidFill>
              <a:latin typeface="Arial"/>
              <a:cs typeface="Arial"/>
            </a:endParaRPr>
          </a:p>
        </p:txBody>
      </p:sp>
      <p:sp>
        <p:nvSpPr>
          <p:cNvPr id="21545" name="Line 102"/>
          <p:cNvSpPr>
            <a:spLocks noChangeShapeType="1"/>
          </p:cNvSpPr>
          <p:nvPr/>
        </p:nvSpPr>
        <p:spPr bwMode="auto">
          <a:xfrm flipH="1">
            <a:off x="3051572" y="3930463"/>
            <a:ext cx="132159" cy="219075"/>
          </a:xfrm>
          <a:prstGeom prst="line">
            <a:avLst/>
          </a:prstGeom>
          <a:noFill/>
          <a:ln w="9525">
            <a:solidFill>
              <a:schemeClr val="tx1"/>
            </a:solidFill>
            <a:prstDash val="sysDot"/>
            <a:round/>
            <a:headEnd/>
            <a:tailEnd/>
          </a:ln>
        </p:spPr>
        <p:txBody>
          <a:bodyPr/>
          <a:lstStyle/>
          <a:p>
            <a:endParaRPr lang="en-US" sz="1350">
              <a:solidFill>
                <a:prstClr val="black"/>
              </a:solidFill>
              <a:latin typeface="Arial"/>
              <a:cs typeface="Arial"/>
            </a:endParaRPr>
          </a:p>
        </p:txBody>
      </p:sp>
      <p:sp>
        <p:nvSpPr>
          <p:cNvPr id="21546" name="Line 103"/>
          <p:cNvSpPr>
            <a:spLocks noChangeShapeType="1"/>
          </p:cNvSpPr>
          <p:nvPr/>
        </p:nvSpPr>
        <p:spPr bwMode="auto">
          <a:xfrm flipH="1">
            <a:off x="3207544" y="3873313"/>
            <a:ext cx="411956" cy="291704"/>
          </a:xfrm>
          <a:prstGeom prst="line">
            <a:avLst/>
          </a:prstGeom>
          <a:noFill/>
          <a:ln w="9525">
            <a:solidFill>
              <a:schemeClr val="tx1"/>
            </a:solidFill>
            <a:prstDash val="sysDot"/>
            <a:round/>
            <a:headEnd/>
            <a:tailEnd/>
          </a:ln>
        </p:spPr>
        <p:txBody>
          <a:bodyPr/>
          <a:lstStyle/>
          <a:p>
            <a:endParaRPr lang="en-US" sz="1350">
              <a:solidFill>
                <a:prstClr val="black"/>
              </a:solidFill>
              <a:latin typeface="Arial"/>
              <a:cs typeface="Arial"/>
            </a:endParaRPr>
          </a:p>
        </p:txBody>
      </p:sp>
      <p:sp>
        <p:nvSpPr>
          <p:cNvPr id="21547" name="Text Box 120"/>
          <p:cNvSpPr txBox="1">
            <a:spLocks noChangeArrowheads="1"/>
          </p:cNvSpPr>
          <p:nvPr/>
        </p:nvSpPr>
        <p:spPr bwMode="auto">
          <a:xfrm>
            <a:off x="2771777" y="4103104"/>
            <a:ext cx="533399" cy="438582"/>
          </a:xfrm>
          <a:prstGeom prst="rect">
            <a:avLst/>
          </a:prstGeom>
          <a:noFill/>
          <a:ln w="9525">
            <a:noFill/>
            <a:miter lim="800000"/>
            <a:headEnd/>
            <a:tailEnd/>
          </a:ln>
          <a:effectLst>
            <a:prstShdw prst="shdw13" dist="53882" dir="13500000">
              <a:schemeClr val="bg2">
                <a:alpha val="50000"/>
              </a:schemeClr>
            </a:prstShdw>
          </a:effectLst>
        </p:spPr>
        <p:txBody>
          <a:bodyPr wrap="square">
            <a:spAutoFit/>
          </a:bodyPr>
          <a:lstStyle/>
          <a:p>
            <a:pPr algn="ctr"/>
            <a:r>
              <a:rPr lang="en-US" sz="750" dirty="0">
                <a:solidFill>
                  <a:schemeClr val="bg1"/>
                </a:solidFill>
                <a:latin typeface="Arial"/>
                <a:cs typeface="Arial"/>
              </a:rPr>
              <a:t>GDPS</a:t>
            </a:r>
            <a:br>
              <a:rPr lang="en-US" sz="750" dirty="0">
                <a:solidFill>
                  <a:schemeClr val="bg1"/>
                </a:solidFill>
                <a:latin typeface="Arial"/>
                <a:cs typeface="Arial"/>
              </a:rPr>
            </a:br>
            <a:r>
              <a:rPr lang="en-US" sz="750" dirty="0">
                <a:solidFill>
                  <a:schemeClr val="bg1"/>
                </a:solidFill>
                <a:latin typeface="Arial"/>
                <a:cs typeface="Arial"/>
              </a:rPr>
              <a:t>Change Engine </a:t>
            </a:r>
          </a:p>
        </p:txBody>
      </p:sp>
      <p:grpSp>
        <p:nvGrpSpPr>
          <p:cNvPr id="21548" name="Group 121"/>
          <p:cNvGrpSpPr>
            <a:grpSpLocks/>
          </p:cNvGrpSpPr>
          <p:nvPr/>
        </p:nvGrpSpPr>
        <p:grpSpPr bwMode="auto">
          <a:xfrm>
            <a:off x="2494360" y="4153103"/>
            <a:ext cx="233363" cy="245268"/>
            <a:chOff x="4631" y="3255"/>
            <a:chExt cx="196" cy="206"/>
          </a:xfrm>
        </p:grpSpPr>
        <p:sp>
          <p:nvSpPr>
            <p:cNvPr id="21641" name="Oval 122"/>
            <p:cNvSpPr>
              <a:spLocks noChangeArrowheads="1"/>
            </p:cNvSpPr>
            <p:nvPr/>
          </p:nvSpPr>
          <p:spPr bwMode="auto">
            <a:xfrm>
              <a:off x="4631" y="3255"/>
              <a:ext cx="196" cy="202"/>
            </a:xfrm>
            <a:prstGeom prst="ellipse">
              <a:avLst/>
            </a:prstGeom>
            <a:solidFill>
              <a:schemeClr val="accent1"/>
            </a:solidFill>
            <a:ln w="9525">
              <a:solidFill>
                <a:schemeClr val="tx1"/>
              </a:solidFill>
              <a:round/>
              <a:headEnd/>
              <a:tailEnd/>
            </a:ln>
          </p:spPr>
          <p:txBody>
            <a:bodyPr wrap="none" anchor="ctr"/>
            <a:lstStyle/>
            <a:p>
              <a:pPr algn="ctr"/>
              <a:endParaRPr lang="en-US" sz="1350">
                <a:solidFill>
                  <a:schemeClr val="bg1"/>
                </a:solidFill>
                <a:latin typeface="Arial"/>
                <a:cs typeface="Arial"/>
              </a:endParaRPr>
            </a:p>
          </p:txBody>
        </p:sp>
        <p:sp>
          <p:nvSpPr>
            <p:cNvPr id="21642" name="Text Box 123"/>
            <p:cNvSpPr txBox="1">
              <a:spLocks noChangeArrowheads="1"/>
            </p:cNvSpPr>
            <p:nvPr/>
          </p:nvSpPr>
          <p:spPr bwMode="auto">
            <a:xfrm>
              <a:off x="4645" y="3267"/>
              <a:ext cx="178" cy="194"/>
            </a:xfrm>
            <a:prstGeom prst="rect">
              <a:avLst/>
            </a:prstGeom>
            <a:noFill/>
            <a:ln w="9525">
              <a:noFill/>
              <a:miter lim="800000"/>
              <a:headEnd/>
              <a:tailEnd/>
            </a:ln>
            <a:effectLst>
              <a:prstShdw prst="shdw13" dist="53882" dir="13500000">
                <a:schemeClr val="bg2">
                  <a:alpha val="50000"/>
                </a:schemeClr>
              </a:prstShdw>
            </a:effectLst>
          </p:spPr>
          <p:txBody>
            <a:bodyPr anchor="ctr">
              <a:spAutoFit/>
            </a:bodyPr>
            <a:lstStyle/>
            <a:p>
              <a:pPr algn="ctr"/>
              <a:r>
                <a:rPr lang="en-US" sz="900">
                  <a:solidFill>
                    <a:schemeClr val="bg1"/>
                  </a:solidFill>
                  <a:latin typeface="Arial"/>
                  <a:cs typeface="Arial"/>
                </a:rPr>
                <a:t>4</a:t>
              </a:r>
            </a:p>
          </p:txBody>
        </p:sp>
      </p:grpSp>
      <p:grpSp>
        <p:nvGrpSpPr>
          <p:cNvPr id="21549" name="Group 124"/>
          <p:cNvGrpSpPr>
            <a:grpSpLocks/>
          </p:cNvGrpSpPr>
          <p:nvPr/>
        </p:nvGrpSpPr>
        <p:grpSpPr bwMode="auto">
          <a:xfrm>
            <a:off x="3401616" y="2414791"/>
            <a:ext cx="233363" cy="245268"/>
            <a:chOff x="4631" y="3255"/>
            <a:chExt cx="196" cy="206"/>
          </a:xfrm>
        </p:grpSpPr>
        <p:sp>
          <p:nvSpPr>
            <p:cNvPr id="21639" name="Oval 125"/>
            <p:cNvSpPr>
              <a:spLocks noChangeArrowheads="1"/>
            </p:cNvSpPr>
            <p:nvPr/>
          </p:nvSpPr>
          <p:spPr bwMode="auto">
            <a:xfrm>
              <a:off x="4631" y="3255"/>
              <a:ext cx="196" cy="202"/>
            </a:xfrm>
            <a:prstGeom prst="ellipse">
              <a:avLst/>
            </a:prstGeom>
            <a:solidFill>
              <a:schemeClr val="accent1"/>
            </a:solidFill>
            <a:ln w="9525">
              <a:solidFill>
                <a:schemeClr val="tx1"/>
              </a:solidFill>
              <a:round/>
              <a:headEnd/>
              <a:tailEnd/>
            </a:ln>
          </p:spPr>
          <p:txBody>
            <a:bodyPr wrap="none" anchor="ctr"/>
            <a:lstStyle/>
            <a:p>
              <a:pPr algn="ctr"/>
              <a:endParaRPr lang="en-US" sz="1350">
                <a:solidFill>
                  <a:schemeClr val="bg1"/>
                </a:solidFill>
                <a:latin typeface="Arial"/>
                <a:cs typeface="Arial"/>
              </a:endParaRPr>
            </a:p>
          </p:txBody>
        </p:sp>
        <p:sp>
          <p:nvSpPr>
            <p:cNvPr id="21640" name="Text Box 126"/>
            <p:cNvSpPr txBox="1">
              <a:spLocks noChangeArrowheads="1"/>
            </p:cNvSpPr>
            <p:nvPr/>
          </p:nvSpPr>
          <p:spPr bwMode="auto">
            <a:xfrm>
              <a:off x="4645" y="3267"/>
              <a:ext cx="178" cy="194"/>
            </a:xfrm>
            <a:prstGeom prst="rect">
              <a:avLst/>
            </a:prstGeom>
            <a:noFill/>
            <a:ln w="9525">
              <a:noFill/>
              <a:miter lim="800000"/>
              <a:headEnd/>
              <a:tailEnd/>
            </a:ln>
            <a:effectLst>
              <a:prstShdw prst="shdw13" dist="53882" dir="13500000">
                <a:schemeClr val="bg2">
                  <a:alpha val="50000"/>
                </a:schemeClr>
              </a:prstShdw>
            </a:effectLst>
          </p:spPr>
          <p:txBody>
            <a:bodyPr anchor="ctr">
              <a:spAutoFit/>
            </a:bodyPr>
            <a:lstStyle/>
            <a:p>
              <a:pPr algn="ctr"/>
              <a:r>
                <a:rPr lang="en-US" sz="900">
                  <a:solidFill>
                    <a:schemeClr val="bg1"/>
                  </a:solidFill>
                  <a:latin typeface="Arial"/>
                  <a:cs typeface="Arial"/>
                </a:rPr>
                <a:t>3</a:t>
              </a:r>
            </a:p>
          </p:txBody>
        </p:sp>
      </p:grpSp>
      <p:sp>
        <p:nvSpPr>
          <p:cNvPr id="21550" name="Rectangle 381"/>
          <p:cNvSpPr>
            <a:spLocks noChangeArrowheads="1"/>
          </p:cNvSpPr>
          <p:nvPr/>
        </p:nvSpPr>
        <p:spPr bwMode="auto">
          <a:xfrm>
            <a:off x="5666185" y="3448260"/>
            <a:ext cx="2044303" cy="584597"/>
          </a:xfrm>
          <a:prstGeom prst="rect">
            <a:avLst/>
          </a:prstGeom>
          <a:noFill/>
          <a:ln w="9525">
            <a:solidFill>
              <a:schemeClr val="tx1"/>
            </a:solidFill>
            <a:prstDash val="sysDot"/>
            <a:miter lim="800000"/>
            <a:headEnd/>
            <a:tailEnd/>
          </a:ln>
        </p:spPr>
        <p:txBody>
          <a:bodyPr wrap="none" anchor="ctr"/>
          <a:lstStyle/>
          <a:p>
            <a:endParaRPr lang="en-US" sz="1350">
              <a:solidFill>
                <a:prstClr val="black"/>
              </a:solidFill>
              <a:latin typeface="Arial"/>
              <a:cs typeface="Arial"/>
            </a:endParaRPr>
          </a:p>
        </p:txBody>
      </p:sp>
      <p:sp>
        <p:nvSpPr>
          <p:cNvPr id="21551" name="Rectangle 10"/>
          <p:cNvSpPr>
            <a:spLocks noChangeArrowheads="1"/>
          </p:cNvSpPr>
          <p:nvPr/>
        </p:nvSpPr>
        <p:spPr bwMode="auto">
          <a:xfrm>
            <a:off x="4663679" y="1556357"/>
            <a:ext cx="1495425" cy="1720454"/>
          </a:xfrm>
          <a:prstGeom prst="rect">
            <a:avLst/>
          </a:prstGeom>
          <a:noFill/>
          <a:ln w="19050" algn="ctr">
            <a:solidFill>
              <a:schemeClr val="bg2"/>
            </a:solidFill>
            <a:prstDash val="sysDot"/>
            <a:miter lim="800000"/>
            <a:headEnd/>
            <a:tailEnd/>
          </a:ln>
        </p:spPr>
        <p:txBody>
          <a:bodyPr wrap="none" anchor="ctr"/>
          <a:lstStyle/>
          <a:p>
            <a:pPr algn="ctr">
              <a:lnSpc>
                <a:spcPct val="90000"/>
              </a:lnSpc>
            </a:pPr>
            <a:endParaRPr lang="en-US" sz="1350">
              <a:solidFill>
                <a:prstClr val="black"/>
              </a:solidFill>
              <a:latin typeface="Arial"/>
              <a:cs typeface="Arial"/>
            </a:endParaRPr>
          </a:p>
        </p:txBody>
      </p:sp>
      <p:sp>
        <p:nvSpPr>
          <p:cNvPr id="21552" name="Rectangle 22"/>
          <p:cNvSpPr>
            <a:spLocks noChangeArrowheads="1"/>
          </p:cNvSpPr>
          <p:nvPr/>
        </p:nvSpPr>
        <p:spPr bwMode="auto">
          <a:xfrm>
            <a:off x="4782741" y="1673039"/>
            <a:ext cx="1275159" cy="446485"/>
          </a:xfrm>
          <a:prstGeom prst="rect">
            <a:avLst/>
          </a:prstGeom>
          <a:solidFill>
            <a:srgbClr val="99CCFF"/>
          </a:solidFill>
          <a:ln w="9525">
            <a:solidFill>
              <a:schemeClr val="tx1"/>
            </a:solidFill>
            <a:miter lim="800000"/>
            <a:headEnd/>
            <a:tailEnd/>
          </a:ln>
        </p:spPr>
        <p:txBody>
          <a:bodyPr wrap="none" anchor="ctr"/>
          <a:lstStyle/>
          <a:p>
            <a:endParaRPr lang="en-US" sz="1350">
              <a:solidFill>
                <a:prstClr val="black"/>
              </a:solidFill>
              <a:latin typeface="Arial"/>
              <a:cs typeface="Arial"/>
            </a:endParaRPr>
          </a:p>
        </p:txBody>
      </p:sp>
      <p:sp>
        <p:nvSpPr>
          <p:cNvPr id="21553" name="Rectangle 25"/>
          <p:cNvSpPr>
            <a:spLocks noChangeArrowheads="1"/>
          </p:cNvSpPr>
          <p:nvPr/>
        </p:nvSpPr>
        <p:spPr bwMode="auto">
          <a:xfrm>
            <a:off x="4773217" y="2293354"/>
            <a:ext cx="1288256" cy="898922"/>
          </a:xfrm>
          <a:prstGeom prst="rect">
            <a:avLst/>
          </a:prstGeom>
          <a:solidFill>
            <a:srgbClr val="FF9900"/>
          </a:solidFill>
          <a:ln w="9525">
            <a:solidFill>
              <a:schemeClr val="tx1"/>
            </a:solidFill>
            <a:miter lim="800000"/>
            <a:headEnd/>
            <a:tailEnd/>
          </a:ln>
        </p:spPr>
        <p:txBody>
          <a:bodyPr wrap="none" anchor="ctr"/>
          <a:lstStyle/>
          <a:p>
            <a:endParaRPr lang="en-US" sz="1350">
              <a:solidFill>
                <a:prstClr val="black"/>
              </a:solidFill>
              <a:latin typeface="Arial"/>
              <a:cs typeface="Arial"/>
            </a:endParaRPr>
          </a:p>
        </p:txBody>
      </p:sp>
      <p:grpSp>
        <p:nvGrpSpPr>
          <p:cNvPr id="21554" name="Group 97"/>
          <p:cNvGrpSpPr>
            <a:grpSpLocks noChangeAspect="1"/>
          </p:cNvGrpSpPr>
          <p:nvPr/>
        </p:nvGrpSpPr>
        <p:grpSpPr bwMode="auto">
          <a:xfrm>
            <a:off x="5944791" y="3637570"/>
            <a:ext cx="445294" cy="327422"/>
            <a:chOff x="1291" y="1735"/>
            <a:chExt cx="214" cy="159"/>
          </a:xfrm>
        </p:grpSpPr>
        <p:sp>
          <p:nvSpPr>
            <p:cNvPr id="21637" name="Freeform 98"/>
            <p:cNvSpPr>
              <a:spLocks noChangeAspect="1"/>
            </p:cNvSpPr>
            <p:nvPr/>
          </p:nvSpPr>
          <p:spPr bwMode="auto">
            <a:xfrm>
              <a:off x="1291" y="1735"/>
              <a:ext cx="214" cy="159"/>
            </a:xfrm>
            <a:custGeom>
              <a:avLst/>
              <a:gdLst>
                <a:gd name="T0" fmla="*/ 0 w 169"/>
                <a:gd name="T1" fmla="*/ 57 h 115"/>
                <a:gd name="T2" fmla="*/ 1 w 169"/>
                <a:gd name="T3" fmla="*/ 48 h 115"/>
                <a:gd name="T4" fmla="*/ 16 w 169"/>
                <a:gd name="T5" fmla="*/ 33 h 115"/>
                <a:gd name="T6" fmla="*/ 37 w 169"/>
                <a:gd name="T7" fmla="*/ 26 h 115"/>
                <a:gd name="T8" fmla="*/ 66 w 169"/>
                <a:gd name="T9" fmla="*/ 15 h 115"/>
                <a:gd name="T10" fmla="*/ 98 w 169"/>
                <a:gd name="T11" fmla="*/ 11 h 115"/>
                <a:gd name="T12" fmla="*/ 134 w 169"/>
                <a:gd name="T13" fmla="*/ 1 h 115"/>
                <a:gd name="T14" fmla="*/ 173 w 169"/>
                <a:gd name="T15" fmla="*/ 1 h 115"/>
                <a:gd name="T16" fmla="*/ 213 w 169"/>
                <a:gd name="T17" fmla="*/ 0 h 115"/>
                <a:gd name="T18" fmla="*/ 252 w 169"/>
                <a:gd name="T19" fmla="*/ 1 h 115"/>
                <a:gd name="T20" fmla="*/ 291 w 169"/>
                <a:gd name="T21" fmla="*/ 1 h 115"/>
                <a:gd name="T22" fmla="*/ 329 w 169"/>
                <a:gd name="T23" fmla="*/ 11 h 115"/>
                <a:gd name="T24" fmla="*/ 363 w 169"/>
                <a:gd name="T25" fmla="*/ 15 h 115"/>
                <a:gd name="T26" fmla="*/ 390 w 169"/>
                <a:gd name="T27" fmla="*/ 26 h 115"/>
                <a:gd name="T28" fmla="*/ 412 w 169"/>
                <a:gd name="T29" fmla="*/ 33 h 115"/>
                <a:gd name="T30" fmla="*/ 425 w 169"/>
                <a:gd name="T31" fmla="*/ 48 h 115"/>
                <a:gd name="T32" fmla="*/ 433 w 169"/>
                <a:gd name="T33" fmla="*/ 57 h 115"/>
                <a:gd name="T34" fmla="*/ 433 w 169"/>
                <a:gd name="T35" fmla="*/ 358 h 115"/>
                <a:gd name="T36" fmla="*/ 422 w 169"/>
                <a:gd name="T37" fmla="*/ 373 h 115"/>
                <a:gd name="T38" fmla="*/ 405 w 169"/>
                <a:gd name="T39" fmla="*/ 389 h 115"/>
                <a:gd name="T40" fmla="*/ 384 w 169"/>
                <a:gd name="T41" fmla="*/ 394 h 115"/>
                <a:gd name="T42" fmla="*/ 357 w 169"/>
                <a:gd name="T43" fmla="*/ 401 h 115"/>
                <a:gd name="T44" fmla="*/ 325 w 169"/>
                <a:gd name="T45" fmla="*/ 409 h 115"/>
                <a:gd name="T46" fmla="*/ 289 w 169"/>
                <a:gd name="T47" fmla="*/ 416 h 115"/>
                <a:gd name="T48" fmla="*/ 251 w 169"/>
                <a:gd name="T49" fmla="*/ 416 h 115"/>
                <a:gd name="T50" fmla="*/ 213 w 169"/>
                <a:gd name="T51" fmla="*/ 416 h 115"/>
                <a:gd name="T52" fmla="*/ 173 w 169"/>
                <a:gd name="T53" fmla="*/ 416 h 115"/>
                <a:gd name="T54" fmla="*/ 134 w 169"/>
                <a:gd name="T55" fmla="*/ 416 h 115"/>
                <a:gd name="T56" fmla="*/ 98 w 169"/>
                <a:gd name="T57" fmla="*/ 409 h 115"/>
                <a:gd name="T58" fmla="*/ 68 w 169"/>
                <a:gd name="T59" fmla="*/ 401 h 115"/>
                <a:gd name="T60" fmla="*/ 41 w 169"/>
                <a:gd name="T61" fmla="*/ 394 h 115"/>
                <a:gd name="T62" fmla="*/ 20 w 169"/>
                <a:gd name="T63" fmla="*/ 389 h 115"/>
                <a:gd name="T64" fmla="*/ 6 w 169"/>
                <a:gd name="T65" fmla="*/ 373 h 115"/>
                <a:gd name="T66" fmla="*/ 0 w 169"/>
                <a:gd name="T67" fmla="*/ 358 h 115"/>
                <a:gd name="T68" fmla="*/ 0 w 169"/>
                <a:gd name="T69" fmla="*/ 57 h 115"/>
                <a:gd name="T70" fmla="*/ 0 w 169"/>
                <a:gd name="T71" fmla="*/ 57 h 11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9"/>
                <a:gd name="T109" fmla="*/ 0 h 115"/>
                <a:gd name="T110" fmla="*/ 169 w 169"/>
                <a:gd name="T111" fmla="*/ 115 h 11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9" h="115">
                  <a:moveTo>
                    <a:pt x="0" y="16"/>
                  </a:moveTo>
                  <a:lnTo>
                    <a:pt x="1" y="13"/>
                  </a:lnTo>
                  <a:lnTo>
                    <a:pt x="6" y="9"/>
                  </a:lnTo>
                  <a:lnTo>
                    <a:pt x="14" y="7"/>
                  </a:lnTo>
                  <a:lnTo>
                    <a:pt x="25" y="4"/>
                  </a:lnTo>
                  <a:lnTo>
                    <a:pt x="38" y="3"/>
                  </a:lnTo>
                  <a:lnTo>
                    <a:pt x="52" y="1"/>
                  </a:lnTo>
                  <a:lnTo>
                    <a:pt x="67" y="1"/>
                  </a:lnTo>
                  <a:lnTo>
                    <a:pt x="83" y="0"/>
                  </a:lnTo>
                  <a:lnTo>
                    <a:pt x="98" y="1"/>
                  </a:lnTo>
                  <a:lnTo>
                    <a:pt x="114" y="1"/>
                  </a:lnTo>
                  <a:lnTo>
                    <a:pt x="128" y="3"/>
                  </a:lnTo>
                  <a:lnTo>
                    <a:pt x="141" y="4"/>
                  </a:lnTo>
                  <a:lnTo>
                    <a:pt x="152" y="7"/>
                  </a:lnTo>
                  <a:lnTo>
                    <a:pt x="160" y="9"/>
                  </a:lnTo>
                  <a:lnTo>
                    <a:pt x="165" y="13"/>
                  </a:lnTo>
                  <a:lnTo>
                    <a:pt x="168" y="16"/>
                  </a:lnTo>
                  <a:lnTo>
                    <a:pt x="168" y="98"/>
                  </a:lnTo>
                  <a:lnTo>
                    <a:pt x="164" y="102"/>
                  </a:lnTo>
                  <a:lnTo>
                    <a:pt x="158" y="106"/>
                  </a:lnTo>
                  <a:lnTo>
                    <a:pt x="149" y="108"/>
                  </a:lnTo>
                  <a:lnTo>
                    <a:pt x="139" y="110"/>
                  </a:lnTo>
                  <a:lnTo>
                    <a:pt x="126" y="112"/>
                  </a:lnTo>
                  <a:lnTo>
                    <a:pt x="112" y="114"/>
                  </a:lnTo>
                  <a:lnTo>
                    <a:pt x="97" y="114"/>
                  </a:lnTo>
                  <a:lnTo>
                    <a:pt x="83" y="114"/>
                  </a:lnTo>
                  <a:lnTo>
                    <a:pt x="67" y="114"/>
                  </a:lnTo>
                  <a:lnTo>
                    <a:pt x="52" y="114"/>
                  </a:lnTo>
                  <a:lnTo>
                    <a:pt x="38" y="112"/>
                  </a:lnTo>
                  <a:lnTo>
                    <a:pt x="27" y="110"/>
                  </a:lnTo>
                  <a:lnTo>
                    <a:pt x="16" y="108"/>
                  </a:lnTo>
                  <a:lnTo>
                    <a:pt x="8" y="106"/>
                  </a:lnTo>
                  <a:lnTo>
                    <a:pt x="2" y="102"/>
                  </a:lnTo>
                  <a:lnTo>
                    <a:pt x="0" y="98"/>
                  </a:lnTo>
                  <a:lnTo>
                    <a:pt x="0" y="16"/>
                  </a:lnTo>
                </a:path>
              </a:pathLst>
            </a:custGeom>
            <a:solidFill>
              <a:srgbClr val="FF9900"/>
            </a:solidFill>
            <a:ln w="12700" cap="flat" cmpd="sng">
              <a:solidFill>
                <a:srgbClr val="000000"/>
              </a:solidFill>
              <a:prstDash val="solid"/>
              <a:round/>
              <a:headEnd type="none" w="med" len="med"/>
              <a:tailEnd type="none" w="med" len="med"/>
            </a:ln>
          </p:spPr>
          <p:txBody>
            <a:bodyPr/>
            <a:lstStyle/>
            <a:p>
              <a:endParaRPr lang="en-US" sz="1350">
                <a:solidFill>
                  <a:prstClr val="black"/>
                </a:solidFill>
                <a:latin typeface="Arial"/>
                <a:cs typeface="Arial"/>
              </a:endParaRPr>
            </a:p>
          </p:txBody>
        </p:sp>
        <p:sp>
          <p:nvSpPr>
            <p:cNvPr id="21638" name="Freeform 99"/>
            <p:cNvSpPr>
              <a:spLocks noChangeAspect="1"/>
            </p:cNvSpPr>
            <p:nvPr/>
          </p:nvSpPr>
          <p:spPr bwMode="auto">
            <a:xfrm>
              <a:off x="1292" y="1735"/>
              <a:ext cx="212" cy="39"/>
            </a:xfrm>
            <a:custGeom>
              <a:avLst/>
              <a:gdLst>
                <a:gd name="T0" fmla="*/ 215 w 167"/>
                <a:gd name="T1" fmla="*/ 103 h 28"/>
                <a:gd name="T2" fmla="*/ 161 w 167"/>
                <a:gd name="T3" fmla="*/ 103 h 28"/>
                <a:gd name="T4" fmla="*/ 119 w 167"/>
                <a:gd name="T5" fmla="*/ 98 h 28"/>
                <a:gd name="T6" fmla="*/ 80 w 167"/>
                <a:gd name="T7" fmla="*/ 95 h 28"/>
                <a:gd name="T8" fmla="*/ 52 w 167"/>
                <a:gd name="T9" fmla="*/ 88 h 28"/>
                <a:gd name="T10" fmla="*/ 29 w 167"/>
                <a:gd name="T11" fmla="*/ 78 h 28"/>
                <a:gd name="T12" fmla="*/ 10 w 167"/>
                <a:gd name="T13" fmla="*/ 70 h 28"/>
                <a:gd name="T14" fmla="*/ 0 w 167"/>
                <a:gd name="T15" fmla="*/ 64 h 28"/>
                <a:gd name="T16" fmla="*/ 0 w 167"/>
                <a:gd name="T17" fmla="*/ 49 h 28"/>
                <a:gd name="T18" fmla="*/ 0 w 167"/>
                <a:gd name="T19" fmla="*/ 46 h 28"/>
                <a:gd name="T20" fmla="*/ 10 w 167"/>
                <a:gd name="T21" fmla="*/ 35 h 28"/>
                <a:gd name="T22" fmla="*/ 29 w 167"/>
                <a:gd name="T23" fmla="*/ 28 h 28"/>
                <a:gd name="T24" fmla="*/ 52 w 167"/>
                <a:gd name="T25" fmla="*/ 15 h 28"/>
                <a:gd name="T26" fmla="*/ 80 w 167"/>
                <a:gd name="T27" fmla="*/ 15 h 28"/>
                <a:gd name="T28" fmla="*/ 119 w 167"/>
                <a:gd name="T29" fmla="*/ 1 h 28"/>
                <a:gd name="T30" fmla="*/ 161 w 167"/>
                <a:gd name="T31" fmla="*/ 1 h 28"/>
                <a:gd name="T32" fmla="*/ 215 w 167"/>
                <a:gd name="T33" fmla="*/ 0 h 28"/>
                <a:gd name="T34" fmla="*/ 264 w 167"/>
                <a:gd name="T35" fmla="*/ 1 h 28"/>
                <a:gd name="T36" fmla="*/ 306 w 167"/>
                <a:gd name="T37" fmla="*/ 1 h 28"/>
                <a:gd name="T38" fmla="*/ 343 w 167"/>
                <a:gd name="T39" fmla="*/ 15 h 28"/>
                <a:gd name="T40" fmla="*/ 377 w 167"/>
                <a:gd name="T41" fmla="*/ 15 h 28"/>
                <a:gd name="T42" fmla="*/ 396 w 167"/>
                <a:gd name="T43" fmla="*/ 28 h 28"/>
                <a:gd name="T44" fmla="*/ 416 w 167"/>
                <a:gd name="T45" fmla="*/ 35 h 28"/>
                <a:gd name="T46" fmla="*/ 425 w 167"/>
                <a:gd name="T47" fmla="*/ 46 h 28"/>
                <a:gd name="T48" fmla="*/ 432 w 167"/>
                <a:gd name="T49" fmla="*/ 49 h 28"/>
                <a:gd name="T50" fmla="*/ 425 w 167"/>
                <a:gd name="T51" fmla="*/ 64 h 28"/>
                <a:gd name="T52" fmla="*/ 416 w 167"/>
                <a:gd name="T53" fmla="*/ 70 h 28"/>
                <a:gd name="T54" fmla="*/ 396 w 167"/>
                <a:gd name="T55" fmla="*/ 78 h 28"/>
                <a:gd name="T56" fmla="*/ 377 w 167"/>
                <a:gd name="T57" fmla="*/ 88 h 28"/>
                <a:gd name="T58" fmla="*/ 343 w 167"/>
                <a:gd name="T59" fmla="*/ 95 h 28"/>
                <a:gd name="T60" fmla="*/ 306 w 167"/>
                <a:gd name="T61" fmla="*/ 98 h 28"/>
                <a:gd name="T62" fmla="*/ 264 w 167"/>
                <a:gd name="T63" fmla="*/ 103 h 28"/>
                <a:gd name="T64" fmla="*/ 215 w 167"/>
                <a:gd name="T65" fmla="*/ 103 h 28"/>
                <a:gd name="T66" fmla="*/ 215 w 167"/>
                <a:gd name="T67" fmla="*/ 103 h 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7"/>
                <a:gd name="T103" fmla="*/ 0 h 28"/>
                <a:gd name="T104" fmla="*/ 167 w 167"/>
                <a:gd name="T105" fmla="*/ 28 h 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7" h="28">
                  <a:moveTo>
                    <a:pt x="83" y="27"/>
                  </a:moveTo>
                  <a:lnTo>
                    <a:pt x="62" y="27"/>
                  </a:lnTo>
                  <a:lnTo>
                    <a:pt x="46" y="26"/>
                  </a:lnTo>
                  <a:lnTo>
                    <a:pt x="31" y="25"/>
                  </a:lnTo>
                  <a:lnTo>
                    <a:pt x="20" y="23"/>
                  </a:lnTo>
                  <a:lnTo>
                    <a:pt x="11" y="21"/>
                  </a:lnTo>
                  <a:lnTo>
                    <a:pt x="4" y="19"/>
                  </a:lnTo>
                  <a:lnTo>
                    <a:pt x="0" y="17"/>
                  </a:lnTo>
                  <a:lnTo>
                    <a:pt x="0" y="13"/>
                  </a:lnTo>
                  <a:lnTo>
                    <a:pt x="0" y="12"/>
                  </a:lnTo>
                  <a:lnTo>
                    <a:pt x="4" y="9"/>
                  </a:lnTo>
                  <a:lnTo>
                    <a:pt x="11" y="7"/>
                  </a:lnTo>
                  <a:lnTo>
                    <a:pt x="20" y="4"/>
                  </a:lnTo>
                  <a:lnTo>
                    <a:pt x="31" y="4"/>
                  </a:lnTo>
                  <a:lnTo>
                    <a:pt x="46" y="1"/>
                  </a:lnTo>
                  <a:lnTo>
                    <a:pt x="62" y="1"/>
                  </a:lnTo>
                  <a:lnTo>
                    <a:pt x="83" y="0"/>
                  </a:lnTo>
                  <a:lnTo>
                    <a:pt x="102" y="1"/>
                  </a:lnTo>
                  <a:lnTo>
                    <a:pt x="118" y="1"/>
                  </a:lnTo>
                  <a:lnTo>
                    <a:pt x="132" y="4"/>
                  </a:lnTo>
                  <a:lnTo>
                    <a:pt x="145" y="4"/>
                  </a:lnTo>
                  <a:lnTo>
                    <a:pt x="153" y="7"/>
                  </a:lnTo>
                  <a:lnTo>
                    <a:pt x="160" y="9"/>
                  </a:lnTo>
                  <a:lnTo>
                    <a:pt x="164" y="12"/>
                  </a:lnTo>
                  <a:lnTo>
                    <a:pt x="166" y="13"/>
                  </a:lnTo>
                  <a:lnTo>
                    <a:pt x="164" y="17"/>
                  </a:lnTo>
                  <a:lnTo>
                    <a:pt x="160" y="19"/>
                  </a:lnTo>
                  <a:lnTo>
                    <a:pt x="153" y="21"/>
                  </a:lnTo>
                  <a:lnTo>
                    <a:pt x="145" y="23"/>
                  </a:lnTo>
                  <a:lnTo>
                    <a:pt x="132" y="25"/>
                  </a:lnTo>
                  <a:lnTo>
                    <a:pt x="118" y="26"/>
                  </a:lnTo>
                  <a:lnTo>
                    <a:pt x="102" y="27"/>
                  </a:lnTo>
                  <a:lnTo>
                    <a:pt x="83" y="27"/>
                  </a:lnTo>
                </a:path>
              </a:pathLst>
            </a:custGeom>
            <a:solidFill>
              <a:srgbClr val="FF9900"/>
            </a:solidFill>
            <a:ln w="12700" cap="flat" cmpd="sng">
              <a:solidFill>
                <a:srgbClr val="000000"/>
              </a:solidFill>
              <a:prstDash val="solid"/>
              <a:round/>
              <a:headEnd type="none" w="med" len="med"/>
              <a:tailEnd type="none" w="med" len="med"/>
            </a:ln>
          </p:spPr>
          <p:txBody>
            <a:bodyPr/>
            <a:lstStyle/>
            <a:p>
              <a:endParaRPr lang="en-US" sz="1350">
                <a:solidFill>
                  <a:prstClr val="black"/>
                </a:solidFill>
                <a:latin typeface="Arial"/>
                <a:cs typeface="Arial"/>
              </a:endParaRPr>
            </a:p>
          </p:txBody>
        </p:sp>
      </p:grpSp>
      <p:sp>
        <p:nvSpPr>
          <p:cNvPr id="21555" name="Text Box 100"/>
          <p:cNvSpPr txBox="1">
            <a:spLocks noChangeAspect="1" noChangeArrowheads="1"/>
          </p:cNvSpPr>
          <p:nvPr/>
        </p:nvSpPr>
        <p:spPr bwMode="auto">
          <a:xfrm>
            <a:off x="5423692" y="3850892"/>
            <a:ext cx="451648" cy="200816"/>
          </a:xfrm>
          <a:prstGeom prst="rect">
            <a:avLst/>
          </a:prstGeom>
          <a:solidFill>
            <a:schemeClr val="bg1"/>
          </a:solidFill>
          <a:ln w="25400" algn="ctr">
            <a:noFill/>
            <a:miter lim="800000"/>
            <a:headEnd/>
            <a:tailEnd/>
          </a:ln>
        </p:spPr>
        <p:txBody>
          <a:bodyPr wrap="none" lIns="61715" tIns="30857" rIns="61715" bIns="30857" anchor="ctr" anchorCtr="1">
            <a:spAutoFit/>
          </a:bodyPr>
          <a:lstStyle/>
          <a:p>
            <a:pPr algn="ctr" defTabSz="616744">
              <a:spcBef>
                <a:spcPct val="50000"/>
              </a:spcBef>
              <a:buClr>
                <a:srgbClr val="C0504D"/>
              </a:buClr>
            </a:pPr>
            <a:r>
              <a:rPr lang="de-AT" sz="900">
                <a:solidFill>
                  <a:prstClr val="black"/>
                </a:solidFill>
                <a:latin typeface="Arial"/>
                <a:ea typeface="SimSun" pitchFamily="2" charset="-122"/>
                <a:cs typeface="Arial"/>
              </a:rPr>
              <a:t>VSAM</a:t>
            </a:r>
          </a:p>
        </p:txBody>
      </p:sp>
      <p:grpSp>
        <p:nvGrpSpPr>
          <p:cNvPr id="21556" name="Group 97"/>
          <p:cNvGrpSpPr>
            <a:grpSpLocks noChangeAspect="1"/>
          </p:cNvGrpSpPr>
          <p:nvPr/>
        </p:nvGrpSpPr>
        <p:grpSpPr bwMode="auto">
          <a:xfrm>
            <a:off x="6546057" y="3628045"/>
            <a:ext cx="445294" cy="327422"/>
            <a:chOff x="1291" y="1735"/>
            <a:chExt cx="214" cy="159"/>
          </a:xfrm>
        </p:grpSpPr>
        <p:sp>
          <p:nvSpPr>
            <p:cNvPr id="21635" name="Freeform 98"/>
            <p:cNvSpPr>
              <a:spLocks noChangeAspect="1"/>
            </p:cNvSpPr>
            <p:nvPr/>
          </p:nvSpPr>
          <p:spPr bwMode="auto">
            <a:xfrm>
              <a:off x="1291" y="1735"/>
              <a:ext cx="214" cy="159"/>
            </a:xfrm>
            <a:custGeom>
              <a:avLst/>
              <a:gdLst>
                <a:gd name="T0" fmla="*/ 0 w 169"/>
                <a:gd name="T1" fmla="*/ 57 h 115"/>
                <a:gd name="T2" fmla="*/ 1 w 169"/>
                <a:gd name="T3" fmla="*/ 48 h 115"/>
                <a:gd name="T4" fmla="*/ 16 w 169"/>
                <a:gd name="T5" fmla="*/ 33 h 115"/>
                <a:gd name="T6" fmla="*/ 37 w 169"/>
                <a:gd name="T7" fmla="*/ 26 h 115"/>
                <a:gd name="T8" fmla="*/ 66 w 169"/>
                <a:gd name="T9" fmla="*/ 15 h 115"/>
                <a:gd name="T10" fmla="*/ 98 w 169"/>
                <a:gd name="T11" fmla="*/ 11 h 115"/>
                <a:gd name="T12" fmla="*/ 134 w 169"/>
                <a:gd name="T13" fmla="*/ 1 h 115"/>
                <a:gd name="T14" fmla="*/ 173 w 169"/>
                <a:gd name="T15" fmla="*/ 1 h 115"/>
                <a:gd name="T16" fmla="*/ 213 w 169"/>
                <a:gd name="T17" fmla="*/ 0 h 115"/>
                <a:gd name="T18" fmla="*/ 252 w 169"/>
                <a:gd name="T19" fmla="*/ 1 h 115"/>
                <a:gd name="T20" fmla="*/ 291 w 169"/>
                <a:gd name="T21" fmla="*/ 1 h 115"/>
                <a:gd name="T22" fmla="*/ 329 w 169"/>
                <a:gd name="T23" fmla="*/ 11 h 115"/>
                <a:gd name="T24" fmla="*/ 363 w 169"/>
                <a:gd name="T25" fmla="*/ 15 h 115"/>
                <a:gd name="T26" fmla="*/ 390 w 169"/>
                <a:gd name="T27" fmla="*/ 26 h 115"/>
                <a:gd name="T28" fmla="*/ 412 w 169"/>
                <a:gd name="T29" fmla="*/ 33 h 115"/>
                <a:gd name="T30" fmla="*/ 425 w 169"/>
                <a:gd name="T31" fmla="*/ 48 h 115"/>
                <a:gd name="T32" fmla="*/ 433 w 169"/>
                <a:gd name="T33" fmla="*/ 57 h 115"/>
                <a:gd name="T34" fmla="*/ 433 w 169"/>
                <a:gd name="T35" fmla="*/ 358 h 115"/>
                <a:gd name="T36" fmla="*/ 422 w 169"/>
                <a:gd name="T37" fmla="*/ 373 h 115"/>
                <a:gd name="T38" fmla="*/ 405 w 169"/>
                <a:gd name="T39" fmla="*/ 389 h 115"/>
                <a:gd name="T40" fmla="*/ 384 w 169"/>
                <a:gd name="T41" fmla="*/ 394 h 115"/>
                <a:gd name="T42" fmla="*/ 357 w 169"/>
                <a:gd name="T43" fmla="*/ 401 h 115"/>
                <a:gd name="T44" fmla="*/ 325 w 169"/>
                <a:gd name="T45" fmla="*/ 409 h 115"/>
                <a:gd name="T46" fmla="*/ 289 w 169"/>
                <a:gd name="T47" fmla="*/ 416 h 115"/>
                <a:gd name="T48" fmla="*/ 251 w 169"/>
                <a:gd name="T49" fmla="*/ 416 h 115"/>
                <a:gd name="T50" fmla="*/ 213 w 169"/>
                <a:gd name="T51" fmla="*/ 416 h 115"/>
                <a:gd name="T52" fmla="*/ 173 w 169"/>
                <a:gd name="T53" fmla="*/ 416 h 115"/>
                <a:gd name="T54" fmla="*/ 134 w 169"/>
                <a:gd name="T55" fmla="*/ 416 h 115"/>
                <a:gd name="T56" fmla="*/ 98 w 169"/>
                <a:gd name="T57" fmla="*/ 409 h 115"/>
                <a:gd name="T58" fmla="*/ 68 w 169"/>
                <a:gd name="T59" fmla="*/ 401 h 115"/>
                <a:gd name="T60" fmla="*/ 41 w 169"/>
                <a:gd name="T61" fmla="*/ 394 h 115"/>
                <a:gd name="T62" fmla="*/ 20 w 169"/>
                <a:gd name="T63" fmla="*/ 389 h 115"/>
                <a:gd name="T64" fmla="*/ 6 w 169"/>
                <a:gd name="T65" fmla="*/ 373 h 115"/>
                <a:gd name="T66" fmla="*/ 0 w 169"/>
                <a:gd name="T67" fmla="*/ 358 h 115"/>
                <a:gd name="T68" fmla="*/ 0 w 169"/>
                <a:gd name="T69" fmla="*/ 57 h 115"/>
                <a:gd name="T70" fmla="*/ 0 w 169"/>
                <a:gd name="T71" fmla="*/ 57 h 11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9"/>
                <a:gd name="T109" fmla="*/ 0 h 115"/>
                <a:gd name="T110" fmla="*/ 169 w 169"/>
                <a:gd name="T111" fmla="*/ 115 h 11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9" h="115">
                  <a:moveTo>
                    <a:pt x="0" y="16"/>
                  </a:moveTo>
                  <a:lnTo>
                    <a:pt x="1" y="13"/>
                  </a:lnTo>
                  <a:lnTo>
                    <a:pt x="6" y="9"/>
                  </a:lnTo>
                  <a:lnTo>
                    <a:pt x="14" y="7"/>
                  </a:lnTo>
                  <a:lnTo>
                    <a:pt x="25" y="4"/>
                  </a:lnTo>
                  <a:lnTo>
                    <a:pt x="38" y="3"/>
                  </a:lnTo>
                  <a:lnTo>
                    <a:pt x="52" y="1"/>
                  </a:lnTo>
                  <a:lnTo>
                    <a:pt x="67" y="1"/>
                  </a:lnTo>
                  <a:lnTo>
                    <a:pt x="83" y="0"/>
                  </a:lnTo>
                  <a:lnTo>
                    <a:pt x="98" y="1"/>
                  </a:lnTo>
                  <a:lnTo>
                    <a:pt x="114" y="1"/>
                  </a:lnTo>
                  <a:lnTo>
                    <a:pt x="128" y="3"/>
                  </a:lnTo>
                  <a:lnTo>
                    <a:pt x="141" y="4"/>
                  </a:lnTo>
                  <a:lnTo>
                    <a:pt x="152" y="7"/>
                  </a:lnTo>
                  <a:lnTo>
                    <a:pt x="160" y="9"/>
                  </a:lnTo>
                  <a:lnTo>
                    <a:pt x="165" y="13"/>
                  </a:lnTo>
                  <a:lnTo>
                    <a:pt x="168" y="16"/>
                  </a:lnTo>
                  <a:lnTo>
                    <a:pt x="168" y="98"/>
                  </a:lnTo>
                  <a:lnTo>
                    <a:pt x="164" y="102"/>
                  </a:lnTo>
                  <a:lnTo>
                    <a:pt x="158" y="106"/>
                  </a:lnTo>
                  <a:lnTo>
                    <a:pt x="149" y="108"/>
                  </a:lnTo>
                  <a:lnTo>
                    <a:pt x="139" y="110"/>
                  </a:lnTo>
                  <a:lnTo>
                    <a:pt x="126" y="112"/>
                  </a:lnTo>
                  <a:lnTo>
                    <a:pt x="112" y="114"/>
                  </a:lnTo>
                  <a:lnTo>
                    <a:pt x="97" y="114"/>
                  </a:lnTo>
                  <a:lnTo>
                    <a:pt x="83" y="114"/>
                  </a:lnTo>
                  <a:lnTo>
                    <a:pt x="67" y="114"/>
                  </a:lnTo>
                  <a:lnTo>
                    <a:pt x="52" y="114"/>
                  </a:lnTo>
                  <a:lnTo>
                    <a:pt x="38" y="112"/>
                  </a:lnTo>
                  <a:lnTo>
                    <a:pt x="27" y="110"/>
                  </a:lnTo>
                  <a:lnTo>
                    <a:pt x="16" y="108"/>
                  </a:lnTo>
                  <a:lnTo>
                    <a:pt x="8" y="106"/>
                  </a:lnTo>
                  <a:lnTo>
                    <a:pt x="2" y="102"/>
                  </a:lnTo>
                  <a:lnTo>
                    <a:pt x="0" y="98"/>
                  </a:lnTo>
                  <a:lnTo>
                    <a:pt x="0" y="16"/>
                  </a:lnTo>
                </a:path>
              </a:pathLst>
            </a:custGeom>
            <a:solidFill>
              <a:srgbClr val="FF9900"/>
            </a:solidFill>
            <a:ln w="12700" cap="flat" cmpd="sng">
              <a:solidFill>
                <a:srgbClr val="000000"/>
              </a:solidFill>
              <a:prstDash val="solid"/>
              <a:round/>
              <a:headEnd type="none" w="med" len="med"/>
              <a:tailEnd type="none" w="med" len="med"/>
            </a:ln>
          </p:spPr>
          <p:txBody>
            <a:bodyPr/>
            <a:lstStyle/>
            <a:p>
              <a:endParaRPr lang="en-US" sz="1350">
                <a:solidFill>
                  <a:prstClr val="black"/>
                </a:solidFill>
                <a:latin typeface="Arial"/>
                <a:cs typeface="Arial"/>
              </a:endParaRPr>
            </a:p>
          </p:txBody>
        </p:sp>
        <p:sp>
          <p:nvSpPr>
            <p:cNvPr id="21636" name="Freeform 99"/>
            <p:cNvSpPr>
              <a:spLocks noChangeAspect="1"/>
            </p:cNvSpPr>
            <p:nvPr/>
          </p:nvSpPr>
          <p:spPr bwMode="auto">
            <a:xfrm>
              <a:off x="1292" y="1735"/>
              <a:ext cx="212" cy="39"/>
            </a:xfrm>
            <a:custGeom>
              <a:avLst/>
              <a:gdLst>
                <a:gd name="T0" fmla="*/ 215 w 167"/>
                <a:gd name="T1" fmla="*/ 103 h 28"/>
                <a:gd name="T2" fmla="*/ 161 w 167"/>
                <a:gd name="T3" fmla="*/ 103 h 28"/>
                <a:gd name="T4" fmla="*/ 119 w 167"/>
                <a:gd name="T5" fmla="*/ 98 h 28"/>
                <a:gd name="T6" fmla="*/ 80 w 167"/>
                <a:gd name="T7" fmla="*/ 95 h 28"/>
                <a:gd name="T8" fmla="*/ 52 w 167"/>
                <a:gd name="T9" fmla="*/ 88 h 28"/>
                <a:gd name="T10" fmla="*/ 29 w 167"/>
                <a:gd name="T11" fmla="*/ 78 h 28"/>
                <a:gd name="T12" fmla="*/ 10 w 167"/>
                <a:gd name="T13" fmla="*/ 70 h 28"/>
                <a:gd name="T14" fmla="*/ 0 w 167"/>
                <a:gd name="T15" fmla="*/ 64 h 28"/>
                <a:gd name="T16" fmla="*/ 0 w 167"/>
                <a:gd name="T17" fmla="*/ 49 h 28"/>
                <a:gd name="T18" fmla="*/ 0 w 167"/>
                <a:gd name="T19" fmla="*/ 46 h 28"/>
                <a:gd name="T20" fmla="*/ 10 w 167"/>
                <a:gd name="T21" fmla="*/ 35 h 28"/>
                <a:gd name="T22" fmla="*/ 29 w 167"/>
                <a:gd name="T23" fmla="*/ 28 h 28"/>
                <a:gd name="T24" fmla="*/ 52 w 167"/>
                <a:gd name="T25" fmla="*/ 15 h 28"/>
                <a:gd name="T26" fmla="*/ 80 w 167"/>
                <a:gd name="T27" fmla="*/ 15 h 28"/>
                <a:gd name="T28" fmla="*/ 119 w 167"/>
                <a:gd name="T29" fmla="*/ 1 h 28"/>
                <a:gd name="T30" fmla="*/ 161 w 167"/>
                <a:gd name="T31" fmla="*/ 1 h 28"/>
                <a:gd name="T32" fmla="*/ 215 w 167"/>
                <a:gd name="T33" fmla="*/ 0 h 28"/>
                <a:gd name="T34" fmla="*/ 264 w 167"/>
                <a:gd name="T35" fmla="*/ 1 h 28"/>
                <a:gd name="T36" fmla="*/ 306 w 167"/>
                <a:gd name="T37" fmla="*/ 1 h 28"/>
                <a:gd name="T38" fmla="*/ 343 w 167"/>
                <a:gd name="T39" fmla="*/ 15 h 28"/>
                <a:gd name="T40" fmla="*/ 377 w 167"/>
                <a:gd name="T41" fmla="*/ 15 h 28"/>
                <a:gd name="T42" fmla="*/ 396 w 167"/>
                <a:gd name="T43" fmla="*/ 28 h 28"/>
                <a:gd name="T44" fmla="*/ 416 w 167"/>
                <a:gd name="T45" fmla="*/ 35 h 28"/>
                <a:gd name="T46" fmla="*/ 425 w 167"/>
                <a:gd name="T47" fmla="*/ 46 h 28"/>
                <a:gd name="T48" fmla="*/ 432 w 167"/>
                <a:gd name="T49" fmla="*/ 49 h 28"/>
                <a:gd name="T50" fmla="*/ 425 w 167"/>
                <a:gd name="T51" fmla="*/ 64 h 28"/>
                <a:gd name="T52" fmla="*/ 416 w 167"/>
                <a:gd name="T53" fmla="*/ 70 h 28"/>
                <a:gd name="T54" fmla="*/ 396 w 167"/>
                <a:gd name="T55" fmla="*/ 78 h 28"/>
                <a:gd name="T56" fmla="*/ 377 w 167"/>
                <a:gd name="T57" fmla="*/ 88 h 28"/>
                <a:gd name="T58" fmla="*/ 343 w 167"/>
                <a:gd name="T59" fmla="*/ 95 h 28"/>
                <a:gd name="T60" fmla="*/ 306 w 167"/>
                <a:gd name="T61" fmla="*/ 98 h 28"/>
                <a:gd name="T62" fmla="*/ 264 w 167"/>
                <a:gd name="T63" fmla="*/ 103 h 28"/>
                <a:gd name="T64" fmla="*/ 215 w 167"/>
                <a:gd name="T65" fmla="*/ 103 h 28"/>
                <a:gd name="T66" fmla="*/ 215 w 167"/>
                <a:gd name="T67" fmla="*/ 103 h 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7"/>
                <a:gd name="T103" fmla="*/ 0 h 28"/>
                <a:gd name="T104" fmla="*/ 167 w 167"/>
                <a:gd name="T105" fmla="*/ 28 h 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7" h="28">
                  <a:moveTo>
                    <a:pt x="83" y="27"/>
                  </a:moveTo>
                  <a:lnTo>
                    <a:pt x="62" y="27"/>
                  </a:lnTo>
                  <a:lnTo>
                    <a:pt x="46" y="26"/>
                  </a:lnTo>
                  <a:lnTo>
                    <a:pt x="31" y="25"/>
                  </a:lnTo>
                  <a:lnTo>
                    <a:pt x="20" y="23"/>
                  </a:lnTo>
                  <a:lnTo>
                    <a:pt x="11" y="21"/>
                  </a:lnTo>
                  <a:lnTo>
                    <a:pt x="4" y="19"/>
                  </a:lnTo>
                  <a:lnTo>
                    <a:pt x="0" y="17"/>
                  </a:lnTo>
                  <a:lnTo>
                    <a:pt x="0" y="13"/>
                  </a:lnTo>
                  <a:lnTo>
                    <a:pt x="0" y="12"/>
                  </a:lnTo>
                  <a:lnTo>
                    <a:pt x="4" y="9"/>
                  </a:lnTo>
                  <a:lnTo>
                    <a:pt x="11" y="7"/>
                  </a:lnTo>
                  <a:lnTo>
                    <a:pt x="20" y="4"/>
                  </a:lnTo>
                  <a:lnTo>
                    <a:pt x="31" y="4"/>
                  </a:lnTo>
                  <a:lnTo>
                    <a:pt x="46" y="1"/>
                  </a:lnTo>
                  <a:lnTo>
                    <a:pt x="62" y="1"/>
                  </a:lnTo>
                  <a:lnTo>
                    <a:pt x="83" y="0"/>
                  </a:lnTo>
                  <a:lnTo>
                    <a:pt x="102" y="1"/>
                  </a:lnTo>
                  <a:lnTo>
                    <a:pt x="118" y="1"/>
                  </a:lnTo>
                  <a:lnTo>
                    <a:pt x="132" y="4"/>
                  </a:lnTo>
                  <a:lnTo>
                    <a:pt x="145" y="4"/>
                  </a:lnTo>
                  <a:lnTo>
                    <a:pt x="153" y="7"/>
                  </a:lnTo>
                  <a:lnTo>
                    <a:pt x="160" y="9"/>
                  </a:lnTo>
                  <a:lnTo>
                    <a:pt x="164" y="12"/>
                  </a:lnTo>
                  <a:lnTo>
                    <a:pt x="166" y="13"/>
                  </a:lnTo>
                  <a:lnTo>
                    <a:pt x="164" y="17"/>
                  </a:lnTo>
                  <a:lnTo>
                    <a:pt x="160" y="19"/>
                  </a:lnTo>
                  <a:lnTo>
                    <a:pt x="153" y="21"/>
                  </a:lnTo>
                  <a:lnTo>
                    <a:pt x="145" y="23"/>
                  </a:lnTo>
                  <a:lnTo>
                    <a:pt x="132" y="25"/>
                  </a:lnTo>
                  <a:lnTo>
                    <a:pt x="118" y="26"/>
                  </a:lnTo>
                  <a:lnTo>
                    <a:pt x="102" y="27"/>
                  </a:lnTo>
                  <a:lnTo>
                    <a:pt x="83" y="27"/>
                  </a:lnTo>
                </a:path>
              </a:pathLst>
            </a:custGeom>
            <a:solidFill>
              <a:srgbClr val="FF9900"/>
            </a:solidFill>
            <a:ln w="12700" cap="flat" cmpd="sng">
              <a:solidFill>
                <a:srgbClr val="000000"/>
              </a:solidFill>
              <a:prstDash val="solid"/>
              <a:round/>
              <a:headEnd type="none" w="med" len="med"/>
              <a:tailEnd type="none" w="med" len="med"/>
            </a:ln>
          </p:spPr>
          <p:txBody>
            <a:bodyPr/>
            <a:lstStyle/>
            <a:p>
              <a:endParaRPr lang="en-US" sz="1350">
                <a:solidFill>
                  <a:prstClr val="black"/>
                </a:solidFill>
                <a:latin typeface="Arial"/>
                <a:cs typeface="Arial"/>
              </a:endParaRPr>
            </a:p>
          </p:txBody>
        </p:sp>
      </p:grpSp>
      <p:grpSp>
        <p:nvGrpSpPr>
          <p:cNvPr id="21557" name="Group 97"/>
          <p:cNvGrpSpPr>
            <a:grpSpLocks noChangeAspect="1"/>
          </p:cNvGrpSpPr>
          <p:nvPr/>
        </p:nvGrpSpPr>
        <p:grpSpPr bwMode="auto">
          <a:xfrm>
            <a:off x="7122319" y="3635189"/>
            <a:ext cx="445294" cy="327422"/>
            <a:chOff x="1291" y="1735"/>
            <a:chExt cx="214" cy="159"/>
          </a:xfrm>
        </p:grpSpPr>
        <p:sp>
          <p:nvSpPr>
            <p:cNvPr id="21633" name="Freeform 98"/>
            <p:cNvSpPr>
              <a:spLocks noChangeAspect="1"/>
            </p:cNvSpPr>
            <p:nvPr/>
          </p:nvSpPr>
          <p:spPr bwMode="auto">
            <a:xfrm>
              <a:off x="1291" y="1735"/>
              <a:ext cx="214" cy="159"/>
            </a:xfrm>
            <a:custGeom>
              <a:avLst/>
              <a:gdLst>
                <a:gd name="T0" fmla="*/ 0 w 169"/>
                <a:gd name="T1" fmla="*/ 57 h 115"/>
                <a:gd name="T2" fmla="*/ 1 w 169"/>
                <a:gd name="T3" fmla="*/ 48 h 115"/>
                <a:gd name="T4" fmla="*/ 16 w 169"/>
                <a:gd name="T5" fmla="*/ 33 h 115"/>
                <a:gd name="T6" fmla="*/ 37 w 169"/>
                <a:gd name="T7" fmla="*/ 26 h 115"/>
                <a:gd name="T8" fmla="*/ 66 w 169"/>
                <a:gd name="T9" fmla="*/ 15 h 115"/>
                <a:gd name="T10" fmla="*/ 98 w 169"/>
                <a:gd name="T11" fmla="*/ 11 h 115"/>
                <a:gd name="T12" fmla="*/ 134 w 169"/>
                <a:gd name="T13" fmla="*/ 1 h 115"/>
                <a:gd name="T14" fmla="*/ 173 w 169"/>
                <a:gd name="T15" fmla="*/ 1 h 115"/>
                <a:gd name="T16" fmla="*/ 213 w 169"/>
                <a:gd name="T17" fmla="*/ 0 h 115"/>
                <a:gd name="T18" fmla="*/ 252 w 169"/>
                <a:gd name="T19" fmla="*/ 1 h 115"/>
                <a:gd name="T20" fmla="*/ 291 w 169"/>
                <a:gd name="T21" fmla="*/ 1 h 115"/>
                <a:gd name="T22" fmla="*/ 329 w 169"/>
                <a:gd name="T23" fmla="*/ 11 h 115"/>
                <a:gd name="T24" fmla="*/ 363 w 169"/>
                <a:gd name="T25" fmla="*/ 15 h 115"/>
                <a:gd name="T26" fmla="*/ 390 w 169"/>
                <a:gd name="T27" fmla="*/ 26 h 115"/>
                <a:gd name="T28" fmla="*/ 412 w 169"/>
                <a:gd name="T29" fmla="*/ 33 h 115"/>
                <a:gd name="T30" fmla="*/ 425 w 169"/>
                <a:gd name="T31" fmla="*/ 48 h 115"/>
                <a:gd name="T32" fmla="*/ 433 w 169"/>
                <a:gd name="T33" fmla="*/ 57 h 115"/>
                <a:gd name="T34" fmla="*/ 433 w 169"/>
                <a:gd name="T35" fmla="*/ 358 h 115"/>
                <a:gd name="T36" fmla="*/ 422 w 169"/>
                <a:gd name="T37" fmla="*/ 373 h 115"/>
                <a:gd name="T38" fmla="*/ 405 w 169"/>
                <a:gd name="T39" fmla="*/ 389 h 115"/>
                <a:gd name="T40" fmla="*/ 384 w 169"/>
                <a:gd name="T41" fmla="*/ 394 h 115"/>
                <a:gd name="T42" fmla="*/ 357 w 169"/>
                <a:gd name="T43" fmla="*/ 401 h 115"/>
                <a:gd name="T44" fmla="*/ 325 w 169"/>
                <a:gd name="T45" fmla="*/ 409 h 115"/>
                <a:gd name="T46" fmla="*/ 289 w 169"/>
                <a:gd name="T47" fmla="*/ 416 h 115"/>
                <a:gd name="T48" fmla="*/ 251 w 169"/>
                <a:gd name="T49" fmla="*/ 416 h 115"/>
                <a:gd name="T50" fmla="*/ 213 w 169"/>
                <a:gd name="T51" fmla="*/ 416 h 115"/>
                <a:gd name="T52" fmla="*/ 173 w 169"/>
                <a:gd name="T53" fmla="*/ 416 h 115"/>
                <a:gd name="T54" fmla="*/ 134 w 169"/>
                <a:gd name="T55" fmla="*/ 416 h 115"/>
                <a:gd name="T56" fmla="*/ 98 w 169"/>
                <a:gd name="T57" fmla="*/ 409 h 115"/>
                <a:gd name="T58" fmla="*/ 68 w 169"/>
                <a:gd name="T59" fmla="*/ 401 h 115"/>
                <a:gd name="T60" fmla="*/ 41 w 169"/>
                <a:gd name="T61" fmla="*/ 394 h 115"/>
                <a:gd name="T62" fmla="*/ 20 w 169"/>
                <a:gd name="T63" fmla="*/ 389 h 115"/>
                <a:gd name="T64" fmla="*/ 6 w 169"/>
                <a:gd name="T65" fmla="*/ 373 h 115"/>
                <a:gd name="T66" fmla="*/ 0 w 169"/>
                <a:gd name="T67" fmla="*/ 358 h 115"/>
                <a:gd name="T68" fmla="*/ 0 w 169"/>
                <a:gd name="T69" fmla="*/ 57 h 115"/>
                <a:gd name="T70" fmla="*/ 0 w 169"/>
                <a:gd name="T71" fmla="*/ 57 h 11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9"/>
                <a:gd name="T109" fmla="*/ 0 h 115"/>
                <a:gd name="T110" fmla="*/ 169 w 169"/>
                <a:gd name="T111" fmla="*/ 115 h 11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9" h="115">
                  <a:moveTo>
                    <a:pt x="0" y="16"/>
                  </a:moveTo>
                  <a:lnTo>
                    <a:pt x="1" y="13"/>
                  </a:lnTo>
                  <a:lnTo>
                    <a:pt x="6" y="9"/>
                  </a:lnTo>
                  <a:lnTo>
                    <a:pt x="14" y="7"/>
                  </a:lnTo>
                  <a:lnTo>
                    <a:pt x="25" y="4"/>
                  </a:lnTo>
                  <a:lnTo>
                    <a:pt x="38" y="3"/>
                  </a:lnTo>
                  <a:lnTo>
                    <a:pt x="52" y="1"/>
                  </a:lnTo>
                  <a:lnTo>
                    <a:pt x="67" y="1"/>
                  </a:lnTo>
                  <a:lnTo>
                    <a:pt x="83" y="0"/>
                  </a:lnTo>
                  <a:lnTo>
                    <a:pt x="98" y="1"/>
                  </a:lnTo>
                  <a:lnTo>
                    <a:pt x="114" y="1"/>
                  </a:lnTo>
                  <a:lnTo>
                    <a:pt x="128" y="3"/>
                  </a:lnTo>
                  <a:lnTo>
                    <a:pt x="141" y="4"/>
                  </a:lnTo>
                  <a:lnTo>
                    <a:pt x="152" y="7"/>
                  </a:lnTo>
                  <a:lnTo>
                    <a:pt x="160" y="9"/>
                  </a:lnTo>
                  <a:lnTo>
                    <a:pt x="165" y="13"/>
                  </a:lnTo>
                  <a:lnTo>
                    <a:pt x="168" y="16"/>
                  </a:lnTo>
                  <a:lnTo>
                    <a:pt x="168" y="98"/>
                  </a:lnTo>
                  <a:lnTo>
                    <a:pt x="164" y="102"/>
                  </a:lnTo>
                  <a:lnTo>
                    <a:pt x="158" y="106"/>
                  </a:lnTo>
                  <a:lnTo>
                    <a:pt x="149" y="108"/>
                  </a:lnTo>
                  <a:lnTo>
                    <a:pt x="139" y="110"/>
                  </a:lnTo>
                  <a:lnTo>
                    <a:pt x="126" y="112"/>
                  </a:lnTo>
                  <a:lnTo>
                    <a:pt x="112" y="114"/>
                  </a:lnTo>
                  <a:lnTo>
                    <a:pt x="97" y="114"/>
                  </a:lnTo>
                  <a:lnTo>
                    <a:pt x="83" y="114"/>
                  </a:lnTo>
                  <a:lnTo>
                    <a:pt x="67" y="114"/>
                  </a:lnTo>
                  <a:lnTo>
                    <a:pt x="52" y="114"/>
                  </a:lnTo>
                  <a:lnTo>
                    <a:pt x="38" y="112"/>
                  </a:lnTo>
                  <a:lnTo>
                    <a:pt x="27" y="110"/>
                  </a:lnTo>
                  <a:lnTo>
                    <a:pt x="16" y="108"/>
                  </a:lnTo>
                  <a:lnTo>
                    <a:pt x="8" y="106"/>
                  </a:lnTo>
                  <a:lnTo>
                    <a:pt x="2" y="102"/>
                  </a:lnTo>
                  <a:lnTo>
                    <a:pt x="0" y="98"/>
                  </a:lnTo>
                  <a:lnTo>
                    <a:pt x="0" y="16"/>
                  </a:lnTo>
                </a:path>
              </a:pathLst>
            </a:custGeom>
            <a:solidFill>
              <a:srgbClr val="FF9900"/>
            </a:solidFill>
            <a:ln w="12700" cap="flat" cmpd="sng">
              <a:solidFill>
                <a:srgbClr val="000000"/>
              </a:solidFill>
              <a:prstDash val="solid"/>
              <a:round/>
              <a:headEnd type="none" w="med" len="med"/>
              <a:tailEnd type="none" w="med" len="med"/>
            </a:ln>
          </p:spPr>
          <p:txBody>
            <a:bodyPr/>
            <a:lstStyle/>
            <a:p>
              <a:endParaRPr lang="en-US" sz="1350">
                <a:solidFill>
                  <a:prstClr val="black"/>
                </a:solidFill>
                <a:latin typeface="Arial"/>
                <a:cs typeface="Arial"/>
              </a:endParaRPr>
            </a:p>
          </p:txBody>
        </p:sp>
        <p:sp>
          <p:nvSpPr>
            <p:cNvPr id="21634" name="Freeform 99"/>
            <p:cNvSpPr>
              <a:spLocks noChangeAspect="1"/>
            </p:cNvSpPr>
            <p:nvPr/>
          </p:nvSpPr>
          <p:spPr bwMode="auto">
            <a:xfrm>
              <a:off x="1292" y="1735"/>
              <a:ext cx="212" cy="39"/>
            </a:xfrm>
            <a:custGeom>
              <a:avLst/>
              <a:gdLst>
                <a:gd name="T0" fmla="*/ 215 w 167"/>
                <a:gd name="T1" fmla="*/ 103 h 28"/>
                <a:gd name="T2" fmla="*/ 161 w 167"/>
                <a:gd name="T3" fmla="*/ 103 h 28"/>
                <a:gd name="T4" fmla="*/ 119 w 167"/>
                <a:gd name="T5" fmla="*/ 98 h 28"/>
                <a:gd name="T6" fmla="*/ 80 w 167"/>
                <a:gd name="T7" fmla="*/ 95 h 28"/>
                <a:gd name="T8" fmla="*/ 52 w 167"/>
                <a:gd name="T9" fmla="*/ 88 h 28"/>
                <a:gd name="T10" fmla="*/ 29 w 167"/>
                <a:gd name="T11" fmla="*/ 78 h 28"/>
                <a:gd name="T12" fmla="*/ 10 w 167"/>
                <a:gd name="T13" fmla="*/ 70 h 28"/>
                <a:gd name="T14" fmla="*/ 0 w 167"/>
                <a:gd name="T15" fmla="*/ 64 h 28"/>
                <a:gd name="T16" fmla="*/ 0 w 167"/>
                <a:gd name="T17" fmla="*/ 49 h 28"/>
                <a:gd name="T18" fmla="*/ 0 w 167"/>
                <a:gd name="T19" fmla="*/ 46 h 28"/>
                <a:gd name="T20" fmla="*/ 10 w 167"/>
                <a:gd name="T21" fmla="*/ 35 h 28"/>
                <a:gd name="T22" fmla="*/ 29 w 167"/>
                <a:gd name="T23" fmla="*/ 28 h 28"/>
                <a:gd name="T24" fmla="*/ 52 w 167"/>
                <a:gd name="T25" fmla="*/ 15 h 28"/>
                <a:gd name="T26" fmla="*/ 80 w 167"/>
                <a:gd name="T27" fmla="*/ 15 h 28"/>
                <a:gd name="T28" fmla="*/ 119 w 167"/>
                <a:gd name="T29" fmla="*/ 1 h 28"/>
                <a:gd name="T30" fmla="*/ 161 w 167"/>
                <a:gd name="T31" fmla="*/ 1 h 28"/>
                <a:gd name="T32" fmla="*/ 215 w 167"/>
                <a:gd name="T33" fmla="*/ 0 h 28"/>
                <a:gd name="T34" fmla="*/ 264 w 167"/>
                <a:gd name="T35" fmla="*/ 1 h 28"/>
                <a:gd name="T36" fmla="*/ 306 w 167"/>
                <a:gd name="T37" fmla="*/ 1 h 28"/>
                <a:gd name="T38" fmla="*/ 343 w 167"/>
                <a:gd name="T39" fmla="*/ 15 h 28"/>
                <a:gd name="T40" fmla="*/ 377 w 167"/>
                <a:gd name="T41" fmla="*/ 15 h 28"/>
                <a:gd name="T42" fmla="*/ 396 w 167"/>
                <a:gd name="T43" fmla="*/ 28 h 28"/>
                <a:gd name="T44" fmla="*/ 416 w 167"/>
                <a:gd name="T45" fmla="*/ 35 h 28"/>
                <a:gd name="T46" fmla="*/ 425 w 167"/>
                <a:gd name="T47" fmla="*/ 46 h 28"/>
                <a:gd name="T48" fmla="*/ 432 w 167"/>
                <a:gd name="T49" fmla="*/ 49 h 28"/>
                <a:gd name="T50" fmla="*/ 425 w 167"/>
                <a:gd name="T51" fmla="*/ 64 h 28"/>
                <a:gd name="T52" fmla="*/ 416 w 167"/>
                <a:gd name="T53" fmla="*/ 70 h 28"/>
                <a:gd name="T54" fmla="*/ 396 w 167"/>
                <a:gd name="T55" fmla="*/ 78 h 28"/>
                <a:gd name="T56" fmla="*/ 377 w 167"/>
                <a:gd name="T57" fmla="*/ 88 h 28"/>
                <a:gd name="T58" fmla="*/ 343 w 167"/>
                <a:gd name="T59" fmla="*/ 95 h 28"/>
                <a:gd name="T60" fmla="*/ 306 w 167"/>
                <a:gd name="T61" fmla="*/ 98 h 28"/>
                <a:gd name="T62" fmla="*/ 264 w 167"/>
                <a:gd name="T63" fmla="*/ 103 h 28"/>
                <a:gd name="T64" fmla="*/ 215 w 167"/>
                <a:gd name="T65" fmla="*/ 103 h 28"/>
                <a:gd name="T66" fmla="*/ 215 w 167"/>
                <a:gd name="T67" fmla="*/ 103 h 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7"/>
                <a:gd name="T103" fmla="*/ 0 h 28"/>
                <a:gd name="T104" fmla="*/ 167 w 167"/>
                <a:gd name="T105" fmla="*/ 28 h 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7" h="28">
                  <a:moveTo>
                    <a:pt x="83" y="27"/>
                  </a:moveTo>
                  <a:lnTo>
                    <a:pt x="62" y="27"/>
                  </a:lnTo>
                  <a:lnTo>
                    <a:pt x="46" y="26"/>
                  </a:lnTo>
                  <a:lnTo>
                    <a:pt x="31" y="25"/>
                  </a:lnTo>
                  <a:lnTo>
                    <a:pt x="20" y="23"/>
                  </a:lnTo>
                  <a:lnTo>
                    <a:pt x="11" y="21"/>
                  </a:lnTo>
                  <a:lnTo>
                    <a:pt x="4" y="19"/>
                  </a:lnTo>
                  <a:lnTo>
                    <a:pt x="0" y="17"/>
                  </a:lnTo>
                  <a:lnTo>
                    <a:pt x="0" y="13"/>
                  </a:lnTo>
                  <a:lnTo>
                    <a:pt x="0" y="12"/>
                  </a:lnTo>
                  <a:lnTo>
                    <a:pt x="4" y="9"/>
                  </a:lnTo>
                  <a:lnTo>
                    <a:pt x="11" y="7"/>
                  </a:lnTo>
                  <a:lnTo>
                    <a:pt x="20" y="4"/>
                  </a:lnTo>
                  <a:lnTo>
                    <a:pt x="31" y="4"/>
                  </a:lnTo>
                  <a:lnTo>
                    <a:pt x="46" y="1"/>
                  </a:lnTo>
                  <a:lnTo>
                    <a:pt x="62" y="1"/>
                  </a:lnTo>
                  <a:lnTo>
                    <a:pt x="83" y="0"/>
                  </a:lnTo>
                  <a:lnTo>
                    <a:pt x="102" y="1"/>
                  </a:lnTo>
                  <a:lnTo>
                    <a:pt x="118" y="1"/>
                  </a:lnTo>
                  <a:lnTo>
                    <a:pt x="132" y="4"/>
                  </a:lnTo>
                  <a:lnTo>
                    <a:pt x="145" y="4"/>
                  </a:lnTo>
                  <a:lnTo>
                    <a:pt x="153" y="7"/>
                  </a:lnTo>
                  <a:lnTo>
                    <a:pt x="160" y="9"/>
                  </a:lnTo>
                  <a:lnTo>
                    <a:pt x="164" y="12"/>
                  </a:lnTo>
                  <a:lnTo>
                    <a:pt x="166" y="13"/>
                  </a:lnTo>
                  <a:lnTo>
                    <a:pt x="164" y="17"/>
                  </a:lnTo>
                  <a:lnTo>
                    <a:pt x="160" y="19"/>
                  </a:lnTo>
                  <a:lnTo>
                    <a:pt x="153" y="21"/>
                  </a:lnTo>
                  <a:lnTo>
                    <a:pt x="145" y="23"/>
                  </a:lnTo>
                  <a:lnTo>
                    <a:pt x="132" y="25"/>
                  </a:lnTo>
                  <a:lnTo>
                    <a:pt x="118" y="26"/>
                  </a:lnTo>
                  <a:lnTo>
                    <a:pt x="102" y="27"/>
                  </a:lnTo>
                  <a:lnTo>
                    <a:pt x="83" y="27"/>
                  </a:lnTo>
                </a:path>
              </a:pathLst>
            </a:custGeom>
            <a:solidFill>
              <a:srgbClr val="FF9900"/>
            </a:solidFill>
            <a:ln w="12700" cap="flat" cmpd="sng">
              <a:solidFill>
                <a:srgbClr val="000000"/>
              </a:solidFill>
              <a:prstDash val="solid"/>
              <a:round/>
              <a:headEnd type="none" w="med" len="med"/>
              <a:tailEnd type="none" w="med" len="med"/>
            </a:ln>
          </p:spPr>
          <p:txBody>
            <a:bodyPr/>
            <a:lstStyle/>
            <a:p>
              <a:endParaRPr lang="en-US" sz="1350">
                <a:solidFill>
                  <a:prstClr val="black"/>
                </a:solidFill>
                <a:latin typeface="Arial"/>
                <a:cs typeface="Arial"/>
              </a:endParaRPr>
            </a:p>
          </p:txBody>
        </p:sp>
      </p:grpSp>
      <p:sp>
        <p:nvSpPr>
          <p:cNvPr id="21558" name="Text Box 100"/>
          <p:cNvSpPr txBox="1">
            <a:spLocks noChangeAspect="1" noChangeArrowheads="1"/>
          </p:cNvSpPr>
          <p:nvPr/>
        </p:nvSpPr>
        <p:spPr bwMode="auto">
          <a:xfrm>
            <a:off x="5937677" y="3710398"/>
            <a:ext cx="445236" cy="200816"/>
          </a:xfrm>
          <a:prstGeom prst="rect">
            <a:avLst/>
          </a:prstGeom>
          <a:noFill/>
          <a:ln w="25400" algn="ctr">
            <a:noFill/>
            <a:miter lim="800000"/>
            <a:headEnd/>
            <a:tailEnd/>
          </a:ln>
        </p:spPr>
        <p:txBody>
          <a:bodyPr wrap="none" lIns="61715" tIns="30857" rIns="61715" bIns="30857" anchor="ctr" anchorCtr="1">
            <a:spAutoFit/>
          </a:bodyPr>
          <a:lstStyle/>
          <a:p>
            <a:pPr algn="ctr" defTabSz="616744">
              <a:spcBef>
                <a:spcPct val="50000"/>
              </a:spcBef>
              <a:buClr>
                <a:srgbClr val="C0504D"/>
              </a:buClr>
            </a:pPr>
            <a:r>
              <a:rPr lang="de-AT" sz="900">
                <a:solidFill>
                  <a:prstClr val="black"/>
                </a:solidFill>
                <a:latin typeface="Arial"/>
                <a:ea typeface="SimSun" pitchFamily="2" charset="-122"/>
                <a:cs typeface="Arial"/>
              </a:rPr>
              <a:t>CKDS</a:t>
            </a:r>
          </a:p>
        </p:txBody>
      </p:sp>
      <p:sp>
        <p:nvSpPr>
          <p:cNvPr id="21559" name="Text Box 100"/>
          <p:cNvSpPr txBox="1">
            <a:spLocks noChangeAspect="1" noChangeArrowheads="1"/>
          </p:cNvSpPr>
          <p:nvPr/>
        </p:nvSpPr>
        <p:spPr bwMode="auto">
          <a:xfrm>
            <a:off x="6548696" y="3709207"/>
            <a:ext cx="438825" cy="200816"/>
          </a:xfrm>
          <a:prstGeom prst="rect">
            <a:avLst/>
          </a:prstGeom>
          <a:noFill/>
          <a:ln w="25400" algn="ctr">
            <a:noFill/>
            <a:miter lim="800000"/>
            <a:headEnd/>
            <a:tailEnd/>
          </a:ln>
        </p:spPr>
        <p:txBody>
          <a:bodyPr wrap="none" lIns="61715" tIns="30857" rIns="61715" bIns="30857" anchor="ctr" anchorCtr="1">
            <a:spAutoFit/>
          </a:bodyPr>
          <a:lstStyle/>
          <a:p>
            <a:pPr algn="ctr" defTabSz="616744">
              <a:spcBef>
                <a:spcPct val="50000"/>
              </a:spcBef>
              <a:buClr>
                <a:srgbClr val="C0504D"/>
              </a:buClr>
            </a:pPr>
            <a:r>
              <a:rPr lang="de-AT" sz="900">
                <a:solidFill>
                  <a:prstClr val="black"/>
                </a:solidFill>
                <a:latin typeface="Arial"/>
                <a:ea typeface="SimSun" pitchFamily="2" charset="-122"/>
                <a:cs typeface="Arial"/>
              </a:rPr>
              <a:t>PKDS</a:t>
            </a:r>
          </a:p>
        </p:txBody>
      </p:sp>
      <p:sp>
        <p:nvSpPr>
          <p:cNvPr id="21560" name="Rectangle 39"/>
          <p:cNvSpPr>
            <a:spLocks noChangeArrowheads="1"/>
          </p:cNvSpPr>
          <p:nvPr/>
        </p:nvSpPr>
        <p:spPr bwMode="auto">
          <a:xfrm>
            <a:off x="6582967" y="1658751"/>
            <a:ext cx="1363265" cy="446485"/>
          </a:xfrm>
          <a:prstGeom prst="rect">
            <a:avLst/>
          </a:prstGeom>
          <a:solidFill>
            <a:srgbClr val="99CCFF"/>
          </a:solidFill>
          <a:ln w="9525">
            <a:solidFill>
              <a:schemeClr val="tx1"/>
            </a:solidFill>
            <a:miter lim="800000"/>
            <a:headEnd/>
            <a:tailEnd/>
          </a:ln>
        </p:spPr>
        <p:txBody>
          <a:bodyPr wrap="none" anchor="ctr"/>
          <a:lstStyle/>
          <a:p>
            <a:endParaRPr lang="en-US" sz="1350">
              <a:solidFill>
                <a:prstClr val="black"/>
              </a:solidFill>
              <a:latin typeface="Arial"/>
              <a:cs typeface="Arial"/>
            </a:endParaRPr>
          </a:p>
        </p:txBody>
      </p:sp>
      <p:sp>
        <p:nvSpPr>
          <p:cNvPr id="21561" name="Rectangle 41"/>
          <p:cNvSpPr>
            <a:spLocks noChangeArrowheads="1"/>
          </p:cNvSpPr>
          <p:nvPr/>
        </p:nvSpPr>
        <p:spPr bwMode="auto">
          <a:xfrm>
            <a:off x="6607969" y="2289782"/>
            <a:ext cx="1321594" cy="871538"/>
          </a:xfrm>
          <a:prstGeom prst="rect">
            <a:avLst/>
          </a:prstGeom>
          <a:solidFill>
            <a:srgbClr val="FF9900"/>
          </a:solidFill>
          <a:ln w="9525">
            <a:solidFill>
              <a:schemeClr val="tx1"/>
            </a:solidFill>
            <a:miter lim="800000"/>
            <a:headEnd/>
            <a:tailEnd/>
          </a:ln>
        </p:spPr>
        <p:txBody>
          <a:bodyPr wrap="none" anchor="ctr"/>
          <a:lstStyle/>
          <a:p>
            <a:endParaRPr lang="en-US" sz="1350">
              <a:solidFill>
                <a:prstClr val="black"/>
              </a:solidFill>
              <a:latin typeface="Arial"/>
              <a:cs typeface="Arial"/>
            </a:endParaRPr>
          </a:p>
        </p:txBody>
      </p:sp>
      <p:sp>
        <p:nvSpPr>
          <p:cNvPr id="21562" name="Text Box 100"/>
          <p:cNvSpPr txBox="1">
            <a:spLocks noChangeAspect="1" noChangeArrowheads="1"/>
          </p:cNvSpPr>
          <p:nvPr/>
        </p:nvSpPr>
        <p:spPr bwMode="auto">
          <a:xfrm>
            <a:off x="7121616" y="3704445"/>
            <a:ext cx="432413" cy="200816"/>
          </a:xfrm>
          <a:prstGeom prst="rect">
            <a:avLst/>
          </a:prstGeom>
          <a:noFill/>
          <a:ln w="25400" algn="ctr">
            <a:noFill/>
            <a:miter lim="800000"/>
            <a:headEnd/>
            <a:tailEnd/>
          </a:ln>
        </p:spPr>
        <p:txBody>
          <a:bodyPr wrap="none" lIns="61715" tIns="30857" rIns="61715" bIns="30857" anchor="ctr" anchorCtr="1">
            <a:spAutoFit/>
          </a:bodyPr>
          <a:lstStyle/>
          <a:p>
            <a:pPr algn="ctr" defTabSz="616744">
              <a:spcBef>
                <a:spcPct val="50000"/>
              </a:spcBef>
              <a:buClr>
                <a:srgbClr val="C0504D"/>
              </a:buClr>
            </a:pPr>
            <a:r>
              <a:rPr lang="de-AT" sz="900">
                <a:solidFill>
                  <a:prstClr val="black"/>
                </a:solidFill>
                <a:latin typeface="Arial"/>
                <a:ea typeface="SimSun" pitchFamily="2" charset="-122"/>
                <a:cs typeface="Arial"/>
              </a:rPr>
              <a:t>TKDS</a:t>
            </a:r>
          </a:p>
        </p:txBody>
      </p:sp>
      <p:sp>
        <p:nvSpPr>
          <p:cNvPr id="21563" name="Line 46"/>
          <p:cNvSpPr>
            <a:spLocks noChangeShapeType="1"/>
          </p:cNvSpPr>
          <p:nvPr/>
        </p:nvSpPr>
        <p:spPr bwMode="auto">
          <a:xfrm flipV="1">
            <a:off x="7321154" y="3092264"/>
            <a:ext cx="129778" cy="560785"/>
          </a:xfrm>
          <a:prstGeom prst="line">
            <a:avLst/>
          </a:prstGeom>
          <a:noFill/>
          <a:ln w="9525">
            <a:solidFill>
              <a:schemeClr val="tx1"/>
            </a:solidFill>
            <a:prstDash val="sysDot"/>
            <a:round/>
            <a:headEnd/>
            <a:tailEnd/>
          </a:ln>
        </p:spPr>
        <p:txBody>
          <a:bodyPr/>
          <a:lstStyle/>
          <a:p>
            <a:endParaRPr lang="en-US" sz="1350">
              <a:solidFill>
                <a:prstClr val="black"/>
              </a:solidFill>
              <a:latin typeface="Arial"/>
              <a:cs typeface="Arial"/>
            </a:endParaRPr>
          </a:p>
        </p:txBody>
      </p:sp>
      <p:sp>
        <p:nvSpPr>
          <p:cNvPr id="21564" name="Line 47"/>
          <p:cNvSpPr>
            <a:spLocks noChangeShapeType="1"/>
          </p:cNvSpPr>
          <p:nvPr/>
        </p:nvSpPr>
        <p:spPr bwMode="auto">
          <a:xfrm flipV="1">
            <a:off x="6768704" y="3141080"/>
            <a:ext cx="695325" cy="520303"/>
          </a:xfrm>
          <a:prstGeom prst="line">
            <a:avLst/>
          </a:prstGeom>
          <a:noFill/>
          <a:ln w="9525">
            <a:solidFill>
              <a:schemeClr val="tx1"/>
            </a:solidFill>
            <a:prstDash val="sysDot"/>
            <a:round/>
            <a:headEnd/>
            <a:tailEnd/>
          </a:ln>
        </p:spPr>
        <p:txBody>
          <a:bodyPr/>
          <a:lstStyle/>
          <a:p>
            <a:endParaRPr lang="en-US" sz="1350">
              <a:solidFill>
                <a:prstClr val="black"/>
              </a:solidFill>
              <a:latin typeface="Arial"/>
              <a:cs typeface="Arial"/>
            </a:endParaRPr>
          </a:p>
        </p:txBody>
      </p:sp>
      <p:sp>
        <p:nvSpPr>
          <p:cNvPr id="21565" name="Line 48"/>
          <p:cNvSpPr>
            <a:spLocks noChangeShapeType="1"/>
          </p:cNvSpPr>
          <p:nvPr/>
        </p:nvSpPr>
        <p:spPr bwMode="auto">
          <a:xfrm flipV="1">
            <a:off x="6161485" y="3119648"/>
            <a:ext cx="1303734" cy="541734"/>
          </a:xfrm>
          <a:prstGeom prst="line">
            <a:avLst/>
          </a:prstGeom>
          <a:noFill/>
          <a:ln w="9525">
            <a:solidFill>
              <a:schemeClr val="tx1"/>
            </a:solidFill>
            <a:prstDash val="sysDot"/>
            <a:round/>
            <a:headEnd/>
            <a:tailEnd/>
          </a:ln>
        </p:spPr>
        <p:txBody>
          <a:bodyPr/>
          <a:lstStyle/>
          <a:p>
            <a:endParaRPr lang="en-US" sz="1350">
              <a:solidFill>
                <a:prstClr val="black"/>
              </a:solidFill>
              <a:latin typeface="Arial"/>
              <a:cs typeface="Arial"/>
            </a:endParaRPr>
          </a:p>
        </p:txBody>
      </p:sp>
      <p:sp>
        <p:nvSpPr>
          <p:cNvPr id="21566" name="Line 49"/>
          <p:cNvSpPr>
            <a:spLocks noChangeShapeType="1"/>
          </p:cNvSpPr>
          <p:nvPr/>
        </p:nvSpPr>
        <p:spPr bwMode="auto">
          <a:xfrm flipH="1" flipV="1">
            <a:off x="5805488" y="3181561"/>
            <a:ext cx="359569" cy="482203"/>
          </a:xfrm>
          <a:prstGeom prst="line">
            <a:avLst/>
          </a:prstGeom>
          <a:noFill/>
          <a:ln w="9525">
            <a:solidFill>
              <a:schemeClr val="tx1"/>
            </a:solidFill>
            <a:prstDash val="sysDot"/>
            <a:round/>
            <a:headEnd/>
            <a:tailEnd/>
          </a:ln>
          <a:effectLst>
            <a:prstShdw prst="shdw13" dist="53882" dir="13500000">
              <a:schemeClr val="bg2">
                <a:alpha val="50000"/>
              </a:schemeClr>
            </a:prstShdw>
          </a:effectLst>
        </p:spPr>
        <p:txBody>
          <a:bodyPr/>
          <a:lstStyle/>
          <a:p>
            <a:endParaRPr lang="en-US" sz="1350">
              <a:solidFill>
                <a:prstClr val="black"/>
              </a:solidFill>
              <a:latin typeface="Arial"/>
              <a:cs typeface="Arial"/>
            </a:endParaRPr>
          </a:p>
        </p:txBody>
      </p:sp>
      <p:sp>
        <p:nvSpPr>
          <p:cNvPr id="21567" name="Line 50"/>
          <p:cNvSpPr>
            <a:spLocks noChangeShapeType="1"/>
          </p:cNvSpPr>
          <p:nvPr/>
        </p:nvSpPr>
        <p:spPr bwMode="auto">
          <a:xfrm>
            <a:off x="5798344" y="3174417"/>
            <a:ext cx="988219" cy="501253"/>
          </a:xfrm>
          <a:prstGeom prst="line">
            <a:avLst/>
          </a:prstGeom>
          <a:noFill/>
          <a:ln w="9525">
            <a:solidFill>
              <a:schemeClr val="tx1"/>
            </a:solidFill>
            <a:prstDash val="sysDot"/>
            <a:round/>
            <a:headEnd/>
            <a:tailEnd/>
          </a:ln>
        </p:spPr>
        <p:txBody>
          <a:bodyPr/>
          <a:lstStyle/>
          <a:p>
            <a:endParaRPr lang="en-US" sz="1350">
              <a:solidFill>
                <a:prstClr val="black"/>
              </a:solidFill>
              <a:latin typeface="Arial"/>
              <a:cs typeface="Arial"/>
            </a:endParaRPr>
          </a:p>
        </p:txBody>
      </p:sp>
      <p:sp>
        <p:nvSpPr>
          <p:cNvPr id="21568" name="Line 51"/>
          <p:cNvSpPr>
            <a:spLocks noChangeShapeType="1"/>
          </p:cNvSpPr>
          <p:nvPr/>
        </p:nvSpPr>
        <p:spPr bwMode="auto">
          <a:xfrm flipH="1" flipV="1">
            <a:off x="5788819" y="3182751"/>
            <a:ext cx="1496616" cy="495300"/>
          </a:xfrm>
          <a:prstGeom prst="line">
            <a:avLst/>
          </a:prstGeom>
          <a:noFill/>
          <a:ln w="9525">
            <a:solidFill>
              <a:schemeClr val="tx1"/>
            </a:solidFill>
            <a:round/>
            <a:headEnd/>
            <a:tailEnd/>
          </a:ln>
        </p:spPr>
        <p:txBody>
          <a:bodyPr/>
          <a:lstStyle/>
          <a:p>
            <a:endParaRPr lang="en-US" sz="1350">
              <a:solidFill>
                <a:prstClr val="black"/>
              </a:solidFill>
              <a:latin typeface="Arial"/>
              <a:cs typeface="Arial"/>
            </a:endParaRPr>
          </a:p>
        </p:txBody>
      </p:sp>
      <p:sp>
        <p:nvSpPr>
          <p:cNvPr id="21569" name="Text Box 100"/>
          <p:cNvSpPr txBox="1">
            <a:spLocks noChangeAspect="1" noChangeArrowheads="1"/>
          </p:cNvSpPr>
          <p:nvPr/>
        </p:nvSpPr>
        <p:spPr bwMode="auto">
          <a:xfrm>
            <a:off x="4766975" y="2872198"/>
            <a:ext cx="387528" cy="200816"/>
          </a:xfrm>
          <a:prstGeom prst="rect">
            <a:avLst/>
          </a:prstGeom>
          <a:noFill/>
          <a:ln w="25400" algn="ctr">
            <a:noFill/>
            <a:miter lim="800000"/>
            <a:headEnd/>
            <a:tailEnd/>
          </a:ln>
        </p:spPr>
        <p:txBody>
          <a:bodyPr wrap="none" lIns="61715" tIns="30857" rIns="61715" bIns="30857" anchor="ctr" anchorCtr="1">
            <a:spAutoFit/>
          </a:bodyPr>
          <a:lstStyle/>
          <a:p>
            <a:pPr algn="ctr" defTabSz="616744">
              <a:spcBef>
                <a:spcPct val="50000"/>
              </a:spcBef>
              <a:buClr>
                <a:srgbClr val="C0504D"/>
              </a:buClr>
            </a:pPr>
            <a:r>
              <a:rPr lang="de-AT" sz="900">
                <a:solidFill>
                  <a:prstClr val="black"/>
                </a:solidFill>
                <a:latin typeface="Arial"/>
                <a:ea typeface="SimSun" pitchFamily="2" charset="-122"/>
                <a:cs typeface="Arial"/>
              </a:rPr>
              <a:t>ICSF</a:t>
            </a:r>
          </a:p>
        </p:txBody>
      </p:sp>
      <p:sp>
        <p:nvSpPr>
          <p:cNvPr id="21570" name="Text Box 100"/>
          <p:cNvSpPr txBox="1">
            <a:spLocks noChangeAspect="1" noChangeArrowheads="1"/>
          </p:cNvSpPr>
          <p:nvPr/>
        </p:nvSpPr>
        <p:spPr bwMode="auto">
          <a:xfrm>
            <a:off x="6668403" y="2888867"/>
            <a:ext cx="387528" cy="200816"/>
          </a:xfrm>
          <a:prstGeom prst="rect">
            <a:avLst/>
          </a:prstGeom>
          <a:noFill/>
          <a:ln w="25400" algn="ctr">
            <a:noFill/>
            <a:miter lim="800000"/>
            <a:headEnd/>
            <a:tailEnd/>
          </a:ln>
        </p:spPr>
        <p:txBody>
          <a:bodyPr wrap="none" lIns="61715" tIns="30857" rIns="61715" bIns="30857" anchor="ctr" anchorCtr="1">
            <a:spAutoFit/>
          </a:bodyPr>
          <a:lstStyle/>
          <a:p>
            <a:pPr algn="ctr" defTabSz="616744">
              <a:spcBef>
                <a:spcPct val="50000"/>
              </a:spcBef>
              <a:buClr>
                <a:srgbClr val="C0504D"/>
              </a:buClr>
            </a:pPr>
            <a:r>
              <a:rPr lang="de-AT" sz="900">
                <a:solidFill>
                  <a:prstClr val="black"/>
                </a:solidFill>
                <a:latin typeface="Arial"/>
                <a:ea typeface="SimSun" pitchFamily="2" charset="-122"/>
                <a:cs typeface="Arial"/>
              </a:rPr>
              <a:t>ICSF</a:t>
            </a:r>
          </a:p>
        </p:txBody>
      </p:sp>
      <p:grpSp>
        <p:nvGrpSpPr>
          <p:cNvPr id="21571" name="Group 75"/>
          <p:cNvGrpSpPr>
            <a:grpSpLocks/>
          </p:cNvGrpSpPr>
          <p:nvPr/>
        </p:nvGrpSpPr>
        <p:grpSpPr bwMode="auto">
          <a:xfrm>
            <a:off x="5460206" y="2370745"/>
            <a:ext cx="509588" cy="711994"/>
            <a:chOff x="3362" y="3361"/>
            <a:chExt cx="428" cy="598"/>
          </a:xfrm>
        </p:grpSpPr>
        <p:sp>
          <p:nvSpPr>
            <p:cNvPr id="21620" name="Rectangle 52"/>
            <p:cNvSpPr>
              <a:spLocks noChangeArrowheads="1"/>
            </p:cNvSpPr>
            <p:nvPr/>
          </p:nvSpPr>
          <p:spPr bwMode="auto">
            <a:xfrm>
              <a:off x="3521" y="3804"/>
              <a:ext cx="56" cy="56"/>
            </a:xfrm>
            <a:prstGeom prst="rect">
              <a:avLst/>
            </a:prstGeom>
            <a:solidFill>
              <a:schemeClr val="accent1"/>
            </a:solidFill>
            <a:ln w="9525">
              <a:solidFill>
                <a:schemeClr val="tx1"/>
              </a:solidFill>
              <a:miter lim="800000"/>
              <a:headEnd/>
              <a:tailEnd/>
            </a:ln>
          </p:spPr>
          <p:txBody>
            <a:bodyPr wrap="none" anchor="ctr"/>
            <a:lstStyle/>
            <a:p>
              <a:endParaRPr lang="en-US" sz="1350">
                <a:solidFill>
                  <a:prstClr val="black"/>
                </a:solidFill>
                <a:latin typeface="Arial"/>
                <a:cs typeface="Arial"/>
              </a:endParaRPr>
            </a:p>
          </p:txBody>
        </p:sp>
        <p:sp>
          <p:nvSpPr>
            <p:cNvPr id="21621" name="Rectangle 56"/>
            <p:cNvSpPr>
              <a:spLocks noChangeArrowheads="1"/>
            </p:cNvSpPr>
            <p:nvPr/>
          </p:nvSpPr>
          <p:spPr bwMode="auto">
            <a:xfrm>
              <a:off x="3362" y="3648"/>
              <a:ext cx="56" cy="56"/>
            </a:xfrm>
            <a:prstGeom prst="rect">
              <a:avLst/>
            </a:prstGeom>
            <a:solidFill>
              <a:schemeClr val="accent1"/>
            </a:solidFill>
            <a:ln w="9525">
              <a:solidFill>
                <a:schemeClr val="tx1"/>
              </a:solidFill>
              <a:miter lim="800000"/>
              <a:headEnd/>
              <a:tailEnd/>
            </a:ln>
          </p:spPr>
          <p:txBody>
            <a:bodyPr wrap="none" anchor="ctr"/>
            <a:lstStyle/>
            <a:p>
              <a:endParaRPr lang="en-US" sz="1350">
                <a:solidFill>
                  <a:prstClr val="black"/>
                </a:solidFill>
                <a:latin typeface="Arial"/>
                <a:cs typeface="Arial"/>
              </a:endParaRPr>
            </a:p>
          </p:txBody>
        </p:sp>
        <p:sp>
          <p:nvSpPr>
            <p:cNvPr id="21622" name="Rectangle 57"/>
            <p:cNvSpPr>
              <a:spLocks noChangeArrowheads="1"/>
            </p:cNvSpPr>
            <p:nvPr/>
          </p:nvSpPr>
          <p:spPr bwMode="auto">
            <a:xfrm>
              <a:off x="3376" y="3361"/>
              <a:ext cx="56" cy="56"/>
            </a:xfrm>
            <a:prstGeom prst="rect">
              <a:avLst/>
            </a:prstGeom>
            <a:solidFill>
              <a:schemeClr val="accent1"/>
            </a:solidFill>
            <a:ln w="9525">
              <a:solidFill>
                <a:schemeClr val="tx1"/>
              </a:solidFill>
              <a:miter lim="800000"/>
              <a:headEnd/>
              <a:tailEnd/>
            </a:ln>
          </p:spPr>
          <p:txBody>
            <a:bodyPr wrap="none" anchor="ctr"/>
            <a:lstStyle/>
            <a:p>
              <a:endParaRPr lang="en-US" sz="1350">
                <a:solidFill>
                  <a:prstClr val="black"/>
                </a:solidFill>
                <a:latin typeface="Arial"/>
                <a:cs typeface="Arial"/>
              </a:endParaRPr>
            </a:p>
          </p:txBody>
        </p:sp>
        <p:sp>
          <p:nvSpPr>
            <p:cNvPr id="21623" name="Rectangle 59"/>
            <p:cNvSpPr>
              <a:spLocks noChangeArrowheads="1"/>
            </p:cNvSpPr>
            <p:nvPr/>
          </p:nvSpPr>
          <p:spPr bwMode="auto">
            <a:xfrm>
              <a:off x="3709" y="3903"/>
              <a:ext cx="56" cy="56"/>
            </a:xfrm>
            <a:prstGeom prst="rect">
              <a:avLst/>
            </a:prstGeom>
            <a:solidFill>
              <a:schemeClr val="accent1"/>
            </a:solidFill>
            <a:ln w="9525">
              <a:solidFill>
                <a:schemeClr val="tx1"/>
              </a:solidFill>
              <a:miter lim="800000"/>
              <a:headEnd/>
              <a:tailEnd/>
            </a:ln>
          </p:spPr>
          <p:txBody>
            <a:bodyPr wrap="none" anchor="ctr"/>
            <a:lstStyle/>
            <a:p>
              <a:endParaRPr lang="en-US" sz="1350">
                <a:solidFill>
                  <a:prstClr val="black"/>
                </a:solidFill>
                <a:latin typeface="Arial"/>
                <a:cs typeface="Arial"/>
              </a:endParaRPr>
            </a:p>
          </p:txBody>
        </p:sp>
        <p:sp>
          <p:nvSpPr>
            <p:cNvPr id="21624" name="Rectangle 60"/>
            <p:cNvSpPr>
              <a:spLocks noChangeArrowheads="1"/>
            </p:cNvSpPr>
            <p:nvPr/>
          </p:nvSpPr>
          <p:spPr bwMode="auto">
            <a:xfrm>
              <a:off x="3734" y="3675"/>
              <a:ext cx="56" cy="56"/>
            </a:xfrm>
            <a:prstGeom prst="rect">
              <a:avLst/>
            </a:prstGeom>
            <a:solidFill>
              <a:schemeClr val="accent1"/>
            </a:solidFill>
            <a:ln w="9525">
              <a:solidFill>
                <a:schemeClr val="tx1"/>
              </a:solidFill>
              <a:miter lim="800000"/>
              <a:headEnd/>
              <a:tailEnd/>
            </a:ln>
          </p:spPr>
          <p:txBody>
            <a:bodyPr wrap="none" anchor="ctr"/>
            <a:lstStyle/>
            <a:p>
              <a:endParaRPr lang="en-US" sz="1350">
                <a:solidFill>
                  <a:prstClr val="black"/>
                </a:solidFill>
                <a:latin typeface="Arial"/>
                <a:cs typeface="Arial"/>
              </a:endParaRPr>
            </a:p>
          </p:txBody>
        </p:sp>
        <p:grpSp>
          <p:nvGrpSpPr>
            <p:cNvPr id="21625" name="Group 125"/>
            <p:cNvGrpSpPr>
              <a:grpSpLocks/>
            </p:cNvGrpSpPr>
            <p:nvPr/>
          </p:nvGrpSpPr>
          <p:grpSpPr bwMode="auto">
            <a:xfrm>
              <a:off x="3396" y="3432"/>
              <a:ext cx="367" cy="479"/>
              <a:chOff x="360" y="1904"/>
              <a:chExt cx="368" cy="504"/>
            </a:xfrm>
          </p:grpSpPr>
          <p:sp>
            <p:nvSpPr>
              <p:cNvPr id="21626" name="Line 126"/>
              <p:cNvSpPr>
                <a:spLocks noChangeShapeType="1"/>
              </p:cNvSpPr>
              <p:nvPr/>
            </p:nvSpPr>
            <p:spPr bwMode="auto">
              <a:xfrm>
                <a:off x="360" y="1904"/>
                <a:ext cx="0" cy="240"/>
              </a:xfrm>
              <a:prstGeom prst="line">
                <a:avLst/>
              </a:prstGeom>
              <a:noFill/>
              <a:ln w="12700">
                <a:solidFill>
                  <a:srgbClr val="000000"/>
                </a:solidFill>
                <a:round/>
                <a:headEnd/>
                <a:tailEnd/>
              </a:ln>
            </p:spPr>
            <p:txBody>
              <a:bodyPr/>
              <a:lstStyle/>
              <a:p>
                <a:endParaRPr lang="en-US" sz="1350">
                  <a:solidFill>
                    <a:prstClr val="black"/>
                  </a:solidFill>
                  <a:latin typeface="Arial"/>
                  <a:cs typeface="Arial"/>
                </a:endParaRPr>
              </a:p>
            </p:txBody>
          </p:sp>
          <p:sp>
            <p:nvSpPr>
              <p:cNvPr id="21627" name="Line 127"/>
              <p:cNvSpPr>
                <a:spLocks noChangeShapeType="1"/>
              </p:cNvSpPr>
              <p:nvPr/>
            </p:nvSpPr>
            <p:spPr bwMode="auto">
              <a:xfrm>
                <a:off x="360" y="2040"/>
                <a:ext cx="168" cy="0"/>
              </a:xfrm>
              <a:prstGeom prst="line">
                <a:avLst/>
              </a:prstGeom>
              <a:noFill/>
              <a:ln w="12700">
                <a:solidFill>
                  <a:srgbClr val="000000"/>
                </a:solidFill>
                <a:round/>
                <a:headEnd/>
                <a:tailEnd/>
              </a:ln>
            </p:spPr>
            <p:txBody>
              <a:bodyPr/>
              <a:lstStyle/>
              <a:p>
                <a:endParaRPr lang="en-US" sz="1350">
                  <a:solidFill>
                    <a:prstClr val="black"/>
                  </a:solidFill>
                  <a:latin typeface="Arial"/>
                  <a:cs typeface="Arial"/>
                </a:endParaRPr>
              </a:p>
            </p:txBody>
          </p:sp>
          <p:sp>
            <p:nvSpPr>
              <p:cNvPr id="21628" name="Line 128"/>
              <p:cNvSpPr>
                <a:spLocks noChangeShapeType="1"/>
              </p:cNvSpPr>
              <p:nvPr/>
            </p:nvSpPr>
            <p:spPr bwMode="auto">
              <a:xfrm>
                <a:off x="528" y="2040"/>
                <a:ext cx="0" cy="152"/>
              </a:xfrm>
              <a:prstGeom prst="line">
                <a:avLst/>
              </a:prstGeom>
              <a:noFill/>
              <a:ln w="12700">
                <a:solidFill>
                  <a:srgbClr val="000000"/>
                </a:solidFill>
                <a:round/>
                <a:headEnd/>
                <a:tailEnd/>
              </a:ln>
            </p:spPr>
            <p:txBody>
              <a:bodyPr/>
              <a:lstStyle/>
              <a:p>
                <a:endParaRPr lang="en-US" sz="1350">
                  <a:solidFill>
                    <a:prstClr val="black"/>
                  </a:solidFill>
                  <a:latin typeface="Arial"/>
                  <a:cs typeface="Arial"/>
                </a:endParaRPr>
              </a:p>
            </p:txBody>
          </p:sp>
          <p:sp>
            <p:nvSpPr>
              <p:cNvPr id="21629" name="Line 129"/>
              <p:cNvSpPr>
                <a:spLocks noChangeShapeType="1"/>
              </p:cNvSpPr>
              <p:nvPr/>
            </p:nvSpPr>
            <p:spPr bwMode="auto">
              <a:xfrm>
                <a:off x="528" y="2192"/>
                <a:ext cx="200" cy="0"/>
              </a:xfrm>
              <a:prstGeom prst="line">
                <a:avLst/>
              </a:prstGeom>
              <a:noFill/>
              <a:ln w="12700">
                <a:solidFill>
                  <a:srgbClr val="000000"/>
                </a:solidFill>
                <a:round/>
                <a:headEnd/>
                <a:tailEnd/>
              </a:ln>
            </p:spPr>
            <p:txBody>
              <a:bodyPr/>
              <a:lstStyle/>
              <a:p>
                <a:endParaRPr lang="en-US" sz="1350">
                  <a:solidFill>
                    <a:prstClr val="black"/>
                  </a:solidFill>
                  <a:latin typeface="Arial"/>
                  <a:cs typeface="Arial"/>
                </a:endParaRPr>
              </a:p>
            </p:txBody>
          </p:sp>
          <p:sp>
            <p:nvSpPr>
              <p:cNvPr id="21630" name="Line 130"/>
              <p:cNvSpPr>
                <a:spLocks noChangeShapeType="1"/>
              </p:cNvSpPr>
              <p:nvPr/>
            </p:nvSpPr>
            <p:spPr bwMode="auto">
              <a:xfrm>
                <a:off x="616" y="2192"/>
                <a:ext cx="0" cy="120"/>
              </a:xfrm>
              <a:prstGeom prst="line">
                <a:avLst/>
              </a:prstGeom>
              <a:noFill/>
              <a:ln w="12700">
                <a:solidFill>
                  <a:srgbClr val="000000"/>
                </a:solidFill>
                <a:round/>
                <a:headEnd/>
                <a:tailEnd/>
              </a:ln>
            </p:spPr>
            <p:txBody>
              <a:bodyPr/>
              <a:lstStyle/>
              <a:p>
                <a:endParaRPr lang="en-US" sz="1350">
                  <a:solidFill>
                    <a:prstClr val="black"/>
                  </a:solidFill>
                  <a:latin typeface="Arial"/>
                  <a:cs typeface="Arial"/>
                </a:endParaRPr>
              </a:p>
            </p:txBody>
          </p:sp>
          <p:sp>
            <p:nvSpPr>
              <p:cNvPr id="21631" name="Line 131"/>
              <p:cNvSpPr>
                <a:spLocks noChangeShapeType="1"/>
              </p:cNvSpPr>
              <p:nvPr/>
            </p:nvSpPr>
            <p:spPr bwMode="auto">
              <a:xfrm>
                <a:off x="528" y="2312"/>
                <a:ext cx="168" cy="0"/>
              </a:xfrm>
              <a:prstGeom prst="line">
                <a:avLst/>
              </a:prstGeom>
              <a:noFill/>
              <a:ln w="12700">
                <a:solidFill>
                  <a:srgbClr val="000000"/>
                </a:solidFill>
                <a:round/>
                <a:headEnd/>
                <a:tailEnd/>
              </a:ln>
            </p:spPr>
            <p:txBody>
              <a:bodyPr/>
              <a:lstStyle/>
              <a:p>
                <a:endParaRPr lang="en-US" sz="1350">
                  <a:solidFill>
                    <a:prstClr val="black"/>
                  </a:solidFill>
                  <a:latin typeface="Arial"/>
                  <a:cs typeface="Arial"/>
                </a:endParaRPr>
              </a:p>
            </p:txBody>
          </p:sp>
          <p:sp>
            <p:nvSpPr>
              <p:cNvPr id="21632" name="Line 132"/>
              <p:cNvSpPr>
                <a:spLocks noChangeShapeType="1"/>
              </p:cNvSpPr>
              <p:nvPr/>
            </p:nvSpPr>
            <p:spPr bwMode="auto">
              <a:xfrm>
                <a:off x="696" y="2312"/>
                <a:ext cx="0" cy="96"/>
              </a:xfrm>
              <a:prstGeom prst="line">
                <a:avLst/>
              </a:prstGeom>
              <a:noFill/>
              <a:ln w="12700">
                <a:solidFill>
                  <a:srgbClr val="000000"/>
                </a:solidFill>
                <a:round/>
                <a:headEnd/>
                <a:tailEnd/>
              </a:ln>
            </p:spPr>
            <p:txBody>
              <a:bodyPr/>
              <a:lstStyle/>
              <a:p>
                <a:endParaRPr lang="en-US" sz="1350">
                  <a:solidFill>
                    <a:prstClr val="black"/>
                  </a:solidFill>
                  <a:latin typeface="Arial"/>
                  <a:cs typeface="Arial"/>
                </a:endParaRPr>
              </a:p>
            </p:txBody>
          </p:sp>
        </p:grpSp>
      </p:grpSp>
      <p:grpSp>
        <p:nvGrpSpPr>
          <p:cNvPr id="21572" name="Group 76"/>
          <p:cNvGrpSpPr>
            <a:grpSpLocks/>
          </p:cNvGrpSpPr>
          <p:nvPr/>
        </p:nvGrpSpPr>
        <p:grpSpPr bwMode="auto">
          <a:xfrm>
            <a:off x="7293769" y="2375507"/>
            <a:ext cx="509588" cy="711994"/>
            <a:chOff x="3362" y="3361"/>
            <a:chExt cx="428" cy="598"/>
          </a:xfrm>
        </p:grpSpPr>
        <p:sp>
          <p:nvSpPr>
            <p:cNvPr id="21607" name="Rectangle 77"/>
            <p:cNvSpPr>
              <a:spLocks noChangeArrowheads="1"/>
            </p:cNvSpPr>
            <p:nvPr/>
          </p:nvSpPr>
          <p:spPr bwMode="auto">
            <a:xfrm>
              <a:off x="3521" y="3804"/>
              <a:ext cx="56" cy="56"/>
            </a:xfrm>
            <a:prstGeom prst="rect">
              <a:avLst/>
            </a:prstGeom>
            <a:solidFill>
              <a:schemeClr val="accent1"/>
            </a:solidFill>
            <a:ln w="9525">
              <a:solidFill>
                <a:schemeClr val="tx1"/>
              </a:solidFill>
              <a:miter lim="800000"/>
              <a:headEnd/>
              <a:tailEnd/>
            </a:ln>
          </p:spPr>
          <p:txBody>
            <a:bodyPr wrap="none" anchor="ctr"/>
            <a:lstStyle/>
            <a:p>
              <a:endParaRPr lang="en-US" sz="1350">
                <a:solidFill>
                  <a:prstClr val="black"/>
                </a:solidFill>
                <a:latin typeface="Arial"/>
                <a:cs typeface="Arial"/>
              </a:endParaRPr>
            </a:p>
          </p:txBody>
        </p:sp>
        <p:sp>
          <p:nvSpPr>
            <p:cNvPr id="21608" name="Rectangle 78"/>
            <p:cNvSpPr>
              <a:spLocks noChangeArrowheads="1"/>
            </p:cNvSpPr>
            <p:nvPr/>
          </p:nvSpPr>
          <p:spPr bwMode="auto">
            <a:xfrm>
              <a:off x="3362" y="3648"/>
              <a:ext cx="56" cy="56"/>
            </a:xfrm>
            <a:prstGeom prst="rect">
              <a:avLst/>
            </a:prstGeom>
            <a:solidFill>
              <a:schemeClr val="accent1"/>
            </a:solidFill>
            <a:ln w="9525">
              <a:solidFill>
                <a:schemeClr val="tx1"/>
              </a:solidFill>
              <a:miter lim="800000"/>
              <a:headEnd/>
              <a:tailEnd/>
            </a:ln>
          </p:spPr>
          <p:txBody>
            <a:bodyPr wrap="none" anchor="ctr"/>
            <a:lstStyle/>
            <a:p>
              <a:endParaRPr lang="en-US" sz="1350">
                <a:solidFill>
                  <a:prstClr val="black"/>
                </a:solidFill>
                <a:latin typeface="Arial"/>
                <a:cs typeface="Arial"/>
              </a:endParaRPr>
            </a:p>
          </p:txBody>
        </p:sp>
        <p:sp>
          <p:nvSpPr>
            <p:cNvPr id="21609" name="Rectangle 79"/>
            <p:cNvSpPr>
              <a:spLocks noChangeArrowheads="1"/>
            </p:cNvSpPr>
            <p:nvPr/>
          </p:nvSpPr>
          <p:spPr bwMode="auto">
            <a:xfrm>
              <a:off x="3376" y="3361"/>
              <a:ext cx="56" cy="56"/>
            </a:xfrm>
            <a:prstGeom prst="rect">
              <a:avLst/>
            </a:prstGeom>
            <a:solidFill>
              <a:schemeClr val="accent1"/>
            </a:solidFill>
            <a:ln w="9525">
              <a:solidFill>
                <a:schemeClr val="tx1"/>
              </a:solidFill>
              <a:miter lim="800000"/>
              <a:headEnd/>
              <a:tailEnd/>
            </a:ln>
          </p:spPr>
          <p:txBody>
            <a:bodyPr wrap="none" anchor="ctr"/>
            <a:lstStyle/>
            <a:p>
              <a:endParaRPr lang="en-US" sz="1350">
                <a:solidFill>
                  <a:prstClr val="black"/>
                </a:solidFill>
                <a:latin typeface="Arial"/>
                <a:cs typeface="Arial"/>
              </a:endParaRPr>
            </a:p>
          </p:txBody>
        </p:sp>
        <p:sp>
          <p:nvSpPr>
            <p:cNvPr id="21610" name="Rectangle 80"/>
            <p:cNvSpPr>
              <a:spLocks noChangeArrowheads="1"/>
            </p:cNvSpPr>
            <p:nvPr/>
          </p:nvSpPr>
          <p:spPr bwMode="auto">
            <a:xfrm>
              <a:off x="3709" y="3903"/>
              <a:ext cx="56" cy="56"/>
            </a:xfrm>
            <a:prstGeom prst="rect">
              <a:avLst/>
            </a:prstGeom>
            <a:solidFill>
              <a:schemeClr val="accent1"/>
            </a:solidFill>
            <a:ln w="9525">
              <a:solidFill>
                <a:schemeClr val="tx1"/>
              </a:solidFill>
              <a:miter lim="800000"/>
              <a:headEnd/>
              <a:tailEnd/>
            </a:ln>
          </p:spPr>
          <p:txBody>
            <a:bodyPr wrap="none" anchor="ctr"/>
            <a:lstStyle/>
            <a:p>
              <a:endParaRPr lang="en-US" sz="1350">
                <a:solidFill>
                  <a:prstClr val="black"/>
                </a:solidFill>
                <a:latin typeface="Arial"/>
                <a:cs typeface="Arial"/>
              </a:endParaRPr>
            </a:p>
          </p:txBody>
        </p:sp>
        <p:sp>
          <p:nvSpPr>
            <p:cNvPr id="21611" name="Rectangle 81"/>
            <p:cNvSpPr>
              <a:spLocks noChangeArrowheads="1"/>
            </p:cNvSpPr>
            <p:nvPr/>
          </p:nvSpPr>
          <p:spPr bwMode="auto">
            <a:xfrm>
              <a:off x="3734" y="3675"/>
              <a:ext cx="56" cy="56"/>
            </a:xfrm>
            <a:prstGeom prst="rect">
              <a:avLst/>
            </a:prstGeom>
            <a:solidFill>
              <a:schemeClr val="accent1"/>
            </a:solidFill>
            <a:ln w="9525">
              <a:solidFill>
                <a:schemeClr val="tx1"/>
              </a:solidFill>
              <a:miter lim="800000"/>
              <a:headEnd/>
              <a:tailEnd/>
            </a:ln>
          </p:spPr>
          <p:txBody>
            <a:bodyPr wrap="none" anchor="ctr"/>
            <a:lstStyle/>
            <a:p>
              <a:endParaRPr lang="en-US" sz="1350">
                <a:solidFill>
                  <a:prstClr val="black"/>
                </a:solidFill>
                <a:latin typeface="Arial"/>
                <a:cs typeface="Arial"/>
              </a:endParaRPr>
            </a:p>
          </p:txBody>
        </p:sp>
        <p:grpSp>
          <p:nvGrpSpPr>
            <p:cNvPr id="21612" name="Group 125"/>
            <p:cNvGrpSpPr>
              <a:grpSpLocks/>
            </p:cNvGrpSpPr>
            <p:nvPr/>
          </p:nvGrpSpPr>
          <p:grpSpPr bwMode="auto">
            <a:xfrm>
              <a:off x="3396" y="3432"/>
              <a:ext cx="367" cy="479"/>
              <a:chOff x="360" y="1904"/>
              <a:chExt cx="368" cy="504"/>
            </a:xfrm>
          </p:grpSpPr>
          <p:sp>
            <p:nvSpPr>
              <p:cNvPr id="21613" name="Line 126"/>
              <p:cNvSpPr>
                <a:spLocks noChangeShapeType="1"/>
              </p:cNvSpPr>
              <p:nvPr/>
            </p:nvSpPr>
            <p:spPr bwMode="auto">
              <a:xfrm>
                <a:off x="360" y="1904"/>
                <a:ext cx="0" cy="240"/>
              </a:xfrm>
              <a:prstGeom prst="line">
                <a:avLst/>
              </a:prstGeom>
              <a:noFill/>
              <a:ln w="12700">
                <a:solidFill>
                  <a:srgbClr val="000000"/>
                </a:solidFill>
                <a:round/>
                <a:headEnd/>
                <a:tailEnd/>
              </a:ln>
            </p:spPr>
            <p:txBody>
              <a:bodyPr/>
              <a:lstStyle/>
              <a:p>
                <a:endParaRPr lang="en-US" sz="1350">
                  <a:solidFill>
                    <a:prstClr val="black"/>
                  </a:solidFill>
                  <a:latin typeface="Arial"/>
                  <a:cs typeface="Arial"/>
                </a:endParaRPr>
              </a:p>
            </p:txBody>
          </p:sp>
          <p:sp>
            <p:nvSpPr>
              <p:cNvPr id="21614" name="Line 127"/>
              <p:cNvSpPr>
                <a:spLocks noChangeShapeType="1"/>
              </p:cNvSpPr>
              <p:nvPr/>
            </p:nvSpPr>
            <p:spPr bwMode="auto">
              <a:xfrm>
                <a:off x="360" y="2040"/>
                <a:ext cx="168" cy="0"/>
              </a:xfrm>
              <a:prstGeom prst="line">
                <a:avLst/>
              </a:prstGeom>
              <a:noFill/>
              <a:ln w="12700">
                <a:solidFill>
                  <a:srgbClr val="000000"/>
                </a:solidFill>
                <a:round/>
                <a:headEnd/>
                <a:tailEnd/>
              </a:ln>
            </p:spPr>
            <p:txBody>
              <a:bodyPr/>
              <a:lstStyle/>
              <a:p>
                <a:endParaRPr lang="en-US" sz="1350">
                  <a:solidFill>
                    <a:prstClr val="black"/>
                  </a:solidFill>
                  <a:latin typeface="Arial"/>
                  <a:cs typeface="Arial"/>
                </a:endParaRPr>
              </a:p>
            </p:txBody>
          </p:sp>
          <p:sp>
            <p:nvSpPr>
              <p:cNvPr id="21615" name="Line 128"/>
              <p:cNvSpPr>
                <a:spLocks noChangeShapeType="1"/>
              </p:cNvSpPr>
              <p:nvPr/>
            </p:nvSpPr>
            <p:spPr bwMode="auto">
              <a:xfrm>
                <a:off x="528" y="2040"/>
                <a:ext cx="0" cy="152"/>
              </a:xfrm>
              <a:prstGeom prst="line">
                <a:avLst/>
              </a:prstGeom>
              <a:noFill/>
              <a:ln w="12700">
                <a:solidFill>
                  <a:srgbClr val="000000"/>
                </a:solidFill>
                <a:round/>
                <a:headEnd/>
                <a:tailEnd/>
              </a:ln>
            </p:spPr>
            <p:txBody>
              <a:bodyPr/>
              <a:lstStyle/>
              <a:p>
                <a:endParaRPr lang="en-US" sz="1350">
                  <a:solidFill>
                    <a:prstClr val="black"/>
                  </a:solidFill>
                  <a:latin typeface="Arial"/>
                  <a:cs typeface="Arial"/>
                </a:endParaRPr>
              </a:p>
            </p:txBody>
          </p:sp>
          <p:sp>
            <p:nvSpPr>
              <p:cNvPr id="21616" name="Line 129"/>
              <p:cNvSpPr>
                <a:spLocks noChangeShapeType="1"/>
              </p:cNvSpPr>
              <p:nvPr/>
            </p:nvSpPr>
            <p:spPr bwMode="auto">
              <a:xfrm>
                <a:off x="528" y="2192"/>
                <a:ext cx="200" cy="0"/>
              </a:xfrm>
              <a:prstGeom prst="line">
                <a:avLst/>
              </a:prstGeom>
              <a:noFill/>
              <a:ln w="12700">
                <a:solidFill>
                  <a:srgbClr val="000000"/>
                </a:solidFill>
                <a:round/>
                <a:headEnd/>
                <a:tailEnd/>
              </a:ln>
            </p:spPr>
            <p:txBody>
              <a:bodyPr/>
              <a:lstStyle/>
              <a:p>
                <a:endParaRPr lang="en-US" sz="1350">
                  <a:solidFill>
                    <a:prstClr val="black"/>
                  </a:solidFill>
                  <a:latin typeface="Arial"/>
                  <a:cs typeface="Arial"/>
                </a:endParaRPr>
              </a:p>
            </p:txBody>
          </p:sp>
          <p:sp>
            <p:nvSpPr>
              <p:cNvPr id="21617" name="Line 130"/>
              <p:cNvSpPr>
                <a:spLocks noChangeShapeType="1"/>
              </p:cNvSpPr>
              <p:nvPr/>
            </p:nvSpPr>
            <p:spPr bwMode="auto">
              <a:xfrm>
                <a:off x="616" y="2192"/>
                <a:ext cx="0" cy="120"/>
              </a:xfrm>
              <a:prstGeom prst="line">
                <a:avLst/>
              </a:prstGeom>
              <a:noFill/>
              <a:ln w="12700">
                <a:solidFill>
                  <a:srgbClr val="000000"/>
                </a:solidFill>
                <a:round/>
                <a:headEnd/>
                <a:tailEnd/>
              </a:ln>
            </p:spPr>
            <p:txBody>
              <a:bodyPr/>
              <a:lstStyle/>
              <a:p>
                <a:endParaRPr lang="en-US" sz="1350">
                  <a:solidFill>
                    <a:prstClr val="black"/>
                  </a:solidFill>
                  <a:latin typeface="Arial"/>
                  <a:cs typeface="Arial"/>
                </a:endParaRPr>
              </a:p>
            </p:txBody>
          </p:sp>
          <p:sp>
            <p:nvSpPr>
              <p:cNvPr id="21618" name="Line 131"/>
              <p:cNvSpPr>
                <a:spLocks noChangeShapeType="1"/>
              </p:cNvSpPr>
              <p:nvPr/>
            </p:nvSpPr>
            <p:spPr bwMode="auto">
              <a:xfrm>
                <a:off x="528" y="2312"/>
                <a:ext cx="168" cy="0"/>
              </a:xfrm>
              <a:prstGeom prst="line">
                <a:avLst/>
              </a:prstGeom>
              <a:noFill/>
              <a:ln w="12700">
                <a:solidFill>
                  <a:srgbClr val="000000"/>
                </a:solidFill>
                <a:round/>
                <a:headEnd/>
                <a:tailEnd/>
              </a:ln>
            </p:spPr>
            <p:txBody>
              <a:bodyPr/>
              <a:lstStyle/>
              <a:p>
                <a:endParaRPr lang="en-US" sz="1350">
                  <a:solidFill>
                    <a:prstClr val="black"/>
                  </a:solidFill>
                  <a:latin typeface="Arial"/>
                  <a:cs typeface="Arial"/>
                </a:endParaRPr>
              </a:p>
            </p:txBody>
          </p:sp>
          <p:sp>
            <p:nvSpPr>
              <p:cNvPr id="21619" name="Line 132"/>
              <p:cNvSpPr>
                <a:spLocks noChangeShapeType="1"/>
              </p:cNvSpPr>
              <p:nvPr/>
            </p:nvSpPr>
            <p:spPr bwMode="auto">
              <a:xfrm>
                <a:off x="696" y="2312"/>
                <a:ext cx="0" cy="96"/>
              </a:xfrm>
              <a:prstGeom prst="line">
                <a:avLst/>
              </a:prstGeom>
              <a:noFill/>
              <a:ln w="12700">
                <a:solidFill>
                  <a:srgbClr val="000000"/>
                </a:solidFill>
                <a:round/>
                <a:headEnd/>
                <a:tailEnd/>
              </a:ln>
            </p:spPr>
            <p:txBody>
              <a:bodyPr/>
              <a:lstStyle/>
              <a:p>
                <a:endParaRPr lang="en-US" sz="1350">
                  <a:solidFill>
                    <a:prstClr val="black"/>
                  </a:solidFill>
                  <a:latin typeface="Arial"/>
                  <a:cs typeface="Arial"/>
                </a:endParaRPr>
              </a:p>
            </p:txBody>
          </p:sp>
        </p:grpSp>
      </p:grpSp>
      <p:sp>
        <p:nvSpPr>
          <p:cNvPr id="21573" name="Line 90"/>
          <p:cNvSpPr>
            <a:spLocks noChangeShapeType="1"/>
          </p:cNvSpPr>
          <p:nvPr/>
        </p:nvSpPr>
        <p:spPr bwMode="auto">
          <a:xfrm>
            <a:off x="6034087" y="2685070"/>
            <a:ext cx="661988" cy="0"/>
          </a:xfrm>
          <a:prstGeom prst="line">
            <a:avLst/>
          </a:prstGeom>
          <a:noFill/>
          <a:ln w="38100">
            <a:solidFill>
              <a:schemeClr val="tx1"/>
            </a:solidFill>
            <a:round/>
            <a:headEnd/>
            <a:tailEnd type="triangle" w="med" len="med"/>
          </a:ln>
        </p:spPr>
        <p:txBody>
          <a:bodyPr/>
          <a:lstStyle/>
          <a:p>
            <a:endParaRPr lang="en-US" sz="1350">
              <a:solidFill>
                <a:prstClr val="black"/>
              </a:solidFill>
              <a:latin typeface="Arial"/>
              <a:cs typeface="Arial"/>
            </a:endParaRPr>
          </a:p>
        </p:txBody>
      </p:sp>
      <p:sp>
        <p:nvSpPr>
          <p:cNvPr id="21574" name="Text Box 100"/>
          <p:cNvSpPr txBox="1">
            <a:spLocks noChangeAspect="1" noChangeArrowheads="1"/>
          </p:cNvSpPr>
          <p:nvPr/>
        </p:nvSpPr>
        <p:spPr bwMode="auto">
          <a:xfrm>
            <a:off x="4855803" y="1772061"/>
            <a:ext cx="1182617" cy="200816"/>
          </a:xfrm>
          <a:prstGeom prst="rect">
            <a:avLst/>
          </a:prstGeom>
          <a:noFill/>
          <a:ln w="25400" algn="ctr">
            <a:noFill/>
            <a:miter lim="800000"/>
            <a:headEnd/>
            <a:tailEnd/>
          </a:ln>
        </p:spPr>
        <p:txBody>
          <a:bodyPr wrap="none" lIns="61715" tIns="30857" rIns="61715" bIns="30857" anchor="ctr" anchorCtr="1">
            <a:spAutoFit/>
          </a:bodyPr>
          <a:lstStyle/>
          <a:p>
            <a:pPr algn="ctr" defTabSz="616744">
              <a:spcBef>
                <a:spcPct val="50000"/>
              </a:spcBef>
              <a:buClr>
                <a:srgbClr val="C0504D"/>
              </a:buClr>
            </a:pPr>
            <a:r>
              <a:rPr lang="de-AT" sz="900">
                <a:solidFill>
                  <a:prstClr val="black"/>
                </a:solidFill>
                <a:latin typeface="Arial"/>
                <a:ea typeface="SimSun" pitchFamily="2" charset="-122"/>
                <a:cs typeface="Arial"/>
              </a:rPr>
              <a:t>Application/workload</a:t>
            </a:r>
          </a:p>
        </p:txBody>
      </p:sp>
      <p:sp>
        <p:nvSpPr>
          <p:cNvPr id="21575" name="Text Box 100"/>
          <p:cNvSpPr txBox="1">
            <a:spLocks noChangeAspect="1" noChangeArrowheads="1"/>
          </p:cNvSpPr>
          <p:nvPr/>
        </p:nvSpPr>
        <p:spPr bwMode="auto">
          <a:xfrm>
            <a:off x="6672696" y="1787538"/>
            <a:ext cx="1182617" cy="200816"/>
          </a:xfrm>
          <a:prstGeom prst="rect">
            <a:avLst/>
          </a:prstGeom>
          <a:noFill/>
          <a:ln w="25400" algn="ctr">
            <a:noFill/>
            <a:miter lim="800000"/>
            <a:headEnd/>
            <a:tailEnd/>
          </a:ln>
        </p:spPr>
        <p:txBody>
          <a:bodyPr wrap="none" lIns="61715" tIns="30857" rIns="61715" bIns="30857" anchor="ctr" anchorCtr="1">
            <a:spAutoFit/>
          </a:bodyPr>
          <a:lstStyle/>
          <a:p>
            <a:pPr algn="ctr" defTabSz="616744">
              <a:spcBef>
                <a:spcPct val="50000"/>
              </a:spcBef>
              <a:buClr>
                <a:srgbClr val="C0504D"/>
              </a:buClr>
            </a:pPr>
            <a:r>
              <a:rPr lang="de-AT" sz="900">
                <a:solidFill>
                  <a:prstClr val="black"/>
                </a:solidFill>
                <a:latin typeface="Arial"/>
                <a:ea typeface="SimSun" pitchFamily="2" charset="-122"/>
                <a:cs typeface="Arial"/>
              </a:rPr>
              <a:t>Application/workload</a:t>
            </a:r>
          </a:p>
        </p:txBody>
      </p:sp>
      <p:sp>
        <p:nvSpPr>
          <p:cNvPr id="21576" name="Line 80"/>
          <p:cNvSpPr>
            <a:spLocks noChangeShapeType="1"/>
          </p:cNvSpPr>
          <p:nvPr/>
        </p:nvSpPr>
        <p:spPr bwMode="auto">
          <a:xfrm>
            <a:off x="5299472" y="2017130"/>
            <a:ext cx="0" cy="359569"/>
          </a:xfrm>
          <a:prstGeom prst="line">
            <a:avLst/>
          </a:prstGeom>
          <a:noFill/>
          <a:ln w="9525">
            <a:solidFill>
              <a:schemeClr val="tx1"/>
            </a:solidFill>
            <a:round/>
            <a:headEnd/>
            <a:tailEnd type="triangle" w="med" len="med"/>
          </a:ln>
        </p:spPr>
        <p:txBody>
          <a:bodyPr/>
          <a:lstStyle/>
          <a:p>
            <a:endParaRPr lang="en-US" sz="1350">
              <a:solidFill>
                <a:prstClr val="black"/>
              </a:solidFill>
              <a:latin typeface="Arial"/>
              <a:cs typeface="Arial"/>
            </a:endParaRPr>
          </a:p>
        </p:txBody>
      </p:sp>
      <p:sp>
        <p:nvSpPr>
          <p:cNvPr id="21577" name="Line 440"/>
          <p:cNvSpPr>
            <a:spLocks noChangeShapeType="1"/>
          </p:cNvSpPr>
          <p:nvPr/>
        </p:nvSpPr>
        <p:spPr bwMode="auto">
          <a:xfrm>
            <a:off x="7346156" y="2017129"/>
            <a:ext cx="0" cy="313134"/>
          </a:xfrm>
          <a:prstGeom prst="line">
            <a:avLst/>
          </a:prstGeom>
          <a:noFill/>
          <a:ln w="9525">
            <a:solidFill>
              <a:schemeClr val="tx1"/>
            </a:solidFill>
            <a:round/>
            <a:headEnd/>
            <a:tailEnd type="triangle" w="med" len="med"/>
          </a:ln>
        </p:spPr>
        <p:txBody>
          <a:bodyPr/>
          <a:lstStyle/>
          <a:p>
            <a:endParaRPr lang="en-US" sz="1350">
              <a:solidFill>
                <a:prstClr val="black"/>
              </a:solidFill>
              <a:latin typeface="Arial"/>
              <a:cs typeface="Arial"/>
            </a:endParaRPr>
          </a:p>
        </p:txBody>
      </p:sp>
      <p:sp>
        <p:nvSpPr>
          <p:cNvPr id="21578" name="Rectangle 10"/>
          <p:cNvSpPr>
            <a:spLocks noChangeArrowheads="1"/>
          </p:cNvSpPr>
          <p:nvPr/>
        </p:nvSpPr>
        <p:spPr bwMode="auto">
          <a:xfrm>
            <a:off x="6448425" y="1558738"/>
            <a:ext cx="1552575" cy="1720454"/>
          </a:xfrm>
          <a:prstGeom prst="rect">
            <a:avLst/>
          </a:prstGeom>
          <a:noFill/>
          <a:ln w="19050" algn="ctr">
            <a:solidFill>
              <a:schemeClr val="bg2"/>
            </a:solidFill>
            <a:prstDash val="sysDot"/>
            <a:miter lim="800000"/>
            <a:headEnd/>
            <a:tailEnd/>
          </a:ln>
        </p:spPr>
        <p:txBody>
          <a:bodyPr wrap="none" anchor="ctr"/>
          <a:lstStyle/>
          <a:p>
            <a:pPr algn="ctr">
              <a:lnSpc>
                <a:spcPct val="90000"/>
              </a:lnSpc>
            </a:pPr>
            <a:endParaRPr lang="en-US" sz="1350">
              <a:solidFill>
                <a:prstClr val="black"/>
              </a:solidFill>
              <a:latin typeface="Arial"/>
              <a:cs typeface="Arial"/>
            </a:endParaRPr>
          </a:p>
        </p:txBody>
      </p:sp>
      <p:sp>
        <p:nvSpPr>
          <p:cNvPr id="21579" name="Text Box 100"/>
          <p:cNvSpPr txBox="1">
            <a:spLocks noChangeAspect="1" noChangeArrowheads="1"/>
          </p:cNvSpPr>
          <p:nvPr/>
        </p:nvSpPr>
        <p:spPr bwMode="auto">
          <a:xfrm>
            <a:off x="6119482" y="2575732"/>
            <a:ext cx="355469" cy="200816"/>
          </a:xfrm>
          <a:prstGeom prst="rect">
            <a:avLst/>
          </a:prstGeom>
          <a:solidFill>
            <a:schemeClr val="bg1"/>
          </a:solidFill>
          <a:ln w="25400" algn="ctr">
            <a:noFill/>
            <a:miter lim="800000"/>
            <a:headEnd/>
            <a:tailEnd/>
          </a:ln>
        </p:spPr>
        <p:txBody>
          <a:bodyPr wrap="none" lIns="61715" tIns="30857" rIns="61715" bIns="30857" anchor="ctr" anchorCtr="1">
            <a:spAutoFit/>
          </a:bodyPr>
          <a:lstStyle/>
          <a:p>
            <a:pPr algn="ctr" defTabSz="616744">
              <a:spcBef>
                <a:spcPct val="50000"/>
              </a:spcBef>
              <a:buClr>
                <a:srgbClr val="C0504D"/>
              </a:buClr>
            </a:pPr>
            <a:r>
              <a:rPr lang="de-AT" sz="900">
                <a:solidFill>
                  <a:prstClr val="black"/>
                </a:solidFill>
                <a:latin typeface="Arial"/>
                <a:ea typeface="SimSun" pitchFamily="2" charset="-122"/>
                <a:cs typeface="Arial"/>
              </a:rPr>
              <a:t>XCF</a:t>
            </a:r>
          </a:p>
        </p:txBody>
      </p:sp>
      <p:grpSp>
        <p:nvGrpSpPr>
          <p:cNvPr id="21580" name="Group 446"/>
          <p:cNvGrpSpPr>
            <a:grpSpLocks/>
          </p:cNvGrpSpPr>
          <p:nvPr/>
        </p:nvGrpSpPr>
        <p:grpSpPr bwMode="auto">
          <a:xfrm>
            <a:off x="5013722" y="3226797"/>
            <a:ext cx="233363" cy="245268"/>
            <a:chOff x="4631" y="3255"/>
            <a:chExt cx="196" cy="206"/>
          </a:xfrm>
        </p:grpSpPr>
        <p:sp>
          <p:nvSpPr>
            <p:cNvPr id="21605" name="Oval 447"/>
            <p:cNvSpPr>
              <a:spLocks noChangeArrowheads="1"/>
            </p:cNvSpPr>
            <p:nvPr/>
          </p:nvSpPr>
          <p:spPr bwMode="auto">
            <a:xfrm>
              <a:off x="4631" y="3255"/>
              <a:ext cx="196" cy="202"/>
            </a:xfrm>
            <a:prstGeom prst="ellipse">
              <a:avLst/>
            </a:prstGeom>
            <a:solidFill>
              <a:schemeClr val="accent1"/>
            </a:solidFill>
            <a:ln w="9525">
              <a:solidFill>
                <a:schemeClr val="tx1"/>
              </a:solidFill>
              <a:round/>
              <a:headEnd/>
              <a:tailEnd/>
            </a:ln>
          </p:spPr>
          <p:txBody>
            <a:bodyPr wrap="none" anchor="ctr"/>
            <a:lstStyle/>
            <a:p>
              <a:pPr algn="ctr"/>
              <a:endParaRPr lang="en-US" sz="1350">
                <a:solidFill>
                  <a:schemeClr val="bg1"/>
                </a:solidFill>
                <a:latin typeface="Arial"/>
                <a:cs typeface="Arial"/>
              </a:endParaRPr>
            </a:p>
          </p:txBody>
        </p:sp>
        <p:sp>
          <p:nvSpPr>
            <p:cNvPr id="21606" name="Text Box 448"/>
            <p:cNvSpPr txBox="1">
              <a:spLocks noChangeArrowheads="1"/>
            </p:cNvSpPr>
            <p:nvPr/>
          </p:nvSpPr>
          <p:spPr bwMode="auto">
            <a:xfrm>
              <a:off x="4645" y="3267"/>
              <a:ext cx="178" cy="194"/>
            </a:xfrm>
            <a:prstGeom prst="rect">
              <a:avLst/>
            </a:prstGeom>
            <a:noFill/>
            <a:ln w="9525">
              <a:noFill/>
              <a:miter lim="800000"/>
              <a:headEnd/>
              <a:tailEnd/>
            </a:ln>
            <a:effectLst>
              <a:prstShdw prst="shdw13" dist="53882" dir="13500000">
                <a:schemeClr val="bg2">
                  <a:alpha val="50000"/>
                </a:schemeClr>
              </a:prstShdw>
            </a:effectLst>
          </p:spPr>
          <p:txBody>
            <a:bodyPr anchor="ctr">
              <a:spAutoFit/>
            </a:bodyPr>
            <a:lstStyle/>
            <a:p>
              <a:pPr algn="ctr"/>
              <a:r>
                <a:rPr lang="en-US" sz="900">
                  <a:solidFill>
                    <a:schemeClr val="bg1"/>
                  </a:solidFill>
                  <a:latin typeface="Arial"/>
                  <a:cs typeface="Arial"/>
                </a:rPr>
                <a:t>5</a:t>
              </a:r>
            </a:p>
          </p:txBody>
        </p:sp>
      </p:grpSp>
      <p:grpSp>
        <p:nvGrpSpPr>
          <p:cNvPr id="21581" name="Group 452"/>
          <p:cNvGrpSpPr>
            <a:grpSpLocks/>
          </p:cNvGrpSpPr>
          <p:nvPr/>
        </p:nvGrpSpPr>
        <p:grpSpPr bwMode="auto">
          <a:xfrm>
            <a:off x="6136481" y="2329066"/>
            <a:ext cx="233363" cy="245268"/>
            <a:chOff x="4631" y="3255"/>
            <a:chExt cx="196" cy="206"/>
          </a:xfrm>
        </p:grpSpPr>
        <p:sp>
          <p:nvSpPr>
            <p:cNvPr id="21603" name="Oval 453"/>
            <p:cNvSpPr>
              <a:spLocks noChangeArrowheads="1"/>
            </p:cNvSpPr>
            <p:nvPr/>
          </p:nvSpPr>
          <p:spPr bwMode="auto">
            <a:xfrm>
              <a:off x="4631" y="3255"/>
              <a:ext cx="196" cy="202"/>
            </a:xfrm>
            <a:prstGeom prst="ellipse">
              <a:avLst/>
            </a:prstGeom>
            <a:solidFill>
              <a:schemeClr val="accent1"/>
            </a:solidFill>
            <a:ln w="9525">
              <a:solidFill>
                <a:schemeClr val="tx1"/>
              </a:solidFill>
              <a:round/>
              <a:headEnd/>
              <a:tailEnd/>
            </a:ln>
          </p:spPr>
          <p:txBody>
            <a:bodyPr wrap="none" anchor="ctr"/>
            <a:lstStyle/>
            <a:p>
              <a:pPr algn="ctr"/>
              <a:endParaRPr lang="en-US" sz="1350">
                <a:solidFill>
                  <a:schemeClr val="bg1"/>
                </a:solidFill>
                <a:latin typeface="Arial"/>
                <a:cs typeface="Arial"/>
              </a:endParaRPr>
            </a:p>
          </p:txBody>
        </p:sp>
        <p:sp>
          <p:nvSpPr>
            <p:cNvPr id="21604" name="Text Box 454"/>
            <p:cNvSpPr txBox="1">
              <a:spLocks noChangeArrowheads="1"/>
            </p:cNvSpPr>
            <p:nvPr/>
          </p:nvSpPr>
          <p:spPr bwMode="auto">
            <a:xfrm>
              <a:off x="4645" y="3267"/>
              <a:ext cx="178" cy="194"/>
            </a:xfrm>
            <a:prstGeom prst="rect">
              <a:avLst/>
            </a:prstGeom>
            <a:noFill/>
            <a:ln w="9525">
              <a:noFill/>
              <a:miter lim="800000"/>
              <a:headEnd/>
              <a:tailEnd/>
            </a:ln>
            <a:effectLst>
              <a:prstShdw prst="shdw13" dist="53882" dir="13500000">
                <a:schemeClr val="bg2">
                  <a:alpha val="50000"/>
                </a:schemeClr>
              </a:prstShdw>
            </a:effectLst>
          </p:spPr>
          <p:txBody>
            <a:bodyPr anchor="ctr">
              <a:spAutoFit/>
            </a:bodyPr>
            <a:lstStyle/>
            <a:p>
              <a:pPr algn="ctr"/>
              <a:r>
                <a:rPr lang="en-US" sz="900">
                  <a:solidFill>
                    <a:schemeClr val="bg1"/>
                  </a:solidFill>
                  <a:latin typeface="Arial"/>
                  <a:cs typeface="Arial"/>
                </a:rPr>
                <a:t>6</a:t>
              </a:r>
            </a:p>
          </p:txBody>
        </p:sp>
      </p:grpSp>
      <p:sp>
        <p:nvSpPr>
          <p:cNvPr id="21582" name="Rectangle 455"/>
          <p:cNvSpPr>
            <a:spLocks noChangeArrowheads="1"/>
          </p:cNvSpPr>
          <p:nvPr/>
        </p:nvSpPr>
        <p:spPr bwMode="auto">
          <a:xfrm>
            <a:off x="6311504" y="4128107"/>
            <a:ext cx="513159" cy="372666"/>
          </a:xfrm>
          <a:prstGeom prst="rect">
            <a:avLst/>
          </a:prstGeom>
          <a:solidFill>
            <a:schemeClr val="accent1"/>
          </a:solidFill>
          <a:ln w="9525">
            <a:solidFill>
              <a:schemeClr val="tx1"/>
            </a:solidFill>
            <a:miter lim="800000"/>
            <a:headEnd/>
            <a:tailEnd/>
          </a:ln>
          <a:effectLst>
            <a:prstShdw prst="shdw13" dist="53882" dir="13500000">
              <a:schemeClr val="bg2">
                <a:alpha val="50000"/>
              </a:schemeClr>
            </a:prstShdw>
          </a:effectLst>
        </p:spPr>
        <p:txBody>
          <a:bodyPr wrap="none" anchor="ctr"/>
          <a:lstStyle/>
          <a:p>
            <a:endParaRPr lang="en-US" sz="1350">
              <a:solidFill>
                <a:prstClr val="black"/>
              </a:solidFill>
              <a:latin typeface="Arial"/>
              <a:cs typeface="Arial"/>
            </a:endParaRPr>
          </a:p>
        </p:txBody>
      </p:sp>
      <p:sp>
        <p:nvSpPr>
          <p:cNvPr id="21583" name="Line 456"/>
          <p:cNvSpPr>
            <a:spLocks noChangeShapeType="1"/>
          </p:cNvSpPr>
          <p:nvPr/>
        </p:nvSpPr>
        <p:spPr bwMode="auto">
          <a:xfrm>
            <a:off x="6131719" y="3928082"/>
            <a:ext cx="252413" cy="220266"/>
          </a:xfrm>
          <a:prstGeom prst="line">
            <a:avLst/>
          </a:prstGeom>
          <a:noFill/>
          <a:ln w="9525">
            <a:solidFill>
              <a:schemeClr val="tx1"/>
            </a:solidFill>
            <a:prstDash val="sysDot"/>
            <a:round/>
            <a:headEnd/>
            <a:tailEnd/>
          </a:ln>
          <a:effectLst>
            <a:prstShdw prst="shdw13" dist="53882" dir="13500000">
              <a:schemeClr val="bg2">
                <a:alpha val="50000"/>
              </a:schemeClr>
            </a:prstShdw>
          </a:effectLst>
        </p:spPr>
        <p:txBody>
          <a:bodyPr/>
          <a:lstStyle/>
          <a:p>
            <a:endParaRPr lang="en-US" sz="1350">
              <a:solidFill>
                <a:prstClr val="black"/>
              </a:solidFill>
              <a:latin typeface="Arial"/>
              <a:cs typeface="Arial"/>
            </a:endParaRPr>
          </a:p>
        </p:txBody>
      </p:sp>
      <p:sp>
        <p:nvSpPr>
          <p:cNvPr id="21584" name="Line 457"/>
          <p:cNvSpPr>
            <a:spLocks noChangeShapeType="1"/>
          </p:cNvSpPr>
          <p:nvPr/>
        </p:nvSpPr>
        <p:spPr bwMode="auto">
          <a:xfrm flipH="1">
            <a:off x="6571060" y="3935226"/>
            <a:ext cx="132159" cy="219075"/>
          </a:xfrm>
          <a:prstGeom prst="line">
            <a:avLst/>
          </a:prstGeom>
          <a:noFill/>
          <a:ln w="9525">
            <a:solidFill>
              <a:schemeClr val="tx1"/>
            </a:solidFill>
            <a:prstDash val="sysDot"/>
            <a:round/>
            <a:headEnd/>
            <a:tailEnd/>
          </a:ln>
        </p:spPr>
        <p:txBody>
          <a:bodyPr/>
          <a:lstStyle/>
          <a:p>
            <a:endParaRPr lang="en-US" sz="1350">
              <a:solidFill>
                <a:prstClr val="black"/>
              </a:solidFill>
              <a:latin typeface="Arial"/>
              <a:cs typeface="Arial"/>
            </a:endParaRPr>
          </a:p>
        </p:txBody>
      </p:sp>
      <p:sp>
        <p:nvSpPr>
          <p:cNvPr id="21585" name="Line 458"/>
          <p:cNvSpPr>
            <a:spLocks noChangeShapeType="1"/>
          </p:cNvSpPr>
          <p:nvPr/>
        </p:nvSpPr>
        <p:spPr bwMode="auto">
          <a:xfrm flipH="1">
            <a:off x="6727032" y="3878076"/>
            <a:ext cx="411956" cy="291704"/>
          </a:xfrm>
          <a:prstGeom prst="line">
            <a:avLst/>
          </a:prstGeom>
          <a:noFill/>
          <a:ln w="9525">
            <a:solidFill>
              <a:schemeClr val="tx1"/>
            </a:solidFill>
            <a:prstDash val="sysDot"/>
            <a:round/>
            <a:headEnd/>
            <a:tailEnd/>
          </a:ln>
        </p:spPr>
        <p:txBody>
          <a:bodyPr/>
          <a:lstStyle/>
          <a:p>
            <a:endParaRPr lang="en-US" sz="1350">
              <a:solidFill>
                <a:prstClr val="black"/>
              </a:solidFill>
              <a:latin typeface="Arial"/>
              <a:cs typeface="Arial"/>
            </a:endParaRPr>
          </a:p>
        </p:txBody>
      </p:sp>
      <p:sp>
        <p:nvSpPr>
          <p:cNvPr id="21586" name="Text Box 459"/>
          <p:cNvSpPr txBox="1">
            <a:spLocks noChangeArrowheads="1"/>
          </p:cNvSpPr>
          <p:nvPr/>
        </p:nvSpPr>
        <p:spPr bwMode="auto">
          <a:xfrm>
            <a:off x="6338888" y="4107867"/>
            <a:ext cx="531019" cy="438582"/>
          </a:xfrm>
          <a:prstGeom prst="rect">
            <a:avLst/>
          </a:prstGeom>
          <a:noFill/>
          <a:ln w="9525">
            <a:noFill/>
            <a:miter lim="800000"/>
            <a:headEnd/>
            <a:tailEnd/>
          </a:ln>
          <a:effectLst>
            <a:prstShdw prst="shdw13" dist="53882" dir="13500000">
              <a:schemeClr val="bg2">
                <a:alpha val="50000"/>
              </a:schemeClr>
            </a:prstShdw>
          </a:effectLst>
        </p:spPr>
        <p:txBody>
          <a:bodyPr>
            <a:spAutoFit/>
          </a:bodyPr>
          <a:lstStyle/>
          <a:p>
            <a:pPr algn="ctr"/>
            <a:r>
              <a:rPr lang="en-US" sz="750" dirty="0">
                <a:solidFill>
                  <a:schemeClr val="bg1"/>
                </a:solidFill>
                <a:latin typeface="Arial"/>
                <a:cs typeface="Arial"/>
              </a:rPr>
              <a:t>GDPS Apply  Engine </a:t>
            </a:r>
          </a:p>
        </p:txBody>
      </p:sp>
      <p:grpSp>
        <p:nvGrpSpPr>
          <p:cNvPr id="21587" name="Group 460"/>
          <p:cNvGrpSpPr>
            <a:grpSpLocks/>
          </p:cNvGrpSpPr>
          <p:nvPr/>
        </p:nvGrpSpPr>
        <p:grpSpPr bwMode="auto">
          <a:xfrm>
            <a:off x="6919912" y="4144768"/>
            <a:ext cx="233363" cy="245268"/>
            <a:chOff x="4631" y="3255"/>
            <a:chExt cx="196" cy="206"/>
          </a:xfrm>
        </p:grpSpPr>
        <p:sp>
          <p:nvSpPr>
            <p:cNvPr id="21601" name="Oval 461"/>
            <p:cNvSpPr>
              <a:spLocks noChangeArrowheads="1"/>
            </p:cNvSpPr>
            <p:nvPr/>
          </p:nvSpPr>
          <p:spPr bwMode="auto">
            <a:xfrm>
              <a:off x="4631" y="3255"/>
              <a:ext cx="196" cy="202"/>
            </a:xfrm>
            <a:prstGeom prst="ellipse">
              <a:avLst/>
            </a:prstGeom>
            <a:solidFill>
              <a:schemeClr val="accent1"/>
            </a:solidFill>
            <a:ln w="9525">
              <a:solidFill>
                <a:schemeClr val="tx1"/>
              </a:solidFill>
              <a:round/>
              <a:headEnd/>
              <a:tailEnd/>
            </a:ln>
          </p:spPr>
          <p:txBody>
            <a:bodyPr wrap="none" anchor="ctr"/>
            <a:lstStyle/>
            <a:p>
              <a:pPr algn="ctr"/>
              <a:endParaRPr lang="en-US" sz="1350">
                <a:solidFill>
                  <a:schemeClr val="bg1"/>
                </a:solidFill>
                <a:latin typeface="Arial"/>
                <a:cs typeface="Arial"/>
              </a:endParaRPr>
            </a:p>
          </p:txBody>
        </p:sp>
        <p:sp>
          <p:nvSpPr>
            <p:cNvPr id="21602" name="Text Box 462"/>
            <p:cNvSpPr txBox="1">
              <a:spLocks noChangeArrowheads="1"/>
            </p:cNvSpPr>
            <p:nvPr/>
          </p:nvSpPr>
          <p:spPr bwMode="auto">
            <a:xfrm>
              <a:off x="4645" y="3267"/>
              <a:ext cx="178" cy="194"/>
            </a:xfrm>
            <a:prstGeom prst="rect">
              <a:avLst/>
            </a:prstGeom>
            <a:noFill/>
            <a:ln w="9525">
              <a:noFill/>
              <a:miter lim="800000"/>
              <a:headEnd/>
              <a:tailEnd/>
            </a:ln>
            <a:effectLst>
              <a:prstShdw prst="shdw13" dist="53882" dir="13500000">
                <a:schemeClr val="bg2">
                  <a:alpha val="50000"/>
                </a:schemeClr>
              </a:prstShdw>
            </a:effectLst>
          </p:spPr>
          <p:txBody>
            <a:bodyPr anchor="ctr">
              <a:spAutoFit/>
            </a:bodyPr>
            <a:lstStyle/>
            <a:p>
              <a:pPr algn="ctr"/>
              <a:r>
                <a:rPr lang="en-US" sz="900">
                  <a:solidFill>
                    <a:schemeClr val="bg1"/>
                  </a:solidFill>
                  <a:latin typeface="Arial"/>
                  <a:cs typeface="Arial"/>
                </a:rPr>
                <a:t>4</a:t>
              </a:r>
            </a:p>
          </p:txBody>
        </p:sp>
      </p:grpSp>
      <p:grpSp>
        <p:nvGrpSpPr>
          <p:cNvPr id="21588" name="Group 463"/>
          <p:cNvGrpSpPr>
            <a:grpSpLocks/>
          </p:cNvGrpSpPr>
          <p:nvPr/>
        </p:nvGrpSpPr>
        <p:grpSpPr bwMode="auto">
          <a:xfrm>
            <a:off x="6921103" y="2419553"/>
            <a:ext cx="233363" cy="245268"/>
            <a:chOff x="4631" y="3255"/>
            <a:chExt cx="196" cy="206"/>
          </a:xfrm>
        </p:grpSpPr>
        <p:sp>
          <p:nvSpPr>
            <p:cNvPr id="21599" name="Oval 464"/>
            <p:cNvSpPr>
              <a:spLocks noChangeArrowheads="1"/>
            </p:cNvSpPr>
            <p:nvPr/>
          </p:nvSpPr>
          <p:spPr bwMode="auto">
            <a:xfrm>
              <a:off x="4631" y="3255"/>
              <a:ext cx="196" cy="202"/>
            </a:xfrm>
            <a:prstGeom prst="ellipse">
              <a:avLst/>
            </a:prstGeom>
            <a:solidFill>
              <a:schemeClr val="accent1"/>
            </a:solidFill>
            <a:ln w="9525">
              <a:solidFill>
                <a:schemeClr val="tx1"/>
              </a:solidFill>
              <a:round/>
              <a:headEnd/>
              <a:tailEnd/>
            </a:ln>
          </p:spPr>
          <p:txBody>
            <a:bodyPr wrap="none" anchor="ctr"/>
            <a:lstStyle/>
            <a:p>
              <a:pPr algn="ctr"/>
              <a:endParaRPr lang="en-US" sz="1350">
                <a:solidFill>
                  <a:schemeClr val="bg1"/>
                </a:solidFill>
                <a:latin typeface="Arial"/>
                <a:cs typeface="Arial"/>
              </a:endParaRPr>
            </a:p>
          </p:txBody>
        </p:sp>
        <p:sp>
          <p:nvSpPr>
            <p:cNvPr id="21600" name="Text Box 465"/>
            <p:cNvSpPr txBox="1">
              <a:spLocks noChangeArrowheads="1"/>
            </p:cNvSpPr>
            <p:nvPr/>
          </p:nvSpPr>
          <p:spPr bwMode="auto">
            <a:xfrm>
              <a:off x="4645" y="3267"/>
              <a:ext cx="178" cy="194"/>
            </a:xfrm>
            <a:prstGeom prst="rect">
              <a:avLst/>
            </a:prstGeom>
            <a:noFill/>
            <a:ln w="9525">
              <a:noFill/>
              <a:miter lim="800000"/>
              <a:headEnd/>
              <a:tailEnd/>
            </a:ln>
            <a:effectLst>
              <a:prstShdw prst="shdw13" dist="53882" dir="13500000">
                <a:schemeClr val="bg2">
                  <a:alpha val="50000"/>
                </a:schemeClr>
              </a:prstShdw>
            </a:effectLst>
          </p:spPr>
          <p:txBody>
            <a:bodyPr anchor="ctr">
              <a:spAutoFit/>
            </a:bodyPr>
            <a:lstStyle/>
            <a:p>
              <a:pPr algn="ctr"/>
              <a:r>
                <a:rPr lang="en-US" sz="900">
                  <a:solidFill>
                    <a:schemeClr val="bg1"/>
                  </a:solidFill>
                  <a:latin typeface="Arial"/>
                  <a:cs typeface="Arial"/>
                </a:rPr>
                <a:t>7</a:t>
              </a:r>
            </a:p>
          </p:txBody>
        </p:sp>
      </p:grpSp>
      <p:sp>
        <p:nvSpPr>
          <p:cNvPr id="21589" name="Line 466"/>
          <p:cNvSpPr>
            <a:spLocks noChangeShapeType="1"/>
          </p:cNvSpPr>
          <p:nvPr/>
        </p:nvSpPr>
        <p:spPr bwMode="auto">
          <a:xfrm>
            <a:off x="4586288" y="1370620"/>
            <a:ext cx="0" cy="2702719"/>
          </a:xfrm>
          <a:prstGeom prst="line">
            <a:avLst/>
          </a:prstGeom>
          <a:noFill/>
          <a:ln w="38100">
            <a:solidFill>
              <a:schemeClr val="tx1"/>
            </a:solidFill>
            <a:prstDash val="sysDot"/>
            <a:round/>
            <a:headEnd/>
            <a:tailEnd/>
          </a:ln>
        </p:spPr>
        <p:txBody>
          <a:bodyPr/>
          <a:lstStyle/>
          <a:p>
            <a:endParaRPr lang="en-US" sz="1350">
              <a:solidFill>
                <a:prstClr val="black"/>
              </a:solidFill>
              <a:latin typeface="Arial"/>
              <a:cs typeface="Arial"/>
            </a:endParaRPr>
          </a:p>
        </p:txBody>
      </p:sp>
      <p:sp>
        <p:nvSpPr>
          <p:cNvPr id="21590" name="Line 468"/>
          <p:cNvSpPr>
            <a:spLocks noChangeShapeType="1"/>
          </p:cNvSpPr>
          <p:nvPr/>
        </p:nvSpPr>
        <p:spPr bwMode="auto">
          <a:xfrm>
            <a:off x="1395412" y="1426580"/>
            <a:ext cx="2776538" cy="7144"/>
          </a:xfrm>
          <a:prstGeom prst="line">
            <a:avLst/>
          </a:prstGeom>
          <a:noFill/>
          <a:ln w="9525">
            <a:solidFill>
              <a:schemeClr val="tx1"/>
            </a:solidFill>
            <a:round/>
            <a:headEnd/>
            <a:tailEnd/>
          </a:ln>
          <a:effectLst>
            <a:prstShdw prst="shdw13" dist="53882" dir="13500000">
              <a:schemeClr val="bg2">
                <a:alpha val="50000"/>
              </a:schemeClr>
            </a:prstShdw>
          </a:effectLst>
        </p:spPr>
        <p:txBody>
          <a:bodyPr/>
          <a:lstStyle/>
          <a:p>
            <a:endParaRPr lang="en-US" sz="1350">
              <a:solidFill>
                <a:prstClr val="black"/>
              </a:solidFill>
              <a:latin typeface="Arial"/>
              <a:cs typeface="Arial"/>
            </a:endParaRPr>
          </a:p>
        </p:txBody>
      </p:sp>
      <p:sp>
        <p:nvSpPr>
          <p:cNvPr id="21591" name="Text Box 100"/>
          <p:cNvSpPr txBox="1">
            <a:spLocks noChangeAspect="1" noChangeArrowheads="1"/>
          </p:cNvSpPr>
          <p:nvPr/>
        </p:nvSpPr>
        <p:spPr bwMode="auto">
          <a:xfrm>
            <a:off x="2192558" y="1335101"/>
            <a:ext cx="1144146" cy="200816"/>
          </a:xfrm>
          <a:prstGeom prst="rect">
            <a:avLst/>
          </a:prstGeom>
          <a:solidFill>
            <a:schemeClr val="bg1"/>
          </a:solidFill>
          <a:ln w="25400" algn="ctr">
            <a:noFill/>
            <a:miter lim="800000"/>
            <a:headEnd/>
            <a:tailEnd/>
          </a:ln>
        </p:spPr>
        <p:txBody>
          <a:bodyPr wrap="none" lIns="61715" tIns="30857" rIns="61715" bIns="30857" anchor="ctr" anchorCtr="1">
            <a:spAutoFit/>
          </a:bodyPr>
          <a:lstStyle/>
          <a:p>
            <a:pPr algn="ctr" defTabSz="616744">
              <a:spcBef>
                <a:spcPct val="50000"/>
              </a:spcBef>
              <a:buClr>
                <a:srgbClr val="C0504D"/>
              </a:buClr>
            </a:pPr>
            <a:r>
              <a:rPr lang="de-AT" sz="900">
                <a:solidFill>
                  <a:prstClr val="black"/>
                </a:solidFill>
                <a:latin typeface="Arial"/>
                <a:ea typeface="SimSun" pitchFamily="2" charset="-122"/>
                <a:cs typeface="Arial"/>
              </a:rPr>
              <a:t>Production Sysplex </a:t>
            </a:r>
          </a:p>
        </p:txBody>
      </p:sp>
      <p:sp>
        <p:nvSpPr>
          <p:cNvPr id="21592" name="Line 469"/>
          <p:cNvSpPr>
            <a:spLocks noChangeShapeType="1"/>
          </p:cNvSpPr>
          <p:nvPr/>
        </p:nvSpPr>
        <p:spPr bwMode="auto">
          <a:xfrm>
            <a:off x="4922044" y="1424198"/>
            <a:ext cx="2776538" cy="7144"/>
          </a:xfrm>
          <a:prstGeom prst="line">
            <a:avLst/>
          </a:prstGeom>
          <a:noFill/>
          <a:ln w="9525">
            <a:solidFill>
              <a:schemeClr val="tx1"/>
            </a:solidFill>
            <a:round/>
            <a:headEnd/>
            <a:tailEnd/>
          </a:ln>
          <a:effectLst>
            <a:prstShdw prst="shdw13" dist="53882" dir="13500000">
              <a:schemeClr val="bg2">
                <a:alpha val="50000"/>
              </a:schemeClr>
            </a:prstShdw>
          </a:effectLst>
        </p:spPr>
        <p:txBody>
          <a:bodyPr/>
          <a:lstStyle/>
          <a:p>
            <a:endParaRPr lang="en-US" sz="1350">
              <a:solidFill>
                <a:prstClr val="black"/>
              </a:solidFill>
              <a:latin typeface="Arial"/>
              <a:cs typeface="Arial"/>
            </a:endParaRPr>
          </a:p>
        </p:txBody>
      </p:sp>
      <p:sp>
        <p:nvSpPr>
          <p:cNvPr id="21593" name="Text Box 100"/>
          <p:cNvSpPr txBox="1">
            <a:spLocks noChangeAspect="1" noChangeArrowheads="1"/>
          </p:cNvSpPr>
          <p:nvPr/>
        </p:nvSpPr>
        <p:spPr bwMode="auto">
          <a:xfrm>
            <a:off x="5930005" y="1325576"/>
            <a:ext cx="759425" cy="200816"/>
          </a:xfrm>
          <a:prstGeom prst="rect">
            <a:avLst/>
          </a:prstGeom>
          <a:solidFill>
            <a:schemeClr val="bg1"/>
          </a:solidFill>
          <a:ln w="25400" algn="ctr">
            <a:noFill/>
            <a:miter lim="800000"/>
            <a:headEnd/>
            <a:tailEnd/>
          </a:ln>
        </p:spPr>
        <p:txBody>
          <a:bodyPr wrap="none" lIns="61715" tIns="30857" rIns="61715" bIns="30857" anchor="ctr" anchorCtr="1">
            <a:spAutoFit/>
          </a:bodyPr>
          <a:lstStyle/>
          <a:p>
            <a:pPr algn="ctr" defTabSz="616744">
              <a:spcBef>
                <a:spcPct val="50000"/>
              </a:spcBef>
              <a:buClr>
                <a:srgbClr val="C0504D"/>
              </a:buClr>
            </a:pPr>
            <a:r>
              <a:rPr lang="de-AT" sz="900">
                <a:solidFill>
                  <a:prstClr val="black"/>
                </a:solidFill>
                <a:latin typeface="Arial"/>
                <a:ea typeface="SimSun" pitchFamily="2" charset="-122"/>
                <a:cs typeface="Arial"/>
              </a:rPr>
              <a:t>DR Sysplex </a:t>
            </a:r>
          </a:p>
        </p:txBody>
      </p:sp>
      <p:sp>
        <p:nvSpPr>
          <p:cNvPr id="21594" name="Line 472"/>
          <p:cNvSpPr>
            <a:spLocks noChangeShapeType="1"/>
          </p:cNvSpPr>
          <p:nvPr/>
        </p:nvSpPr>
        <p:spPr bwMode="auto">
          <a:xfrm flipV="1">
            <a:off x="3386138" y="4341230"/>
            <a:ext cx="2876550" cy="5953"/>
          </a:xfrm>
          <a:prstGeom prst="line">
            <a:avLst/>
          </a:prstGeom>
          <a:noFill/>
          <a:ln w="38100">
            <a:solidFill>
              <a:schemeClr val="tx1"/>
            </a:solidFill>
            <a:round/>
            <a:headEnd/>
            <a:tailEnd type="triangle" w="med" len="med"/>
          </a:ln>
          <a:effectLst>
            <a:prstShdw prst="shdw13" dist="53882" dir="13500000">
              <a:schemeClr val="bg2">
                <a:alpha val="50000"/>
              </a:schemeClr>
            </a:prstShdw>
          </a:effectLst>
        </p:spPr>
        <p:txBody>
          <a:bodyPr/>
          <a:lstStyle/>
          <a:p>
            <a:endParaRPr lang="en-US" sz="1350">
              <a:solidFill>
                <a:prstClr val="black"/>
              </a:solidFill>
              <a:latin typeface="Arial"/>
              <a:cs typeface="Arial"/>
            </a:endParaRPr>
          </a:p>
        </p:txBody>
      </p:sp>
      <p:sp>
        <p:nvSpPr>
          <p:cNvPr id="21595" name="Rectangle 473"/>
          <p:cNvSpPr>
            <a:spLocks noChangeArrowheads="1"/>
          </p:cNvSpPr>
          <p:nvPr/>
        </p:nvSpPr>
        <p:spPr bwMode="auto">
          <a:xfrm>
            <a:off x="5191125" y="3055355"/>
            <a:ext cx="239316" cy="139303"/>
          </a:xfrm>
          <a:prstGeom prst="rect">
            <a:avLst/>
          </a:prstGeom>
          <a:solidFill>
            <a:schemeClr val="accent1"/>
          </a:solidFill>
          <a:ln w="9525">
            <a:solidFill>
              <a:schemeClr val="tx1"/>
            </a:solidFill>
            <a:miter lim="800000"/>
            <a:headEnd/>
            <a:tailEnd/>
          </a:ln>
        </p:spPr>
        <p:txBody>
          <a:bodyPr wrap="none" anchor="ctr"/>
          <a:lstStyle/>
          <a:p>
            <a:endParaRPr lang="en-US" sz="1350">
              <a:solidFill>
                <a:prstClr val="black"/>
              </a:solidFill>
              <a:latin typeface="Arial"/>
              <a:cs typeface="Arial"/>
            </a:endParaRPr>
          </a:p>
        </p:txBody>
      </p:sp>
      <p:sp>
        <p:nvSpPr>
          <p:cNvPr id="21596" name="Line 474"/>
          <p:cNvSpPr>
            <a:spLocks noChangeShapeType="1"/>
          </p:cNvSpPr>
          <p:nvPr/>
        </p:nvSpPr>
        <p:spPr bwMode="auto">
          <a:xfrm>
            <a:off x="5324475" y="3207754"/>
            <a:ext cx="0" cy="998934"/>
          </a:xfrm>
          <a:prstGeom prst="line">
            <a:avLst/>
          </a:prstGeom>
          <a:noFill/>
          <a:ln w="9525">
            <a:solidFill>
              <a:schemeClr val="tx1"/>
            </a:solidFill>
            <a:round/>
            <a:headEnd type="triangle" w="med" len="med"/>
            <a:tailEnd/>
          </a:ln>
        </p:spPr>
        <p:txBody>
          <a:bodyPr/>
          <a:lstStyle/>
          <a:p>
            <a:endParaRPr lang="en-US" sz="1350">
              <a:solidFill>
                <a:prstClr val="black"/>
              </a:solidFill>
              <a:latin typeface="Arial"/>
              <a:cs typeface="Arial"/>
            </a:endParaRPr>
          </a:p>
        </p:txBody>
      </p:sp>
      <p:sp>
        <p:nvSpPr>
          <p:cNvPr id="21597" name="Line 475"/>
          <p:cNvSpPr>
            <a:spLocks noChangeShapeType="1"/>
          </p:cNvSpPr>
          <p:nvPr/>
        </p:nvSpPr>
        <p:spPr bwMode="auto">
          <a:xfrm>
            <a:off x="5337573" y="4206688"/>
            <a:ext cx="945356" cy="0"/>
          </a:xfrm>
          <a:prstGeom prst="line">
            <a:avLst/>
          </a:prstGeom>
          <a:noFill/>
          <a:ln w="9525">
            <a:solidFill>
              <a:schemeClr val="tx1"/>
            </a:solidFill>
            <a:round/>
            <a:headEnd/>
            <a:tailEnd/>
          </a:ln>
        </p:spPr>
        <p:txBody>
          <a:bodyPr/>
          <a:lstStyle/>
          <a:p>
            <a:endParaRPr lang="en-US" sz="1350">
              <a:solidFill>
                <a:prstClr val="black"/>
              </a:solidFill>
              <a:latin typeface="Arial"/>
              <a:cs typeface="Arial"/>
            </a:endParaRPr>
          </a:p>
        </p:txBody>
      </p:sp>
      <p:sp>
        <p:nvSpPr>
          <p:cNvPr id="21598" name="Text Box 100"/>
          <p:cNvSpPr txBox="1">
            <a:spLocks noChangeAspect="1" noChangeArrowheads="1"/>
          </p:cNvSpPr>
          <p:nvPr/>
        </p:nvSpPr>
        <p:spPr bwMode="auto">
          <a:xfrm>
            <a:off x="4164159" y="4227129"/>
            <a:ext cx="913314" cy="200816"/>
          </a:xfrm>
          <a:prstGeom prst="rect">
            <a:avLst/>
          </a:prstGeom>
          <a:solidFill>
            <a:schemeClr val="bg1"/>
          </a:solidFill>
          <a:ln w="25400" algn="ctr">
            <a:noFill/>
            <a:miter lim="800000"/>
            <a:headEnd/>
            <a:tailEnd/>
          </a:ln>
        </p:spPr>
        <p:txBody>
          <a:bodyPr wrap="none" lIns="61715" tIns="30857" rIns="61715" bIns="30857" anchor="ctr" anchorCtr="1">
            <a:spAutoFit/>
          </a:bodyPr>
          <a:lstStyle/>
          <a:p>
            <a:pPr algn="ctr" defTabSz="616744">
              <a:spcBef>
                <a:spcPct val="50000"/>
              </a:spcBef>
              <a:buClr>
                <a:srgbClr val="C0504D"/>
              </a:buClr>
            </a:pPr>
            <a:r>
              <a:rPr lang="de-AT" sz="900">
                <a:solidFill>
                  <a:prstClr val="black"/>
                </a:solidFill>
                <a:latin typeface="Arial"/>
                <a:ea typeface="SimSun" pitchFamily="2" charset="-122"/>
                <a:cs typeface="Arial"/>
              </a:rPr>
              <a:t>SW Replication</a:t>
            </a:r>
          </a:p>
        </p:txBody>
      </p:sp>
      <p:sp>
        <p:nvSpPr>
          <p:cNvPr id="181" name="Explosion 1 180"/>
          <p:cNvSpPr/>
          <p:nvPr/>
        </p:nvSpPr>
        <p:spPr>
          <a:xfrm>
            <a:off x="344093" y="3211440"/>
            <a:ext cx="2013661" cy="1376450"/>
          </a:xfrm>
          <a:prstGeom prst="irregularSeal1">
            <a:avLst/>
          </a:prstGeom>
          <a:solidFill>
            <a:schemeClr val="accent1"/>
          </a:solidFill>
          <a:ln w="6350">
            <a:solidFill>
              <a:schemeClr val="tx1"/>
            </a:solidFill>
          </a:ln>
          <a:effectLst>
            <a:outerShdw blurRad="50800" dist="38100" dir="2700000" algn="tl" rotWithShape="0">
              <a:srgbClr val="000000">
                <a:alpha val="43000"/>
              </a:srgbClr>
            </a:outerShdw>
          </a:effectLst>
        </p:spPr>
        <p:txBody>
          <a:bodyPr anchor="ctr"/>
          <a:lstStyle/>
          <a:p>
            <a:pPr algn="ctr">
              <a:defRPr/>
            </a:pPr>
            <a:r>
              <a:rPr lang="en-US" sz="900" dirty="0">
                <a:solidFill>
                  <a:schemeClr val="bg1"/>
                </a:solidFill>
                <a:latin typeface="Arial"/>
                <a:cs typeface="Arial"/>
              </a:rPr>
              <a:t>Key material available </a:t>
            </a:r>
            <a:r>
              <a:rPr lang="en-US" sz="900" b="1" i="1" dirty="0">
                <a:solidFill>
                  <a:schemeClr val="bg1"/>
                </a:solidFill>
                <a:latin typeface="Arial"/>
                <a:cs typeface="Arial"/>
              </a:rPr>
              <a:t>real time </a:t>
            </a:r>
            <a:r>
              <a:rPr lang="en-US" sz="900" dirty="0">
                <a:solidFill>
                  <a:schemeClr val="bg1"/>
                </a:solidFill>
                <a:latin typeface="Arial"/>
                <a:cs typeface="Arial"/>
              </a:rPr>
              <a:t>in both sites</a:t>
            </a:r>
          </a:p>
        </p:txBody>
      </p:sp>
    </p:spTree>
    <p:extLst>
      <p:ext uri="{BB962C8B-B14F-4D97-AF65-F5344CB8AC3E}">
        <p14:creationId xmlns:p14="http://schemas.microsoft.com/office/powerpoint/2010/main" val="1398516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659868" y="1414813"/>
            <a:ext cx="4900262" cy="427018"/>
          </a:xfrm>
          <a:prstGeom prst="rect">
            <a:avLst/>
          </a:prstGeom>
        </p:spPr>
        <p:txBody>
          <a:bodyPr/>
          <a:lstStyle>
            <a:lvl1pPr marL="0" indent="0" algn="l" defTabSz="685800" rtl="0" eaLnBrk="1" latinLnBrk="0" hangingPunct="1">
              <a:lnSpc>
                <a:spcPct val="90000"/>
              </a:lnSpc>
              <a:spcBef>
                <a:spcPts val="750"/>
              </a:spcBef>
              <a:buFont typeface="Arial"/>
              <a:buNone/>
              <a:defRPr sz="1800" i="0" kern="1200">
                <a:solidFill>
                  <a:schemeClr val="bg1"/>
                </a:solidFill>
                <a:latin typeface="Arial" charset="0"/>
                <a:ea typeface="Arial" charset="0"/>
                <a:cs typeface="Arial" charset="0"/>
              </a:defRPr>
            </a:lvl1pPr>
            <a:lvl2pPr marL="0" indent="0" algn="l" defTabSz="685800" rtl="0" eaLnBrk="1" latinLnBrk="0" hangingPunct="1">
              <a:lnSpc>
                <a:spcPct val="90000"/>
              </a:lnSpc>
              <a:spcBef>
                <a:spcPts val="375"/>
              </a:spcBef>
              <a:buFont typeface="Arial"/>
              <a:buNone/>
              <a:defRPr sz="1500" i="0" kern="1200" baseline="0">
                <a:solidFill>
                  <a:schemeClr val="accent1"/>
                </a:solidFill>
                <a:latin typeface="Arial" charset="0"/>
                <a:ea typeface="Arial" charset="0"/>
                <a:cs typeface="Arial" charset="0"/>
              </a:defRPr>
            </a:lvl2pPr>
            <a:lvl3pPr marL="0" indent="0" algn="l" defTabSz="685800" rtl="0" eaLnBrk="1" latinLnBrk="0" hangingPunct="1">
              <a:lnSpc>
                <a:spcPct val="90000"/>
              </a:lnSpc>
              <a:spcBef>
                <a:spcPts val="375"/>
              </a:spcBef>
              <a:buFont typeface="Arial"/>
              <a:buNone/>
              <a:defRPr sz="1400" i="0" kern="1200" baseline="0">
                <a:solidFill>
                  <a:schemeClr val="bg1"/>
                </a:solidFill>
                <a:latin typeface="Arial" charset="0"/>
                <a:ea typeface="Arial" charset="0"/>
                <a:cs typeface="Arial" charset="0"/>
              </a:defRPr>
            </a:lvl3pPr>
            <a:lvl4pPr marL="0" indent="0" algn="l" defTabSz="685800" rtl="0" eaLnBrk="1" latinLnBrk="0" hangingPunct="1">
              <a:lnSpc>
                <a:spcPct val="90000"/>
              </a:lnSpc>
              <a:spcBef>
                <a:spcPts val="375"/>
              </a:spcBef>
              <a:buFont typeface="Arial"/>
              <a:buNone/>
              <a:defRPr sz="1400" i="0" kern="1200" baseline="0">
                <a:solidFill>
                  <a:schemeClr val="bg1"/>
                </a:solidFill>
                <a:latin typeface="Arial" charset="0"/>
                <a:ea typeface="Arial" charset="0"/>
                <a:cs typeface="Arial" charset="0"/>
              </a:defRPr>
            </a:lvl4pPr>
            <a:lvl5pPr marL="0" indent="0" algn="l" defTabSz="685800" rtl="0" eaLnBrk="1" latinLnBrk="0" hangingPunct="1">
              <a:lnSpc>
                <a:spcPct val="90000"/>
              </a:lnSpc>
              <a:spcBef>
                <a:spcPts val="375"/>
              </a:spcBef>
              <a:buFont typeface="Arial"/>
              <a:buNone/>
              <a:defRPr sz="1400" i="0" kern="1200">
                <a:solidFill>
                  <a:schemeClr val="accent2">
                    <a:lumMod val="75000"/>
                  </a:schemeClr>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750"/>
              </a:spcBef>
              <a:spcAft>
                <a:spcPts val="0"/>
              </a:spcAft>
              <a:buClrTx/>
              <a:buSzTx/>
              <a:buFont typeface="Arial"/>
              <a:buNone/>
              <a:tabLst/>
              <a:defRPr/>
            </a:pPr>
            <a:r>
              <a:rPr kumimoji="0" lang="en-US" sz="1200" b="0" i="0" u="none" strike="noStrike" kern="1200" cap="none" spc="0" normalizeH="0" baseline="0" noProof="0" dirty="0">
                <a:ln>
                  <a:noFill/>
                </a:ln>
                <a:solidFill>
                  <a:srgbClr val="FFFFFF"/>
                </a:solidFill>
                <a:effectLst/>
                <a:uLnTx/>
                <a:uFillTx/>
                <a:latin typeface="Calibri"/>
                <a:cs typeface="Arial" charset="0"/>
              </a:rPr>
              <a:t>Broadly protect Linux® file systems and </a:t>
            </a:r>
            <a:r>
              <a:rPr kumimoji="0" lang="en-US" sz="1200" b="0" i="0" u="none" strike="noStrike" kern="1200" cap="none" spc="0" normalizeH="0" baseline="0" noProof="0" dirty="0">
                <a:ln>
                  <a:noFill/>
                </a:ln>
                <a:solidFill>
                  <a:srgbClr val="FF0000"/>
                </a:solidFill>
                <a:effectLst/>
                <a:uLnTx/>
                <a:uFillTx/>
                <a:latin typeface="Calibri"/>
                <a:cs typeface="Arial" charset="0"/>
              </a:rPr>
              <a:t>z/OS data sets</a:t>
            </a:r>
            <a:r>
              <a:rPr kumimoji="0" lang="en-US" sz="1200" b="0" i="0" u="none" strike="noStrike" kern="1200" cap="none" spc="0" normalizeH="0" baseline="30000" noProof="0" dirty="0">
                <a:ln>
                  <a:noFill/>
                </a:ln>
                <a:solidFill>
                  <a:srgbClr val="FF0000"/>
                </a:solidFill>
                <a:effectLst/>
                <a:uLnTx/>
                <a:uFillTx/>
                <a:latin typeface="Arial" charset="0"/>
                <a:cs typeface="Arial" charset="0"/>
              </a:rPr>
              <a:t>1</a:t>
            </a:r>
            <a:r>
              <a:rPr kumimoji="0" lang="en-US" sz="1200" b="0" i="0" u="none" strike="noStrike" kern="1200" cap="none" spc="0" normalizeH="0" baseline="0" noProof="0" dirty="0">
                <a:ln>
                  <a:noFill/>
                </a:ln>
                <a:solidFill>
                  <a:srgbClr val="FF0000"/>
                </a:solidFill>
                <a:effectLst/>
                <a:uLnTx/>
                <a:uFillTx/>
                <a:latin typeface="Calibri"/>
                <a:cs typeface="Arial" charset="0"/>
              </a:rPr>
              <a:t> using policy controlled encryption that is transparent to applications and databases</a:t>
            </a:r>
            <a:endParaRPr kumimoji="0" lang="en-US" sz="1200" b="0" i="0" u="none" strike="noStrike" kern="1200" cap="none" spc="0" normalizeH="0" baseline="30000" noProof="0" dirty="0">
              <a:ln>
                <a:noFill/>
              </a:ln>
              <a:solidFill>
                <a:srgbClr val="FF0000"/>
              </a:solidFill>
              <a:effectLst/>
              <a:uLnTx/>
              <a:uFillTx/>
              <a:latin typeface="Calibri"/>
              <a:cs typeface="Arial" charset="0"/>
            </a:endParaRPr>
          </a:p>
        </p:txBody>
      </p:sp>
      <p:sp>
        <p:nvSpPr>
          <p:cNvPr id="7" name="TextBox 6"/>
          <p:cNvSpPr txBox="1"/>
          <p:nvPr/>
        </p:nvSpPr>
        <p:spPr>
          <a:xfrm>
            <a:off x="126132" y="1454988"/>
            <a:ext cx="1755227" cy="338554"/>
          </a:xfrm>
          <a:prstGeom prst="rect">
            <a:avLst/>
          </a:prstGeom>
          <a:noFill/>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19027"/>
                </a:solidFill>
                <a:effectLst/>
                <a:uLnTx/>
                <a:uFillTx/>
                <a:latin typeface="Arial"/>
                <a:ea typeface="+mn-ea"/>
                <a:cs typeface="+mn-cs"/>
              </a:rPr>
              <a:t>Data </a:t>
            </a:r>
            <a:r>
              <a:rPr kumimoji="0" lang="en-US" sz="1600" b="0" i="0" u="none" strike="noStrike" kern="1200" cap="none" spc="0" normalizeH="0" baseline="0" noProof="0">
                <a:ln>
                  <a:noFill/>
                </a:ln>
                <a:solidFill>
                  <a:srgbClr val="F19027"/>
                </a:solidFill>
                <a:effectLst/>
                <a:uLnTx/>
                <a:uFillTx/>
                <a:latin typeface="Arial"/>
                <a:ea typeface="+mn-ea"/>
                <a:cs typeface="+mn-cs"/>
              </a:rPr>
              <a:t>at Rest</a:t>
            </a:r>
            <a:endParaRPr kumimoji="0" lang="en-US" sz="1600" b="0" i="0" u="none" strike="noStrike" kern="1200" cap="none" spc="0" normalizeH="0" baseline="0" noProof="0" dirty="0">
              <a:ln>
                <a:noFill/>
              </a:ln>
              <a:solidFill>
                <a:srgbClr val="F19027"/>
              </a:solidFill>
              <a:effectLst/>
              <a:uLnTx/>
              <a:uFillTx/>
              <a:latin typeface="Arial"/>
              <a:ea typeface="+mn-ea"/>
              <a:cs typeface="+mn-cs"/>
            </a:endParaRPr>
          </a:p>
        </p:txBody>
      </p:sp>
      <p:sp>
        <p:nvSpPr>
          <p:cNvPr id="8" name="TextBox 7"/>
          <p:cNvSpPr txBox="1"/>
          <p:nvPr/>
        </p:nvSpPr>
        <p:spPr>
          <a:xfrm>
            <a:off x="126131" y="787680"/>
            <a:ext cx="1755228" cy="553998"/>
          </a:xfrm>
          <a:prstGeom prst="rect">
            <a:avLst/>
          </a:prstGeom>
          <a:noFill/>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19027"/>
                </a:solidFill>
                <a:effectLst/>
                <a:uLnTx/>
                <a:uFillTx/>
                <a:latin typeface="Arial"/>
                <a:ea typeface="+mn-ea"/>
                <a:cs typeface="+mn-cs"/>
              </a:rPr>
              <a:t>Integrated Crypto Hardware</a:t>
            </a:r>
          </a:p>
        </p:txBody>
      </p:sp>
      <p:sp>
        <p:nvSpPr>
          <p:cNvPr id="10" name="Content Placeholder 2"/>
          <p:cNvSpPr txBox="1">
            <a:spLocks/>
          </p:cNvSpPr>
          <p:nvPr/>
        </p:nvSpPr>
        <p:spPr>
          <a:xfrm>
            <a:off x="2659868" y="804661"/>
            <a:ext cx="6209812" cy="496976"/>
          </a:xfrm>
          <a:prstGeom prst="rect">
            <a:avLst/>
          </a:prstGeom>
        </p:spPr>
        <p:txBody>
          <a:bodyPr/>
          <a:lstStyle>
            <a:lvl1pPr marL="0" indent="0" algn="l" defTabSz="914400" rtl="0" eaLnBrk="1" latinLnBrk="0" hangingPunct="1">
              <a:lnSpc>
                <a:spcPct val="100000"/>
              </a:lnSpc>
              <a:spcBef>
                <a:spcPts val="0"/>
              </a:spcBef>
              <a:spcAft>
                <a:spcPts val="1000"/>
              </a:spcAft>
              <a:buClr>
                <a:schemeClr val="accent2"/>
              </a:buClr>
              <a:buSzPct val="85000"/>
              <a:buFont typeface="Arial" panose="020B0604020202020204" pitchFamily="34" charset="0"/>
              <a:buNone/>
              <a:defRPr sz="1400" kern="1200">
                <a:solidFill>
                  <a:schemeClr val="bg1"/>
                </a:solidFill>
                <a:latin typeface="Arial" panose="020B0604020202020204" pitchFamily="34" charset="0"/>
                <a:ea typeface="+mn-ea"/>
                <a:cs typeface="Arial" panose="020B0604020202020204" pitchFamily="34" charset="0"/>
              </a:defRPr>
            </a:lvl1pPr>
            <a:lvl2pPr marL="514350" indent="-285750" algn="l" defTabSz="914400" rtl="0" eaLnBrk="1" latinLnBrk="0" hangingPunct="1">
              <a:lnSpc>
                <a:spcPct val="100000"/>
              </a:lnSpc>
              <a:spcBef>
                <a:spcPts val="0"/>
              </a:spcBef>
              <a:spcAft>
                <a:spcPts val="500"/>
              </a:spcAft>
              <a:buClr>
                <a:schemeClr val="accent2"/>
              </a:buClr>
              <a:buSzPct val="85000"/>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2pPr>
            <a:lvl3pPr marL="742950" indent="-285750" algn="l" defTabSz="914400" rtl="0" eaLnBrk="1" latinLnBrk="0" hangingPunct="1">
              <a:lnSpc>
                <a:spcPct val="100000"/>
              </a:lnSpc>
              <a:spcBef>
                <a:spcPts val="0"/>
              </a:spcBef>
              <a:spcAft>
                <a:spcPts val="500"/>
              </a:spcAft>
              <a:buClr>
                <a:schemeClr val="accent2"/>
              </a:buClr>
              <a:buSzPct val="85000"/>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SzPct val="75000"/>
              <a:buFont typeface="Wingdings" panose="05000000000000000000" pitchFamily="2" charset="2"/>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SzPct val="75000"/>
              <a:buFont typeface="Wingdings" panose="05000000000000000000" pitchFamily="2" charset="2"/>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
                <a:srgbClr val="F19027"/>
              </a:buClr>
              <a:buSzPct val="85000"/>
              <a:buFont typeface="Arial" panose="020B0604020202020204" pitchFamily="34" charset="0"/>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Arial" panose="020B0604020202020204" pitchFamily="34" charset="0"/>
              </a:rPr>
              <a:t>Hardware accelerated encryption on every core </a:t>
            </a:r>
            <a:r>
              <a:rPr kumimoji="0" lang="mr-IN" sz="1200" b="0" i="0" u="none" strike="noStrike" kern="1200" cap="none" spc="0" normalizeH="0" baseline="0" noProof="0" dirty="0">
                <a:ln>
                  <a:noFill/>
                </a:ln>
                <a:solidFill>
                  <a:srgbClr val="FFFFFF"/>
                </a:solidFill>
                <a:effectLst/>
                <a:uLnTx/>
                <a:uFillTx/>
                <a:latin typeface="Calibri"/>
                <a:ea typeface="+mn-ea"/>
              </a:rPr>
              <a:t>–</a:t>
            </a:r>
            <a:r>
              <a:rPr kumimoji="0" lang="en-US" sz="1200" b="0" i="0" u="none" strike="noStrike" kern="1200" cap="none" spc="0" normalizeH="0" baseline="0" noProof="0" dirty="0">
                <a:ln>
                  <a:noFill/>
                </a:ln>
                <a:solidFill>
                  <a:srgbClr val="FFFFFF"/>
                </a:solidFill>
                <a:effectLst/>
                <a:uLnTx/>
                <a:uFillTx/>
                <a:latin typeface="Calibri"/>
                <a:ea typeface="+mn-ea"/>
                <a:cs typeface="Arial" panose="020B0604020202020204" pitchFamily="34" charset="0"/>
              </a:rPr>
              <a:t> CPACF performance improvements of up to 7x </a:t>
            </a:r>
          </a:p>
          <a:p>
            <a:pPr marL="0" marR="0" lvl="0" indent="0" algn="l" defTabSz="914400" rtl="0" eaLnBrk="1" fontAlgn="auto" latinLnBrk="0" hangingPunct="1">
              <a:lnSpc>
                <a:spcPct val="100000"/>
              </a:lnSpc>
              <a:spcBef>
                <a:spcPts val="0"/>
              </a:spcBef>
              <a:spcAft>
                <a:spcPts val="600"/>
              </a:spcAft>
              <a:buClr>
                <a:srgbClr val="F19027"/>
              </a:buClr>
              <a:buSzPct val="85000"/>
              <a:buFont typeface="Arial" panose="020B0604020202020204" pitchFamily="34" charset="0"/>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Arial" panose="020B0604020202020204" pitchFamily="34" charset="0"/>
              </a:rPr>
              <a:t>Next Gen Crypto Express6S </a:t>
            </a:r>
            <a:r>
              <a:rPr kumimoji="0" lang="mr-IN" sz="1200" b="0" i="0" u="none" strike="noStrike" kern="1200" cap="none" spc="0" normalizeH="0" baseline="0" noProof="0" dirty="0">
                <a:ln>
                  <a:noFill/>
                </a:ln>
                <a:solidFill>
                  <a:srgbClr val="FFFFFF"/>
                </a:solidFill>
                <a:effectLst/>
                <a:uLnTx/>
                <a:uFillTx/>
                <a:latin typeface="Calibri"/>
                <a:ea typeface="+mn-ea"/>
              </a:rPr>
              <a:t>–</a:t>
            </a:r>
            <a:r>
              <a:rPr kumimoji="0" lang="en-US" sz="1200" b="0" i="0" u="none" strike="noStrike" kern="1200" cap="none" spc="0" normalizeH="0" baseline="0" noProof="0" dirty="0">
                <a:ln>
                  <a:noFill/>
                </a:ln>
                <a:solidFill>
                  <a:srgbClr val="FFFFFF"/>
                </a:solidFill>
                <a:effectLst/>
                <a:uLnTx/>
                <a:uFillTx/>
                <a:latin typeface="Calibri"/>
                <a:ea typeface="+mn-ea"/>
                <a:cs typeface="Arial" panose="020B0604020202020204" pitchFamily="34" charset="0"/>
              </a:rPr>
              <a:t> up to 2x faster than prior generation</a:t>
            </a:r>
            <a:endParaRPr kumimoji="0" lang="en-US" sz="1200" b="0" i="0" u="none" strike="noStrike" kern="1200" cap="none" spc="0" normalizeH="0" baseline="30000" noProof="0" dirty="0">
              <a:ln>
                <a:noFill/>
              </a:ln>
              <a:solidFill>
                <a:srgbClr val="FFFFFF"/>
              </a:solidFill>
              <a:effectLst/>
              <a:uLnTx/>
              <a:uFillTx/>
              <a:latin typeface="Calibri"/>
              <a:ea typeface="+mn-ea"/>
              <a:cs typeface="Arial" panose="020B0604020202020204" pitchFamily="34" charset="0"/>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8472" y="857634"/>
            <a:ext cx="424283" cy="423975"/>
          </a:xfrm>
          <a:prstGeom prst="rect">
            <a:avLst/>
          </a:prstGeom>
        </p:spPr>
      </p:pic>
      <p:sp>
        <p:nvSpPr>
          <p:cNvPr id="12" name="Content Placeholder 2"/>
          <p:cNvSpPr txBox="1">
            <a:spLocks/>
          </p:cNvSpPr>
          <p:nvPr/>
        </p:nvSpPr>
        <p:spPr>
          <a:xfrm>
            <a:off x="2659868" y="1956418"/>
            <a:ext cx="3889213" cy="420198"/>
          </a:xfrm>
          <a:prstGeom prst="rect">
            <a:avLst/>
          </a:prstGeom>
        </p:spPr>
        <p:txBody>
          <a:bodyPr/>
          <a:lstStyle>
            <a:lvl1pPr marL="0" indent="0" algn="l" defTabSz="914400" rtl="0" eaLnBrk="1" latinLnBrk="0" hangingPunct="1">
              <a:lnSpc>
                <a:spcPct val="100000"/>
              </a:lnSpc>
              <a:spcBef>
                <a:spcPts val="0"/>
              </a:spcBef>
              <a:spcAft>
                <a:spcPts val="1000"/>
              </a:spcAft>
              <a:buClr>
                <a:schemeClr val="accent2"/>
              </a:buClr>
              <a:buSzPct val="85000"/>
              <a:buFont typeface="Arial" panose="020B0604020202020204" pitchFamily="34" charset="0"/>
              <a:buNone/>
              <a:defRPr sz="1400" kern="1200">
                <a:solidFill>
                  <a:schemeClr val="bg1"/>
                </a:solidFill>
                <a:latin typeface="Arial" panose="020B0604020202020204" pitchFamily="34" charset="0"/>
                <a:ea typeface="+mn-ea"/>
                <a:cs typeface="Arial" panose="020B0604020202020204" pitchFamily="34" charset="0"/>
              </a:defRPr>
            </a:lvl1pPr>
            <a:lvl2pPr marL="514350" indent="-285750" algn="l" defTabSz="914400" rtl="0" eaLnBrk="1" latinLnBrk="0" hangingPunct="1">
              <a:lnSpc>
                <a:spcPct val="100000"/>
              </a:lnSpc>
              <a:spcBef>
                <a:spcPts val="0"/>
              </a:spcBef>
              <a:spcAft>
                <a:spcPts val="500"/>
              </a:spcAft>
              <a:buClr>
                <a:schemeClr val="accent2"/>
              </a:buClr>
              <a:buSzPct val="85000"/>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2pPr>
            <a:lvl3pPr marL="742950" indent="-285750" algn="l" defTabSz="914400" rtl="0" eaLnBrk="1" latinLnBrk="0" hangingPunct="1">
              <a:lnSpc>
                <a:spcPct val="100000"/>
              </a:lnSpc>
              <a:spcBef>
                <a:spcPts val="0"/>
              </a:spcBef>
              <a:spcAft>
                <a:spcPts val="500"/>
              </a:spcAft>
              <a:buClr>
                <a:schemeClr val="accent2"/>
              </a:buClr>
              <a:buSzPct val="85000"/>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SzPct val="75000"/>
              <a:buFont typeface="Wingdings" panose="05000000000000000000" pitchFamily="2" charset="2"/>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SzPct val="75000"/>
              <a:buFont typeface="Wingdings" panose="05000000000000000000" pitchFamily="2" charset="2"/>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1000"/>
              </a:spcAft>
              <a:buClr>
                <a:srgbClr val="F19027"/>
              </a:buClr>
              <a:buSzPct val="85000"/>
              <a:buFont typeface="Arial" panose="020B0604020202020204" pitchFamily="34" charset="0"/>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Arial" panose="020B0604020202020204" pitchFamily="34" charset="0"/>
              </a:rPr>
              <a:t>Protect z/OS Coupling Facility</a:t>
            </a:r>
            <a:r>
              <a:rPr kumimoji="0" lang="en-US" sz="1200" b="0" i="0" u="none" strike="noStrike" kern="1200" cap="none" spc="0" normalizeH="0" baseline="30000" noProof="0" dirty="0">
                <a:ln>
                  <a:noFill/>
                </a:ln>
                <a:solidFill>
                  <a:srgbClr val="FFFFFF"/>
                </a:solidFill>
                <a:effectLst/>
                <a:uLnTx/>
                <a:uFillTx/>
                <a:latin typeface="Calibri"/>
                <a:ea typeface="+mn-ea"/>
                <a:cs typeface="Arial" panose="020B0604020202020204" pitchFamily="34" charset="0"/>
              </a:rPr>
              <a:t>2</a:t>
            </a:r>
            <a:r>
              <a:rPr kumimoji="0" lang="en-US" sz="1200" b="0" i="0" u="none" strike="noStrike" kern="1200" cap="none" spc="0" normalizeH="0" baseline="0" noProof="0" dirty="0">
                <a:ln>
                  <a:noFill/>
                </a:ln>
                <a:solidFill>
                  <a:srgbClr val="FFFFFF"/>
                </a:solidFill>
                <a:effectLst/>
                <a:uLnTx/>
                <a:uFillTx/>
                <a:latin typeface="Calibri"/>
                <a:ea typeface="+mn-ea"/>
                <a:cs typeface="Arial" panose="020B0604020202020204" pitchFamily="34" charset="0"/>
              </a:rPr>
              <a:t> data end-to-end, using encryption that’s transparent to applications</a:t>
            </a:r>
            <a:endParaRPr kumimoji="0" lang="en-US" sz="1200" b="0" i="0" u="none" strike="noStrike" kern="1200" cap="none" spc="0" normalizeH="0" baseline="30000" noProof="0" dirty="0">
              <a:ln>
                <a:noFill/>
              </a:ln>
              <a:solidFill>
                <a:srgbClr val="FFFFFF"/>
              </a:solidFill>
              <a:effectLst/>
              <a:uLnTx/>
              <a:uFillTx/>
              <a:latin typeface="Calibri"/>
              <a:ea typeface="+mn-ea"/>
              <a:cs typeface="Arial" panose="020B0604020202020204" pitchFamily="34" charset="0"/>
            </a:endParaRPr>
          </a:p>
        </p:txBody>
      </p:sp>
      <p:sp>
        <p:nvSpPr>
          <p:cNvPr id="13" name="TextBox 12"/>
          <p:cNvSpPr txBox="1"/>
          <p:nvPr/>
        </p:nvSpPr>
        <p:spPr>
          <a:xfrm>
            <a:off x="367596" y="1997700"/>
            <a:ext cx="1513762" cy="338554"/>
          </a:xfrm>
          <a:prstGeom prst="rect">
            <a:avLst/>
          </a:prstGeom>
          <a:noFill/>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19027"/>
                </a:solidFill>
                <a:effectLst/>
                <a:uLnTx/>
                <a:uFillTx/>
                <a:latin typeface="Arial"/>
                <a:ea typeface="+mn-ea"/>
                <a:cs typeface="+mn-cs"/>
              </a:rPr>
              <a:t>Clustering</a:t>
            </a:r>
            <a:endParaRPr kumimoji="0" lang="en-US" sz="1600" b="0" i="0" u="none" strike="noStrike" kern="1200" cap="none" spc="0" normalizeH="0" baseline="0" noProof="0" dirty="0">
              <a:ln>
                <a:noFill/>
              </a:ln>
              <a:solidFill>
                <a:srgbClr val="F19027"/>
              </a:solidFill>
              <a:effectLst/>
              <a:uLnTx/>
              <a:uFillTx/>
              <a:latin typeface="Arial"/>
              <a:ea typeface="+mn-ea"/>
              <a:cs typeface="+mn-cs"/>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7467" y="1434428"/>
            <a:ext cx="309816" cy="378753"/>
          </a:xfrm>
          <a:prstGeom prst="rect">
            <a:avLst/>
          </a:prstGeom>
        </p:spPr>
      </p:pic>
      <p:sp>
        <p:nvSpPr>
          <p:cNvPr id="17" name="Content Placeholder 2"/>
          <p:cNvSpPr txBox="1">
            <a:spLocks/>
          </p:cNvSpPr>
          <p:nvPr/>
        </p:nvSpPr>
        <p:spPr>
          <a:xfrm>
            <a:off x="2659868" y="2538640"/>
            <a:ext cx="6123405" cy="459018"/>
          </a:xfrm>
          <a:prstGeom prst="rect">
            <a:avLst/>
          </a:prstGeom>
        </p:spPr>
        <p:txBody>
          <a:bodyPr/>
          <a:lstStyle>
            <a:lvl1pPr marL="0" indent="0" algn="l" defTabSz="914400" rtl="0" eaLnBrk="1" latinLnBrk="0" hangingPunct="1">
              <a:lnSpc>
                <a:spcPct val="100000"/>
              </a:lnSpc>
              <a:spcBef>
                <a:spcPts val="0"/>
              </a:spcBef>
              <a:spcAft>
                <a:spcPts val="1000"/>
              </a:spcAft>
              <a:buClr>
                <a:schemeClr val="accent2"/>
              </a:buClr>
              <a:buSzPct val="85000"/>
              <a:buFont typeface="Arial" panose="020B0604020202020204" pitchFamily="34" charset="0"/>
              <a:buNone/>
              <a:defRPr sz="1400" kern="1200">
                <a:solidFill>
                  <a:schemeClr val="bg1"/>
                </a:solidFill>
                <a:latin typeface="Arial" panose="020B0604020202020204" pitchFamily="34" charset="0"/>
                <a:ea typeface="+mn-ea"/>
                <a:cs typeface="Arial" panose="020B0604020202020204" pitchFamily="34" charset="0"/>
              </a:defRPr>
            </a:lvl1pPr>
            <a:lvl2pPr marL="514350" indent="-285750" algn="l" defTabSz="914400" rtl="0" eaLnBrk="1" latinLnBrk="0" hangingPunct="1">
              <a:lnSpc>
                <a:spcPct val="100000"/>
              </a:lnSpc>
              <a:spcBef>
                <a:spcPts val="0"/>
              </a:spcBef>
              <a:spcAft>
                <a:spcPts val="500"/>
              </a:spcAft>
              <a:buClr>
                <a:schemeClr val="accent2"/>
              </a:buClr>
              <a:buSzPct val="85000"/>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2pPr>
            <a:lvl3pPr marL="742950" indent="-285750" algn="l" defTabSz="914400" rtl="0" eaLnBrk="1" latinLnBrk="0" hangingPunct="1">
              <a:lnSpc>
                <a:spcPct val="100000"/>
              </a:lnSpc>
              <a:spcBef>
                <a:spcPts val="0"/>
              </a:spcBef>
              <a:spcAft>
                <a:spcPts val="500"/>
              </a:spcAft>
              <a:buClr>
                <a:schemeClr val="accent2"/>
              </a:buClr>
              <a:buSzPct val="85000"/>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SzPct val="75000"/>
              <a:buFont typeface="Wingdings" panose="05000000000000000000" pitchFamily="2" charset="2"/>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SzPct val="75000"/>
              <a:buFont typeface="Wingdings" panose="05000000000000000000" pitchFamily="2" charset="2"/>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1000"/>
              </a:spcAft>
              <a:buClr>
                <a:srgbClr val="F19027"/>
              </a:buClr>
              <a:buSzPct val="85000"/>
              <a:buFont typeface="Arial" panose="020B0604020202020204" pitchFamily="34" charset="0"/>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Arial" panose="020B0604020202020204" pitchFamily="34" charset="0"/>
              </a:rPr>
              <a:t>Protect network traffic using standards based encryption from end to end, including encryption readiness technology</a:t>
            </a:r>
            <a:r>
              <a:rPr kumimoji="0" lang="en-US" sz="1200" b="0" i="0" u="none" strike="noStrike" kern="1200" cap="none" spc="0" normalizeH="0" baseline="30000" noProof="0" dirty="0">
                <a:ln>
                  <a:noFill/>
                </a:ln>
                <a:solidFill>
                  <a:srgbClr val="FFFFFF"/>
                </a:solidFill>
                <a:effectLst/>
                <a:uLnTx/>
                <a:uFillTx/>
                <a:latin typeface="Calibri"/>
                <a:ea typeface="+mn-ea"/>
                <a:cs typeface="Arial" panose="020B0604020202020204" pitchFamily="34" charset="0"/>
              </a:rPr>
              <a:t>2</a:t>
            </a:r>
            <a:r>
              <a:rPr kumimoji="0" lang="en-US" sz="1200" b="0" i="0" u="none" strike="noStrike" kern="1200" cap="none" spc="0" normalizeH="0" baseline="0" noProof="0" dirty="0">
                <a:ln>
                  <a:noFill/>
                </a:ln>
                <a:solidFill>
                  <a:srgbClr val="FFFFFF"/>
                </a:solidFill>
                <a:effectLst/>
                <a:uLnTx/>
                <a:uFillTx/>
                <a:latin typeface="Calibri"/>
                <a:ea typeface="+mn-ea"/>
                <a:cs typeface="Arial" panose="020B0604020202020204" pitchFamily="34" charset="0"/>
              </a:rPr>
              <a:t> to ensure that z/OS systems meet approved encryption criteria</a:t>
            </a:r>
          </a:p>
        </p:txBody>
      </p:sp>
      <p:sp>
        <p:nvSpPr>
          <p:cNvPr id="18" name="TextBox 17"/>
          <p:cNvSpPr txBox="1"/>
          <p:nvPr/>
        </p:nvSpPr>
        <p:spPr>
          <a:xfrm>
            <a:off x="449037" y="2579920"/>
            <a:ext cx="1432321" cy="338554"/>
          </a:xfrm>
          <a:prstGeom prst="rect">
            <a:avLst/>
          </a:prstGeom>
          <a:noFill/>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19027"/>
                </a:solidFill>
                <a:effectLst/>
                <a:uLnTx/>
                <a:uFillTx/>
                <a:latin typeface="Arial"/>
                <a:ea typeface="+mn-ea"/>
                <a:cs typeface="+mn-cs"/>
              </a:rPr>
              <a:t>Network</a:t>
            </a:r>
            <a:endParaRPr kumimoji="0" lang="en-US" sz="1600" b="0" i="0" u="none" strike="noStrike" kern="1200" cap="none" spc="0" normalizeH="0" baseline="0" noProof="0" dirty="0">
              <a:ln>
                <a:noFill/>
              </a:ln>
              <a:solidFill>
                <a:srgbClr val="F19027"/>
              </a:solidFill>
              <a:effectLst/>
              <a:uLnTx/>
              <a:uFillTx/>
              <a:latin typeface="Arial"/>
              <a:ea typeface="+mn-ea"/>
              <a:cs typeface="+mn-cs"/>
            </a:endParaRPr>
          </a:p>
        </p:txBody>
      </p:sp>
      <p:cxnSp>
        <p:nvCxnSpPr>
          <p:cNvPr id="19" name="Straight Connector 18"/>
          <p:cNvCxnSpPr/>
          <p:nvPr/>
        </p:nvCxnSpPr>
        <p:spPr>
          <a:xfrm>
            <a:off x="367596" y="3055341"/>
            <a:ext cx="8311041" cy="0"/>
          </a:xfrm>
          <a:prstGeom prst="line">
            <a:avLst/>
          </a:prstGeom>
          <a:noFill/>
          <a:ln w="6350" cap="flat" cmpd="sng" algn="ctr">
            <a:solidFill>
              <a:srgbClr val="F48F19"/>
            </a:solidFill>
            <a:prstDash val="solid"/>
            <a:miter lim="800000"/>
          </a:ln>
          <a:effectLst/>
        </p:spPr>
      </p:cxnSp>
      <p:cxnSp>
        <p:nvCxnSpPr>
          <p:cNvPr id="20" name="Straight Connector 19"/>
          <p:cNvCxnSpPr/>
          <p:nvPr/>
        </p:nvCxnSpPr>
        <p:spPr>
          <a:xfrm>
            <a:off x="367596" y="2465595"/>
            <a:ext cx="8311041" cy="0"/>
          </a:xfrm>
          <a:prstGeom prst="line">
            <a:avLst/>
          </a:prstGeom>
          <a:noFill/>
          <a:ln w="6350" cap="flat" cmpd="sng" algn="ctr">
            <a:solidFill>
              <a:srgbClr val="F48F19"/>
            </a:solidFill>
            <a:prstDash val="solid"/>
            <a:miter lim="800000"/>
          </a:ln>
          <a:effectLst/>
        </p:spPr>
      </p:cxnSp>
      <p:cxnSp>
        <p:nvCxnSpPr>
          <p:cNvPr id="21" name="Straight Connector 20"/>
          <p:cNvCxnSpPr/>
          <p:nvPr/>
        </p:nvCxnSpPr>
        <p:spPr>
          <a:xfrm>
            <a:off x="367596" y="1882442"/>
            <a:ext cx="8311041" cy="0"/>
          </a:xfrm>
          <a:prstGeom prst="line">
            <a:avLst/>
          </a:prstGeom>
          <a:noFill/>
          <a:ln w="6350" cap="flat" cmpd="sng" algn="ctr">
            <a:solidFill>
              <a:srgbClr val="F48F19"/>
            </a:solidFill>
            <a:prstDash val="solid"/>
            <a:miter lim="800000"/>
          </a:ln>
          <a:effectLst/>
        </p:spPr>
      </p:cxnSp>
      <p:cxnSp>
        <p:nvCxnSpPr>
          <p:cNvPr id="22" name="Straight Connector 21"/>
          <p:cNvCxnSpPr/>
          <p:nvPr/>
        </p:nvCxnSpPr>
        <p:spPr>
          <a:xfrm>
            <a:off x="367596" y="1342679"/>
            <a:ext cx="8311041" cy="0"/>
          </a:xfrm>
          <a:prstGeom prst="line">
            <a:avLst/>
          </a:prstGeom>
          <a:noFill/>
          <a:ln w="6350" cap="flat" cmpd="sng" algn="ctr">
            <a:solidFill>
              <a:srgbClr val="F48F19"/>
            </a:solidFill>
            <a:prstDash val="solid"/>
            <a:miter lim="800000"/>
          </a:ln>
          <a:effectLst/>
        </p:spPr>
      </p:cxn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44534" y="2545006"/>
            <a:ext cx="458667" cy="458667"/>
          </a:xfrm>
          <a:prstGeom prst="rect">
            <a:avLst/>
          </a:prstGeom>
        </p:spPr>
      </p:pic>
      <p:sp>
        <p:nvSpPr>
          <p:cNvPr id="24" name="Content Placeholder 2"/>
          <p:cNvSpPr txBox="1">
            <a:spLocks/>
          </p:cNvSpPr>
          <p:nvPr/>
        </p:nvSpPr>
        <p:spPr>
          <a:xfrm>
            <a:off x="2659868" y="3113330"/>
            <a:ext cx="6018769" cy="459018"/>
          </a:xfrm>
          <a:prstGeom prst="rect">
            <a:avLst/>
          </a:prstGeom>
        </p:spPr>
        <p:txBody>
          <a:bodyPr/>
          <a:lstStyle>
            <a:lvl1pPr marL="0" indent="0" algn="l" defTabSz="914400" rtl="0" eaLnBrk="1" latinLnBrk="0" hangingPunct="1">
              <a:lnSpc>
                <a:spcPct val="100000"/>
              </a:lnSpc>
              <a:spcBef>
                <a:spcPts val="0"/>
              </a:spcBef>
              <a:spcAft>
                <a:spcPts val="1000"/>
              </a:spcAft>
              <a:buClr>
                <a:schemeClr val="accent2"/>
              </a:buClr>
              <a:buSzPct val="85000"/>
              <a:buFont typeface="Arial" panose="020B0604020202020204" pitchFamily="34" charset="0"/>
              <a:buNone/>
              <a:defRPr sz="1400" kern="1200">
                <a:solidFill>
                  <a:schemeClr val="bg1"/>
                </a:solidFill>
                <a:latin typeface="Arial" panose="020B0604020202020204" pitchFamily="34" charset="0"/>
                <a:ea typeface="+mn-ea"/>
                <a:cs typeface="Arial" panose="020B0604020202020204" pitchFamily="34" charset="0"/>
              </a:defRPr>
            </a:lvl1pPr>
            <a:lvl2pPr marL="514350" indent="-285750" algn="l" defTabSz="914400" rtl="0" eaLnBrk="1" latinLnBrk="0" hangingPunct="1">
              <a:lnSpc>
                <a:spcPct val="100000"/>
              </a:lnSpc>
              <a:spcBef>
                <a:spcPts val="0"/>
              </a:spcBef>
              <a:spcAft>
                <a:spcPts val="500"/>
              </a:spcAft>
              <a:buClr>
                <a:schemeClr val="accent2"/>
              </a:buClr>
              <a:buSzPct val="85000"/>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2pPr>
            <a:lvl3pPr marL="742950" indent="-285750" algn="l" defTabSz="914400" rtl="0" eaLnBrk="1" latinLnBrk="0" hangingPunct="1">
              <a:lnSpc>
                <a:spcPct val="100000"/>
              </a:lnSpc>
              <a:spcBef>
                <a:spcPts val="0"/>
              </a:spcBef>
              <a:spcAft>
                <a:spcPts val="500"/>
              </a:spcAft>
              <a:buClr>
                <a:schemeClr val="accent2"/>
              </a:buClr>
              <a:buSzPct val="85000"/>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SzPct val="75000"/>
              <a:buFont typeface="Wingdings" panose="05000000000000000000" pitchFamily="2" charset="2"/>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SzPct val="75000"/>
              <a:buFont typeface="Wingdings" panose="05000000000000000000" pitchFamily="2" charset="2"/>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1000"/>
              </a:spcAft>
              <a:buClr>
                <a:srgbClr val="F19027"/>
              </a:buClr>
              <a:buSzPct val="85000"/>
              <a:buFont typeface="Arial" panose="020B0604020202020204" pitchFamily="34" charset="0"/>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Arial" panose="020B0604020202020204" pitchFamily="34" charset="0"/>
              </a:rPr>
              <a:t>Secure deployment of software appliances including tamper protection during installation and runtime, restricted administrator access, and encryption of data and code in-flight and at-rest</a:t>
            </a:r>
            <a:endParaRPr kumimoji="0" lang="en-US" sz="1200" b="0" i="0" u="none" strike="noStrike" kern="1200" cap="none" spc="0" normalizeH="0" baseline="30000" noProof="0" dirty="0">
              <a:ln>
                <a:noFill/>
              </a:ln>
              <a:solidFill>
                <a:srgbClr val="FFFFFF"/>
              </a:solidFill>
              <a:effectLst/>
              <a:uLnTx/>
              <a:uFillTx/>
              <a:latin typeface="Calibri"/>
              <a:ea typeface="+mn-ea"/>
              <a:cs typeface="Arial" panose="020B0604020202020204" pitchFamily="34" charset="0"/>
            </a:endParaRPr>
          </a:p>
        </p:txBody>
      </p:sp>
      <p:sp>
        <p:nvSpPr>
          <p:cNvPr id="25" name="TextBox 24"/>
          <p:cNvSpPr txBox="1"/>
          <p:nvPr/>
        </p:nvSpPr>
        <p:spPr>
          <a:xfrm>
            <a:off x="126131" y="3047516"/>
            <a:ext cx="1755228" cy="584775"/>
          </a:xfrm>
          <a:prstGeom prst="rect">
            <a:avLst/>
          </a:prstGeom>
          <a:noFill/>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19027"/>
                </a:solidFill>
                <a:effectLst/>
                <a:uLnTx/>
                <a:uFillTx/>
                <a:latin typeface="Arial"/>
                <a:ea typeface="+mn-ea"/>
                <a:cs typeface="+mn-cs"/>
              </a:rPr>
              <a:t>Secure Service Container</a:t>
            </a:r>
          </a:p>
        </p:txBody>
      </p:sp>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42677" y="3101332"/>
            <a:ext cx="425902" cy="488912"/>
          </a:xfrm>
          <a:prstGeom prst="rect">
            <a:avLst/>
          </a:prstGeom>
        </p:spPr>
      </p:pic>
      <p:sp>
        <p:nvSpPr>
          <p:cNvPr id="28" name="TextBox 27"/>
          <p:cNvSpPr txBox="1"/>
          <p:nvPr/>
        </p:nvSpPr>
        <p:spPr>
          <a:xfrm>
            <a:off x="288056" y="4255820"/>
            <a:ext cx="3617194" cy="276999"/>
          </a:xfrm>
          <a:prstGeom prst="rect">
            <a:avLst/>
          </a:prstGeom>
          <a:noFill/>
        </p:spPr>
        <p:txBody>
          <a:bodyPr wrap="square" rtlCol="0">
            <a:spAutoFit/>
          </a:bodyPr>
          <a:lstStyle/>
          <a:p>
            <a:pPr marL="228600" marR="0" lvl="0" indent="-228600" algn="l" defTabSz="685800" rtl="0" eaLnBrk="1" fontAlgn="auto" latinLnBrk="0" hangingPunct="1">
              <a:lnSpc>
                <a:spcPct val="100000"/>
              </a:lnSpc>
              <a:spcBef>
                <a:spcPts val="0"/>
              </a:spcBef>
              <a:spcAft>
                <a:spcPts val="0"/>
              </a:spcAft>
              <a:buClrTx/>
              <a:buSzTx/>
              <a:buFontTx/>
              <a:buAutoNum type="arabicPlain"/>
              <a:tabLst>
                <a:tab pos="225425" algn="l"/>
                <a:tab pos="625475" algn="l"/>
              </a:tabLst>
              <a:defRPr/>
            </a:pPr>
            <a:r>
              <a:rPr kumimoji="0" lang="en-US" sz="600" b="0" i="0" u="none" strike="noStrike" kern="1200" cap="none" spc="0" normalizeH="0" baseline="0" noProof="0" dirty="0">
                <a:ln>
                  <a:noFill/>
                </a:ln>
                <a:solidFill>
                  <a:prstClr val="black"/>
                </a:solidFill>
                <a:effectLst/>
                <a:uLnTx/>
                <a:uFillTx/>
                <a:latin typeface="Arial"/>
                <a:ea typeface="+mn-ea"/>
                <a:cs typeface="+mn-cs"/>
              </a:rPr>
              <a:t>Statement of Direction* in the z/OS Announcement Letter (10/4/2016) - </a:t>
            </a:r>
            <a:r>
              <a:rPr kumimoji="0" lang="en-US" sz="600" b="0" i="0" u="none" strike="noStrike" kern="1200" cap="none" spc="0" normalizeH="0" baseline="0" noProof="0" dirty="0">
                <a:ln>
                  <a:noFill/>
                </a:ln>
                <a:solidFill>
                  <a:prstClr val="white"/>
                </a:solidFill>
                <a:effectLst/>
                <a:uLnTx/>
                <a:uFillTx/>
                <a:latin typeface="Arial"/>
                <a:ea typeface="+mn-ea"/>
                <a:cs typeface="+mn-cs"/>
                <a:hlinkClick r:id="rId6"/>
              </a:rPr>
              <a:t>http://ibm.co/2ldwKoC</a:t>
            </a:r>
            <a:endParaRPr kumimoji="0" lang="en-US" sz="600" b="0" i="0" u="none" strike="noStrike" kern="1200" cap="none" spc="0" normalizeH="0" baseline="0" noProof="0" dirty="0">
              <a:ln>
                <a:noFill/>
              </a:ln>
              <a:solidFill>
                <a:prstClr val="white"/>
              </a:solidFill>
              <a:effectLst/>
              <a:uLnTx/>
              <a:uFillTx/>
              <a:latin typeface="Arial"/>
              <a:ea typeface="+mn-ea"/>
              <a:cs typeface="+mn-cs"/>
            </a:endParaRPr>
          </a:p>
          <a:p>
            <a:pPr marL="228600" marR="0" lvl="0" indent="-228600" algn="l" defTabSz="685800" rtl="0" eaLnBrk="1" fontAlgn="auto" latinLnBrk="0" hangingPunct="1">
              <a:lnSpc>
                <a:spcPct val="100000"/>
              </a:lnSpc>
              <a:spcBef>
                <a:spcPts val="0"/>
              </a:spcBef>
              <a:spcAft>
                <a:spcPts val="0"/>
              </a:spcAft>
              <a:buClrTx/>
              <a:buSzTx/>
              <a:buFontTx/>
              <a:buAutoNum type="arabicPlain"/>
              <a:tabLst>
                <a:tab pos="225425" algn="l"/>
                <a:tab pos="625475" algn="l"/>
              </a:tabLst>
              <a:defRPr/>
            </a:pPr>
            <a:r>
              <a:rPr kumimoji="0" lang="en-US" sz="600" b="0" i="0" u="none" strike="noStrike" kern="1200" cap="none" spc="0" normalizeH="0" baseline="0" noProof="0" dirty="0">
                <a:ln>
                  <a:noFill/>
                </a:ln>
                <a:solidFill>
                  <a:prstClr val="black"/>
                </a:solidFill>
                <a:effectLst/>
                <a:uLnTx/>
                <a:uFillTx/>
                <a:latin typeface="Arial"/>
                <a:ea typeface="+mn-ea"/>
                <a:cs typeface="+mn-cs"/>
              </a:rPr>
              <a:t>IBM z/OS Version 2 Release 3 Preview Announcement Letter (2/21/2017) - </a:t>
            </a:r>
            <a:r>
              <a:rPr kumimoji="0" lang="en-US" sz="600" b="0" i="0" u="none" strike="noStrike" kern="1200" cap="none" spc="0" normalizeH="0" baseline="0" noProof="0" dirty="0">
                <a:ln>
                  <a:noFill/>
                </a:ln>
                <a:solidFill>
                  <a:prstClr val="white"/>
                </a:solidFill>
                <a:effectLst/>
                <a:uLnTx/>
                <a:uFillTx/>
                <a:latin typeface="Arial"/>
                <a:ea typeface="+mn-ea"/>
                <a:cs typeface="+mn-cs"/>
                <a:hlinkClick r:id="rId7"/>
              </a:rPr>
              <a:t>http://ibm.co/2l43ctN</a:t>
            </a:r>
            <a:r>
              <a:rPr kumimoji="0" lang="en-US" sz="600" b="0" i="0" u="none" strike="noStrike" kern="1200" cap="none" spc="0" normalizeH="0" baseline="0" noProof="0" dirty="0">
                <a:ln>
                  <a:noFill/>
                </a:ln>
                <a:solidFill>
                  <a:prstClr val="white"/>
                </a:solidFill>
                <a:effectLst/>
                <a:uLnTx/>
                <a:uFillTx/>
                <a:latin typeface="Arial"/>
                <a:ea typeface="+mn-ea"/>
                <a:cs typeface="+mn-cs"/>
              </a:rPr>
              <a:t> </a:t>
            </a:r>
          </a:p>
        </p:txBody>
      </p:sp>
      <p:pic>
        <p:nvPicPr>
          <p:cNvPr id="29" name="Picture 2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57216" y="1987715"/>
            <a:ext cx="408115" cy="363133"/>
          </a:xfrm>
          <a:prstGeom prst="rect">
            <a:avLst/>
          </a:prstGeom>
        </p:spPr>
      </p:pic>
      <p:sp>
        <p:nvSpPr>
          <p:cNvPr id="31" name="TextBox 30"/>
          <p:cNvSpPr txBox="1"/>
          <p:nvPr/>
        </p:nvSpPr>
        <p:spPr>
          <a:xfrm>
            <a:off x="5109999" y="4184956"/>
            <a:ext cx="3813736" cy="430887"/>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200" b="0" i="1" u="none" strike="noStrike" kern="1200" cap="none" spc="0" normalizeH="0" baseline="0" noProof="0" dirty="0">
                <a:ln>
                  <a:noFill/>
                </a:ln>
                <a:solidFill>
                  <a:srgbClr val="F19027"/>
                </a:solidFill>
                <a:effectLst/>
                <a:uLnTx/>
                <a:uFillTx/>
                <a:latin typeface="Arial"/>
                <a:ea typeface="+mn-ea"/>
                <a:cs typeface="+mn-cs"/>
              </a:rPr>
              <a:t>And we’re just getting started </a:t>
            </a:r>
            <a:r>
              <a:rPr kumimoji="0" lang="mr-IN" sz="2200" b="0" i="1" u="none" strike="noStrike" kern="1200" cap="none" spc="0" normalizeH="0" baseline="0" noProof="0" dirty="0">
                <a:ln>
                  <a:noFill/>
                </a:ln>
                <a:solidFill>
                  <a:srgbClr val="F19027"/>
                </a:solidFill>
                <a:effectLst/>
                <a:uLnTx/>
                <a:uFillTx/>
                <a:latin typeface="Arial"/>
                <a:ea typeface="+mn-ea"/>
                <a:cs typeface="Mangal" panose="02040503050203030202" pitchFamily="18" charset="0"/>
              </a:rPr>
              <a:t>…</a:t>
            </a:r>
            <a:endParaRPr kumimoji="0" lang="en-US" sz="2200" b="0" i="1" u="none" strike="noStrike" kern="1200" cap="none" spc="0" normalizeH="0" baseline="0" noProof="0" dirty="0">
              <a:ln>
                <a:noFill/>
              </a:ln>
              <a:solidFill>
                <a:srgbClr val="F19027"/>
              </a:solidFill>
              <a:effectLst/>
              <a:uLnTx/>
              <a:uFillTx/>
              <a:latin typeface="Arial"/>
              <a:ea typeface="+mn-ea"/>
              <a:cs typeface="+mn-cs"/>
            </a:endParaRPr>
          </a:p>
        </p:txBody>
      </p:sp>
      <p:cxnSp>
        <p:nvCxnSpPr>
          <p:cNvPr id="32" name="Straight Connector 31"/>
          <p:cNvCxnSpPr/>
          <p:nvPr/>
        </p:nvCxnSpPr>
        <p:spPr>
          <a:xfrm>
            <a:off x="367596" y="3644611"/>
            <a:ext cx="8311041" cy="0"/>
          </a:xfrm>
          <a:prstGeom prst="line">
            <a:avLst/>
          </a:prstGeom>
          <a:noFill/>
          <a:ln w="6350" cap="flat" cmpd="sng" algn="ctr">
            <a:solidFill>
              <a:srgbClr val="F48F19"/>
            </a:solidFill>
            <a:prstDash val="solid"/>
            <a:miter lim="800000"/>
          </a:ln>
          <a:effectLst/>
        </p:spPr>
      </p:cxnSp>
      <p:sp>
        <p:nvSpPr>
          <p:cNvPr id="34" name="Content Placeholder 2"/>
          <p:cNvSpPr txBox="1">
            <a:spLocks/>
          </p:cNvSpPr>
          <p:nvPr/>
        </p:nvSpPr>
        <p:spPr>
          <a:xfrm>
            <a:off x="2659868" y="3702600"/>
            <a:ext cx="6123405" cy="459018"/>
          </a:xfrm>
          <a:prstGeom prst="rect">
            <a:avLst/>
          </a:prstGeom>
        </p:spPr>
        <p:txBody>
          <a:bodyPr/>
          <a:lstStyle>
            <a:lvl1pPr marL="0" indent="0" algn="l" defTabSz="914400" rtl="0" eaLnBrk="1" latinLnBrk="0" hangingPunct="1">
              <a:lnSpc>
                <a:spcPct val="100000"/>
              </a:lnSpc>
              <a:spcBef>
                <a:spcPts val="0"/>
              </a:spcBef>
              <a:spcAft>
                <a:spcPts val="1000"/>
              </a:spcAft>
              <a:buClr>
                <a:schemeClr val="accent2"/>
              </a:buClr>
              <a:buSzPct val="85000"/>
              <a:buFont typeface="Arial" panose="020B0604020202020204" pitchFamily="34" charset="0"/>
              <a:buNone/>
              <a:defRPr sz="1400" kern="1200">
                <a:solidFill>
                  <a:schemeClr val="bg1"/>
                </a:solidFill>
                <a:latin typeface="Arial" panose="020B0604020202020204" pitchFamily="34" charset="0"/>
                <a:ea typeface="+mn-ea"/>
                <a:cs typeface="Arial" panose="020B0604020202020204" pitchFamily="34" charset="0"/>
              </a:defRPr>
            </a:lvl1pPr>
            <a:lvl2pPr marL="514350" indent="-285750" algn="l" defTabSz="914400" rtl="0" eaLnBrk="1" latinLnBrk="0" hangingPunct="1">
              <a:lnSpc>
                <a:spcPct val="100000"/>
              </a:lnSpc>
              <a:spcBef>
                <a:spcPts val="0"/>
              </a:spcBef>
              <a:spcAft>
                <a:spcPts val="500"/>
              </a:spcAft>
              <a:buClr>
                <a:schemeClr val="accent2"/>
              </a:buClr>
              <a:buSzPct val="85000"/>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2pPr>
            <a:lvl3pPr marL="742950" indent="-285750" algn="l" defTabSz="914400" rtl="0" eaLnBrk="1" latinLnBrk="0" hangingPunct="1">
              <a:lnSpc>
                <a:spcPct val="100000"/>
              </a:lnSpc>
              <a:spcBef>
                <a:spcPts val="0"/>
              </a:spcBef>
              <a:spcAft>
                <a:spcPts val="500"/>
              </a:spcAft>
              <a:buClr>
                <a:schemeClr val="accent2"/>
              </a:buClr>
              <a:buSzPct val="85000"/>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SzPct val="75000"/>
              <a:buFont typeface="Wingdings" panose="05000000000000000000" pitchFamily="2" charset="2"/>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SzPct val="75000"/>
              <a:buFont typeface="Wingdings" panose="05000000000000000000" pitchFamily="2" charset="2"/>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1000"/>
              </a:spcAft>
              <a:buClr>
                <a:srgbClr val="F19027"/>
              </a:buClr>
              <a:buSzPct val="85000"/>
              <a:buFont typeface="Arial" panose="020B0604020202020204" pitchFamily="34" charset="0"/>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Arial" panose="020B0604020202020204" pitchFamily="34" charset="0"/>
              </a:rPr>
              <a:t>The IBM Enterprise Key Management Foundation (EKMF) provides real-time, centralized secure management of keys and certificates with a variety of cryptographic devices and key stores.</a:t>
            </a:r>
          </a:p>
        </p:txBody>
      </p:sp>
      <p:sp>
        <p:nvSpPr>
          <p:cNvPr id="35" name="TextBox 34"/>
          <p:cNvSpPr txBox="1"/>
          <p:nvPr/>
        </p:nvSpPr>
        <p:spPr>
          <a:xfrm>
            <a:off x="413425" y="3636786"/>
            <a:ext cx="1467933" cy="584775"/>
          </a:xfrm>
          <a:prstGeom prst="rect">
            <a:avLst/>
          </a:prstGeom>
          <a:noFill/>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19027"/>
                </a:solidFill>
                <a:effectLst/>
                <a:uLnTx/>
                <a:uFillTx/>
                <a:latin typeface="Arial"/>
                <a:ea typeface="+mn-ea"/>
                <a:cs typeface="+mn-cs"/>
              </a:rPr>
              <a:t>Key Management</a:t>
            </a:r>
          </a:p>
        </p:txBody>
      </p:sp>
      <p:pic>
        <p:nvPicPr>
          <p:cNvPr id="3" name="Picture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07150" y="3675104"/>
            <a:ext cx="310133" cy="527469"/>
          </a:xfrm>
          <a:prstGeom prst="rect">
            <a:avLst/>
          </a:prstGeom>
        </p:spPr>
      </p:pic>
      <p:sp>
        <p:nvSpPr>
          <p:cNvPr id="2" name="Title 1"/>
          <p:cNvSpPr>
            <a:spLocks noGrp="1"/>
          </p:cNvSpPr>
          <p:nvPr>
            <p:ph type="title"/>
          </p:nvPr>
        </p:nvSpPr>
        <p:spPr>
          <a:xfrm>
            <a:off x="288056" y="167797"/>
            <a:ext cx="8557812" cy="485679"/>
          </a:xfrm>
        </p:spPr>
        <p:txBody>
          <a:bodyPr/>
          <a:lstStyle/>
          <a:p>
            <a:r>
              <a:rPr lang="en-US" sz="2000" dirty="0">
                <a:latin typeface="HelvNeue Medium for IBM" charset="0"/>
                <a:ea typeface="HelvNeue Medium for IBM" charset="0"/>
                <a:cs typeface="HelvNeue Medium for IBM" charset="0"/>
              </a:rPr>
              <a:t>Pervasive Encryption with IBM z Systems</a:t>
            </a:r>
            <a:br>
              <a:rPr lang="en-US" sz="2000" dirty="0">
                <a:latin typeface="HelvNeue Medium for IBM" charset="0"/>
                <a:ea typeface="HelvNeue Medium for IBM" charset="0"/>
                <a:cs typeface="HelvNeue Medium for IBM" charset="0"/>
              </a:rPr>
            </a:br>
            <a:r>
              <a:rPr lang="en-US" sz="1400" dirty="0">
                <a:solidFill>
                  <a:schemeClr val="bg2"/>
                </a:solidFill>
                <a:latin typeface="HelvNeue Light Italic for IBM" charset="0"/>
                <a:ea typeface="HelvNeue Light Italic for IBM" charset="0"/>
                <a:cs typeface="HelvNeue Light Italic for IBM" charset="0"/>
              </a:rPr>
              <a:t>Enabled through full-stack platform integration</a:t>
            </a:r>
            <a:br>
              <a:rPr lang="en-US" sz="1400" dirty="0">
                <a:solidFill>
                  <a:schemeClr val="tx1"/>
                </a:solidFill>
                <a:latin typeface="HelvNeue Light Italic for IBM" charset="0"/>
                <a:ea typeface="HelvNeue Light Italic for IBM" charset="0"/>
                <a:cs typeface="HelvNeue Light Italic for IBM" charset="0"/>
              </a:rPr>
            </a:br>
            <a:endParaRPr lang="en-US" sz="2400" dirty="0">
              <a:solidFill>
                <a:schemeClr val="tx1"/>
              </a:solidFill>
            </a:endParaRPr>
          </a:p>
        </p:txBody>
      </p:sp>
    </p:spTree>
    <p:extLst>
      <p:ext uri="{BB962C8B-B14F-4D97-AF65-F5344CB8AC3E}">
        <p14:creationId xmlns:p14="http://schemas.microsoft.com/office/powerpoint/2010/main" val="116022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Shape 274"/>
          <p:cNvSpPr/>
          <p:nvPr/>
        </p:nvSpPr>
        <p:spPr>
          <a:xfrm>
            <a:off x="5141383" y="1368853"/>
            <a:ext cx="858637" cy="150041"/>
          </a:xfrm>
          <a:prstGeom prst="rect">
            <a:avLst/>
          </a:prstGeom>
          <a:solidFill>
            <a:srgbClr val="EE7D31"/>
          </a:solidFill>
          <a:ln w="25400">
            <a:solidFill>
              <a:srgbClr val="EE7D31"/>
            </a:solidFill>
          </a:ln>
          <a:effectLst>
            <a:outerShdw blurRad="127000" dist="101600" dir="2700000" rotWithShape="0">
              <a:srgbClr val="000000">
                <a:alpha val="43000"/>
              </a:srgbClr>
            </a:outerShdw>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1217021">
              <a:defRPr sz="2600" b="1">
                <a:solidFill>
                  <a:srgbClr val="404040"/>
                </a:solidFill>
                <a:latin typeface="Times New Roman"/>
                <a:ea typeface="Times New Roman"/>
                <a:cs typeface="Times New Roman"/>
                <a:sym typeface="Times New Roman"/>
              </a:defRPr>
            </a:lvl1pPr>
          </a:lstStyle>
          <a:p>
            <a:pPr algn="ctr" hangingPunct="0"/>
            <a:r>
              <a:rPr sz="975" dirty="0"/>
              <a:t>CPACF</a:t>
            </a:r>
          </a:p>
        </p:txBody>
      </p:sp>
      <p:sp>
        <p:nvSpPr>
          <p:cNvPr id="3" name="Title 2"/>
          <p:cNvSpPr>
            <a:spLocks noGrp="1"/>
          </p:cNvSpPr>
          <p:nvPr>
            <p:ph type="title"/>
          </p:nvPr>
        </p:nvSpPr>
        <p:spPr/>
        <p:txBody>
          <a:bodyPr/>
          <a:lstStyle/>
          <a:p>
            <a:r>
              <a:rPr lang="en-US" dirty="0">
                <a:latin typeface="HelvNeue Medium for IBM" charset="0"/>
                <a:ea typeface="HelvNeue Medium for IBM" charset="0"/>
                <a:cs typeface="HelvNeue Medium for IBM" charset="0"/>
              </a:rPr>
              <a:t>Data Protection </a:t>
            </a:r>
            <a:r>
              <a:rPr lang="en-US" dirty="0">
                <a:solidFill>
                  <a:srgbClr val="EE7D31"/>
                </a:solidFill>
                <a:latin typeface="HelvNeue Medium for IBM" charset="0"/>
                <a:ea typeface="HelvNeue Medium for IBM" charset="0"/>
                <a:cs typeface="HelvNeue Medium for IBM" charset="0"/>
              </a:rPr>
              <a:t>// z/OS Dataset Encryption </a:t>
            </a:r>
          </a:p>
        </p:txBody>
      </p:sp>
      <p:grpSp>
        <p:nvGrpSpPr>
          <p:cNvPr id="248" name="Group 248"/>
          <p:cNvGrpSpPr/>
          <p:nvPr/>
        </p:nvGrpSpPr>
        <p:grpSpPr>
          <a:xfrm>
            <a:off x="2860356" y="731963"/>
            <a:ext cx="3272576" cy="2498079"/>
            <a:chOff x="-1" y="-1"/>
            <a:chExt cx="9841788" cy="7726831"/>
          </a:xfrm>
        </p:grpSpPr>
        <p:sp>
          <p:nvSpPr>
            <p:cNvPr id="237" name="Shape 237"/>
            <p:cNvSpPr/>
            <p:nvPr/>
          </p:nvSpPr>
          <p:spPr>
            <a:xfrm>
              <a:off x="3040820" y="2537379"/>
              <a:ext cx="1265073" cy="899374"/>
            </a:xfrm>
            <a:prstGeom prst="line">
              <a:avLst/>
            </a:prstGeom>
            <a:noFill/>
            <a:ln w="12700" cap="flat">
              <a:solidFill>
                <a:srgbClr val="CCCCCC"/>
              </a:solidFill>
              <a:prstDash val="solid"/>
              <a:miter lim="800000"/>
            </a:ln>
            <a:effectLst/>
          </p:spPr>
          <p:txBody>
            <a:bodyPr wrap="square" lIns="45720" tIns="45720" rIns="45720" bIns="45720" numCol="1" anchor="t">
              <a:noAutofit/>
            </a:bodyPr>
            <a:lstStyle/>
            <a:p>
              <a:pPr defTabSz="456371">
                <a:defRPr sz="4800">
                  <a:latin typeface="Cambria"/>
                  <a:ea typeface="Cambria"/>
                  <a:cs typeface="Cambria"/>
                  <a:sym typeface="Cambria"/>
                </a:defRPr>
              </a:pPr>
              <a:endParaRPr sz="4800">
                <a:latin typeface="Cambria"/>
                <a:ea typeface="Cambria"/>
                <a:cs typeface="Cambria"/>
                <a:sym typeface="Cambria"/>
              </a:endParaRPr>
            </a:p>
          </p:txBody>
        </p:sp>
        <p:sp>
          <p:nvSpPr>
            <p:cNvPr id="239" name="Shape 239"/>
            <p:cNvSpPr/>
            <p:nvPr/>
          </p:nvSpPr>
          <p:spPr>
            <a:xfrm flipH="1">
              <a:off x="5521028" y="2536809"/>
              <a:ext cx="1262201" cy="1086789"/>
            </a:xfrm>
            <a:prstGeom prst="line">
              <a:avLst/>
            </a:prstGeom>
            <a:noFill/>
            <a:ln w="12700" cap="flat">
              <a:solidFill>
                <a:srgbClr val="CCCCCC"/>
              </a:solidFill>
              <a:prstDash val="solid"/>
              <a:miter lim="800000"/>
            </a:ln>
            <a:effectLst/>
          </p:spPr>
          <p:txBody>
            <a:bodyPr wrap="square" lIns="45720" tIns="45720" rIns="45720" bIns="45720" numCol="1" anchor="t">
              <a:noAutofit/>
            </a:bodyPr>
            <a:lstStyle/>
            <a:p>
              <a:pPr defTabSz="456371">
                <a:defRPr sz="4800">
                  <a:latin typeface="Cambria"/>
                  <a:ea typeface="Cambria"/>
                  <a:cs typeface="Cambria"/>
                  <a:sym typeface="Cambria"/>
                </a:defRPr>
              </a:pPr>
              <a:endParaRPr sz="4800">
                <a:latin typeface="Cambria"/>
                <a:ea typeface="Cambria"/>
                <a:cs typeface="Cambria"/>
                <a:sym typeface="Cambria"/>
              </a:endParaRPr>
            </a:p>
          </p:txBody>
        </p:sp>
        <p:sp>
          <p:nvSpPr>
            <p:cNvPr id="246" name="Shape 246"/>
            <p:cNvSpPr/>
            <p:nvPr/>
          </p:nvSpPr>
          <p:spPr>
            <a:xfrm flipH="1" flipV="1">
              <a:off x="5899290" y="4802348"/>
              <a:ext cx="883963" cy="460020"/>
            </a:xfrm>
            <a:prstGeom prst="line">
              <a:avLst/>
            </a:prstGeom>
            <a:noFill/>
            <a:ln w="12700" cap="flat">
              <a:solidFill>
                <a:srgbClr val="CCCCCC"/>
              </a:solidFill>
              <a:prstDash val="solid"/>
              <a:miter lim="800000"/>
            </a:ln>
            <a:effectLst/>
          </p:spPr>
          <p:txBody>
            <a:bodyPr wrap="square" lIns="45720" tIns="45720" rIns="45720" bIns="45720" numCol="1" anchor="t">
              <a:noAutofit/>
            </a:bodyPr>
            <a:lstStyle/>
            <a:p>
              <a:pPr defTabSz="456371">
                <a:defRPr sz="4800">
                  <a:latin typeface="Cambria"/>
                  <a:ea typeface="Cambria"/>
                  <a:cs typeface="Cambria"/>
                  <a:sym typeface="Cambria"/>
                </a:defRPr>
              </a:pPr>
              <a:endParaRPr sz="4800">
                <a:latin typeface="Cambria"/>
                <a:ea typeface="Cambria"/>
                <a:cs typeface="Cambria"/>
                <a:sym typeface="Cambria"/>
              </a:endParaRPr>
            </a:p>
          </p:txBody>
        </p:sp>
        <p:sp>
          <p:nvSpPr>
            <p:cNvPr id="247" name="Shape 247"/>
            <p:cNvSpPr/>
            <p:nvPr/>
          </p:nvSpPr>
          <p:spPr>
            <a:xfrm flipV="1">
              <a:off x="3039448" y="4802348"/>
              <a:ext cx="852344" cy="452330"/>
            </a:xfrm>
            <a:prstGeom prst="line">
              <a:avLst/>
            </a:prstGeom>
            <a:noFill/>
            <a:ln w="12700" cap="flat">
              <a:solidFill>
                <a:srgbClr val="CCCCCC"/>
              </a:solidFill>
              <a:prstDash val="solid"/>
              <a:miter lim="800000"/>
            </a:ln>
            <a:effectLst/>
          </p:spPr>
          <p:txBody>
            <a:bodyPr wrap="square" lIns="45720" tIns="45720" rIns="45720" bIns="45720" numCol="1" anchor="t">
              <a:noAutofit/>
            </a:bodyPr>
            <a:lstStyle/>
            <a:p>
              <a:pPr defTabSz="456371">
                <a:defRPr sz="4800">
                  <a:latin typeface="Cambria"/>
                  <a:ea typeface="Cambria"/>
                  <a:cs typeface="Cambria"/>
                  <a:sym typeface="Cambria"/>
                </a:defRPr>
              </a:pPr>
              <a:endParaRPr sz="4800">
                <a:latin typeface="Cambria"/>
                <a:ea typeface="Cambria"/>
                <a:cs typeface="Cambria"/>
                <a:sym typeface="Cambria"/>
              </a:endParaRPr>
            </a:p>
          </p:txBody>
        </p:sp>
        <p:sp>
          <p:nvSpPr>
            <p:cNvPr id="226" name="Shape 226"/>
            <p:cNvSpPr/>
            <p:nvPr/>
          </p:nvSpPr>
          <p:spPr>
            <a:xfrm>
              <a:off x="-1" y="-1"/>
              <a:ext cx="9841788" cy="7726831"/>
            </a:xfrm>
            <a:prstGeom prst="rect">
              <a:avLst/>
            </a:prstGeom>
            <a:noFill/>
            <a:ln w="12700" cap="flat">
              <a:solidFill>
                <a:schemeClr val="tx1"/>
              </a:solidFill>
              <a:prstDash val="solid"/>
              <a:miter lim="800000"/>
            </a:ln>
            <a:effectLst/>
          </p:spPr>
          <p:txBody>
            <a:bodyPr wrap="square" lIns="45720" tIns="45720" rIns="45720" bIns="45720" numCol="1" anchor="ctr">
              <a:noAutofit/>
            </a:bodyPr>
            <a:lstStyle/>
            <a:p>
              <a:pPr defTabSz="456371">
                <a:defRPr sz="4800">
                  <a:solidFill>
                    <a:srgbClr val="FFFFFF"/>
                  </a:solidFill>
                  <a:latin typeface="Cambria"/>
                  <a:ea typeface="Cambria"/>
                  <a:cs typeface="Cambria"/>
                  <a:sym typeface="Cambria"/>
                </a:defRPr>
              </a:pPr>
              <a:endParaRPr sz="4800">
                <a:solidFill>
                  <a:srgbClr val="FFFFFF"/>
                </a:solidFill>
                <a:latin typeface="Cambria"/>
                <a:ea typeface="Cambria"/>
                <a:cs typeface="Cambria"/>
                <a:sym typeface="Cambria"/>
              </a:endParaRPr>
            </a:p>
          </p:txBody>
        </p:sp>
        <p:grpSp>
          <p:nvGrpSpPr>
            <p:cNvPr id="229" name="Group 229"/>
            <p:cNvGrpSpPr/>
            <p:nvPr/>
          </p:nvGrpSpPr>
          <p:grpSpPr>
            <a:xfrm>
              <a:off x="317469" y="300548"/>
              <a:ext cx="2716191" cy="2187504"/>
              <a:chOff x="0" y="-1"/>
              <a:chExt cx="2716190" cy="2187503"/>
            </a:xfrm>
          </p:grpSpPr>
          <p:sp>
            <p:nvSpPr>
              <p:cNvPr id="227" name="Shape 227"/>
              <p:cNvSpPr/>
              <p:nvPr/>
            </p:nvSpPr>
            <p:spPr>
              <a:xfrm>
                <a:off x="0" y="-1"/>
                <a:ext cx="2716190" cy="2187503"/>
              </a:xfrm>
              <a:prstGeom prst="rect">
                <a:avLst/>
              </a:prstGeom>
              <a:noFill/>
              <a:ln w="12700" cap="flat">
                <a:solidFill>
                  <a:schemeClr val="tx1"/>
                </a:solidFill>
                <a:prstDash val="solid"/>
                <a:miter lim="800000"/>
              </a:ln>
              <a:effectLst/>
            </p:spPr>
            <p:txBody>
              <a:bodyPr wrap="square" lIns="45720" tIns="45720" rIns="45720" bIns="45720" numCol="1" anchor="ctr">
                <a:noAutofit/>
              </a:bodyPr>
              <a:lstStyle/>
              <a:p>
                <a:pPr defTabSz="456371">
                  <a:defRPr sz="4800">
                    <a:solidFill>
                      <a:srgbClr val="404040"/>
                    </a:solidFill>
                    <a:latin typeface="Cambria"/>
                    <a:ea typeface="Cambria"/>
                    <a:cs typeface="Cambria"/>
                    <a:sym typeface="Cambria"/>
                  </a:defRPr>
                </a:pPr>
                <a:endParaRPr sz="4800">
                  <a:solidFill>
                    <a:srgbClr val="404040"/>
                  </a:solidFill>
                  <a:latin typeface="Cambria"/>
                  <a:ea typeface="Cambria"/>
                  <a:cs typeface="Cambria"/>
                  <a:sym typeface="Cambria"/>
                </a:endParaRPr>
              </a:p>
            </p:txBody>
          </p:sp>
          <p:sp>
            <p:nvSpPr>
              <p:cNvPr id="228" name="Shape 228"/>
              <p:cNvSpPr/>
              <p:nvPr/>
            </p:nvSpPr>
            <p:spPr>
              <a:xfrm>
                <a:off x="0" y="522568"/>
                <a:ext cx="2716190" cy="11423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ctr">
                <a:spAutoFit/>
              </a:bodyPr>
              <a:lstStyle>
                <a:lvl1pPr defTabSz="1217021">
                  <a:defRPr sz="4800">
                    <a:solidFill>
                      <a:srgbClr val="404040"/>
                    </a:solidFill>
                    <a:latin typeface="Cambria"/>
                    <a:ea typeface="Cambria"/>
                    <a:cs typeface="Cambria"/>
                    <a:sym typeface="Cambria"/>
                  </a:defRPr>
                </a:lvl1pPr>
              </a:lstStyle>
              <a:p>
                <a:pPr algn="ctr" hangingPunct="0"/>
                <a:r>
                  <a:rPr sz="1800" dirty="0">
                    <a:solidFill>
                      <a:schemeClr val="tx1"/>
                    </a:solidFill>
                  </a:rPr>
                  <a:t>z/OS</a:t>
                </a:r>
              </a:p>
            </p:txBody>
          </p:sp>
        </p:grpSp>
        <p:grpSp>
          <p:nvGrpSpPr>
            <p:cNvPr id="235" name="Group 235"/>
            <p:cNvGrpSpPr/>
            <p:nvPr/>
          </p:nvGrpSpPr>
          <p:grpSpPr>
            <a:xfrm>
              <a:off x="3437375" y="2662174"/>
              <a:ext cx="2822024" cy="2116939"/>
              <a:chOff x="269209" y="157134"/>
              <a:chExt cx="2822020" cy="2116936"/>
            </a:xfrm>
          </p:grpSpPr>
          <p:sp>
            <p:nvSpPr>
              <p:cNvPr id="233" name="Shape 233"/>
              <p:cNvSpPr/>
              <p:nvPr/>
            </p:nvSpPr>
            <p:spPr>
              <a:xfrm>
                <a:off x="269209" y="157134"/>
                <a:ext cx="2822020" cy="2116936"/>
              </a:xfrm>
              <a:prstGeom prst="triangle">
                <a:avLst/>
              </a:prstGeom>
              <a:noFill/>
              <a:ln w="12700" cap="flat">
                <a:solidFill>
                  <a:srgbClr val="CCCCCC"/>
                </a:solidFill>
                <a:prstDash val="solid"/>
                <a:miter lim="800000"/>
              </a:ln>
              <a:effectLst/>
            </p:spPr>
            <p:txBody>
              <a:bodyPr wrap="square" lIns="45720" tIns="45720" rIns="45720" bIns="45720" numCol="1" anchor="ctr">
                <a:noAutofit/>
              </a:bodyPr>
              <a:lstStyle/>
              <a:p>
                <a:pPr defTabSz="456371">
                  <a:defRPr sz="4800">
                    <a:solidFill>
                      <a:srgbClr val="660066"/>
                    </a:solidFill>
                    <a:latin typeface="Cambria"/>
                    <a:ea typeface="Cambria"/>
                    <a:cs typeface="Cambria"/>
                    <a:sym typeface="Cambria"/>
                  </a:defRPr>
                </a:pPr>
                <a:endParaRPr sz="4800">
                  <a:solidFill>
                    <a:srgbClr val="660066"/>
                  </a:solidFill>
                  <a:latin typeface="Cambria"/>
                  <a:ea typeface="Cambria"/>
                  <a:cs typeface="Cambria"/>
                  <a:sym typeface="Cambria"/>
                </a:endParaRPr>
              </a:p>
            </p:txBody>
          </p:sp>
          <p:sp>
            <p:nvSpPr>
              <p:cNvPr id="234" name="Shape 234"/>
              <p:cNvSpPr/>
              <p:nvPr/>
            </p:nvSpPr>
            <p:spPr>
              <a:xfrm>
                <a:off x="974712" y="775356"/>
                <a:ext cx="1411012" cy="114238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ctr">
                <a:spAutoFit/>
              </a:bodyPr>
              <a:lstStyle>
                <a:lvl1pPr defTabSz="1217021">
                  <a:defRPr sz="4800">
                    <a:solidFill>
                      <a:srgbClr val="660066"/>
                    </a:solidFill>
                    <a:latin typeface="Cambria"/>
                    <a:ea typeface="Cambria"/>
                    <a:cs typeface="Cambria"/>
                    <a:sym typeface="Cambria"/>
                  </a:defRPr>
                </a:lvl1pPr>
              </a:lstStyle>
              <a:p>
                <a:pPr algn="ctr" hangingPunct="0"/>
                <a:r>
                  <a:rPr sz="1800" dirty="0">
                    <a:solidFill>
                      <a:srgbClr val="CCCCCC"/>
                    </a:solidFill>
                  </a:rPr>
                  <a:t>CF</a:t>
                </a:r>
              </a:p>
            </p:txBody>
          </p:sp>
        </p:grpSp>
        <p:grpSp>
          <p:nvGrpSpPr>
            <p:cNvPr id="242" name="Group 242"/>
            <p:cNvGrpSpPr/>
            <p:nvPr/>
          </p:nvGrpSpPr>
          <p:grpSpPr>
            <a:xfrm>
              <a:off x="300573" y="5223129"/>
              <a:ext cx="2716191" cy="2187505"/>
              <a:chOff x="0" y="-1"/>
              <a:chExt cx="2716190" cy="2187503"/>
            </a:xfrm>
          </p:grpSpPr>
          <p:sp>
            <p:nvSpPr>
              <p:cNvPr id="240" name="Shape 240"/>
              <p:cNvSpPr/>
              <p:nvPr/>
            </p:nvSpPr>
            <p:spPr>
              <a:xfrm>
                <a:off x="0" y="-1"/>
                <a:ext cx="2716190" cy="2187503"/>
              </a:xfrm>
              <a:prstGeom prst="rect">
                <a:avLst/>
              </a:prstGeom>
              <a:noFill/>
              <a:ln w="12700" cap="flat">
                <a:solidFill>
                  <a:schemeClr val="tx1"/>
                </a:solidFill>
                <a:prstDash val="solid"/>
                <a:miter lim="800000"/>
              </a:ln>
              <a:effectLst/>
            </p:spPr>
            <p:txBody>
              <a:bodyPr wrap="square" lIns="45720" tIns="45720" rIns="45720" bIns="45720" numCol="1" anchor="ctr">
                <a:noAutofit/>
              </a:bodyPr>
              <a:lstStyle/>
              <a:p>
                <a:pPr defTabSz="456371">
                  <a:defRPr sz="4800">
                    <a:solidFill>
                      <a:srgbClr val="404040"/>
                    </a:solidFill>
                    <a:latin typeface="Cambria"/>
                    <a:ea typeface="Cambria"/>
                    <a:cs typeface="Cambria"/>
                    <a:sym typeface="Cambria"/>
                  </a:defRPr>
                </a:pPr>
                <a:endParaRPr sz="4800">
                  <a:latin typeface="Cambria"/>
                  <a:ea typeface="Cambria"/>
                  <a:cs typeface="Cambria"/>
                  <a:sym typeface="Cambria"/>
                </a:endParaRPr>
              </a:p>
            </p:txBody>
          </p:sp>
          <p:sp>
            <p:nvSpPr>
              <p:cNvPr id="241" name="Shape 241"/>
              <p:cNvSpPr/>
              <p:nvPr/>
            </p:nvSpPr>
            <p:spPr>
              <a:xfrm>
                <a:off x="0" y="522561"/>
                <a:ext cx="2716190" cy="114238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ctr">
                <a:spAutoFit/>
              </a:bodyPr>
              <a:lstStyle>
                <a:lvl1pPr defTabSz="1217021">
                  <a:defRPr sz="4800">
                    <a:solidFill>
                      <a:srgbClr val="404040"/>
                    </a:solidFill>
                    <a:latin typeface="Cambria"/>
                    <a:ea typeface="Cambria"/>
                    <a:cs typeface="Cambria"/>
                    <a:sym typeface="Cambria"/>
                  </a:defRPr>
                </a:lvl1pPr>
              </a:lstStyle>
              <a:p>
                <a:pPr algn="ctr" hangingPunct="0"/>
                <a:r>
                  <a:rPr sz="1800" dirty="0">
                    <a:solidFill>
                      <a:schemeClr val="tx1"/>
                    </a:solidFill>
                  </a:rPr>
                  <a:t>z/OS</a:t>
                </a:r>
              </a:p>
            </p:txBody>
          </p:sp>
        </p:grpSp>
        <p:grpSp>
          <p:nvGrpSpPr>
            <p:cNvPr id="245" name="Group 245"/>
            <p:cNvGrpSpPr/>
            <p:nvPr/>
          </p:nvGrpSpPr>
          <p:grpSpPr>
            <a:xfrm>
              <a:off x="6774316" y="5223129"/>
              <a:ext cx="2716192" cy="2187505"/>
              <a:chOff x="0" y="-1"/>
              <a:chExt cx="2716190" cy="2187503"/>
            </a:xfrm>
          </p:grpSpPr>
          <p:sp>
            <p:nvSpPr>
              <p:cNvPr id="243" name="Shape 243"/>
              <p:cNvSpPr/>
              <p:nvPr/>
            </p:nvSpPr>
            <p:spPr>
              <a:xfrm>
                <a:off x="0" y="-1"/>
                <a:ext cx="2716190" cy="2187503"/>
              </a:xfrm>
              <a:prstGeom prst="rect">
                <a:avLst/>
              </a:prstGeom>
              <a:noFill/>
              <a:ln w="12700" cap="flat">
                <a:solidFill>
                  <a:schemeClr val="tx1"/>
                </a:solidFill>
                <a:prstDash val="solid"/>
                <a:miter lim="800000"/>
              </a:ln>
              <a:effectLst/>
            </p:spPr>
            <p:txBody>
              <a:bodyPr wrap="square" lIns="45720" tIns="45720" rIns="45720" bIns="45720" numCol="1" anchor="ctr">
                <a:noAutofit/>
              </a:bodyPr>
              <a:lstStyle/>
              <a:p>
                <a:pPr defTabSz="456371">
                  <a:defRPr sz="4800">
                    <a:solidFill>
                      <a:srgbClr val="404040"/>
                    </a:solidFill>
                    <a:latin typeface="Cambria"/>
                    <a:ea typeface="Cambria"/>
                    <a:cs typeface="Cambria"/>
                    <a:sym typeface="Cambria"/>
                  </a:defRPr>
                </a:pPr>
                <a:endParaRPr sz="4800">
                  <a:latin typeface="Cambria"/>
                  <a:ea typeface="Cambria"/>
                  <a:cs typeface="Cambria"/>
                  <a:sym typeface="Cambria"/>
                </a:endParaRPr>
              </a:p>
            </p:txBody>
          </p:sp>
          <p:sp>
            <p:nvSpPr>
              <p:cNvPr id="244" name="Shape 244"/>
              <p:cNvSpPr/>
              <p:nvPr/>
            </p:nvSpPr>
            <p:spPr>
              <a:xfrm>
                <a:off x="0" y="522561"/>
                <a:ext cx="2716190" cy="114238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ctr">
                <a:spAutoFit/>
              </a:bodyPr>
              <a:lstStyle>
                <a:lvl1pPr defTabSz="1217021">
                  <a:defRPr sz="4800">
                    <a:solidFill>
                      <a:srgbClr val="404040"/>
                    </a:solidFill>
                    <a:latin typeface="Cambria"/>
                    <a:ea typeface="Cambria"/>
                    <a:cs typeface="Cambria"/>
                    <a:sym typeface="Cambria"/>
                  </a:defRPr>
                </a:lvl1pPr>
              </a:lstStyle>
              <a:p>
                <a:pPr algn="ctr" hangingPunct="0"/>
                <a:r>
                  <a:rPr sz="1800">
                    <a:solidFill>
                      <a:schemeClr val="tx1"/>
                    </a:solidFill>
                  </a:rPr>
                  <a:t>z/OS</a:t>
                </a:r>
              </a:p>
            </p:txBody>
          </p:sp>
        </p:grpSp>
        <p:sp>
          <p:nvSpPr>
            <p:cNvPr id="238" name="Shape 238"/>
            <p:cNvSpPr/>
            <p:nvPr/>
          </p:nvSpPr>
          <p:spPr>
            <a:xfrm>
              <a:off x="6791213" y="300549"/>
              <a:ext cx="2716190" cy="2187502"/>
            </a:xfrm>
            <a:prstGeom prst="rect">
              <a:avLst/>
            </a:prstGeom>
            <a:noFill/>
            <a:ln w="12700" cap="flat">
              <a:solidFill>
                <a:schemeClr val="tx1"/>
              </a:solidFill>
              <a:prstDash val="solid"/>
              <a:miter lim="800000"/>
            </a:ln>
            <a:effectLst/>
          </p:spPr>
          <p:txBody>
            <a:bodyPr wrap="square" lIns="45720" tIns="45720" rIns="45720" bIns="45720" numCol="1" anchor="ctr">
              <a:noAutofit/>
            </a:bodyPr>
            <a:lstStyle/>
            <a:p>
              <a:pPr defTabSz="456371">
                <a:defRPr sz="4800">
                  <a:solidFill>
                    <a:srgbClr val="404040"/>
                  </a:solidFill>
                  <a:latin typeface="Cambria"/>
                  <a:ea typeface="Cambria"/>
                  <a:cs typeface="Cambria"/>
                  <a:sym typeface="Cambria"/>
                </a:defRPr>
              </a:pPr>
              <a:endParaRPr sz="4800">
                <a:latin typeface="Cambria"/>
                <a:ea typeface="Cambria"/>
                <a:cs typeface="Cambria"/>
                <a:sym typeface="Cambria"/>
              </a:endParaRPr>
            </a:p>
          </p:txBody>
        </p:sp>
      </p:grpSp>
      <p:grpSp>
        <p:nvGrpSpPr>
          <p:cNvPr id="252" name="Group 252"/>
          <p:cNvGrpSpPr/>
          <p:nvPr/>
        </p:nvGrpSpPr>
        <p:grpSpPr>
          <a:xfrm>
            <a:off x="6456524" y="1684131"/>
            <a:ext cx="1451995" cy="958318"/>
            <a:chOff x="-1" y="0"/>
            <a:chExt cx="3871986" cy="2555512"/>
          </a:xfrm>
        </p:grpSpPr>
        <p:sp>
          <p:nvSpPr>
            <p:cNvPr id="249" name="Shape 249"/>
            <p:cNvSpPr/>
            <p:nvPr/>
          </p:nvSpPr>
          <p:spPr>
            <a:xfrm>
              <a:off x="-1" y="0"/>
              <a:ext cx="3871986" cy="2555512"/>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noFill/>
            <a:ln w="12700" cap="flat">
              <a:solidFill>
                <a:schemeClr val="tx1"/>
              </a:solidFill>
              <a:prstDash val="solid"/>
              <a:miter lim="800000"/>
            </a:ln>
            <a:effectLst/>
          </p:spPr>
          <p:txBody>
            <a:bodyPr wrap="square" lIns="45720" tIns="45720" rIns="45720" bIns="45720" numCol="1" anchor="ctr">
              <a:noAutofit/>
            </a:bodyPr>
            <a:lstStyle/>
            <a:p>
              <a:pPr defTabSz="456371">
                <a:defRPr sz="4800">
                  <a:solidFill>
                    <a:srgbClr val="404040"/>
                  </a:solidFill>
                  <a:latin typeface="Cambria"/>
                  <a:ea typeface="Cambria"/>
                  <a:cs typeface="Cambria"/>
                  <a:sym typeface="Cambria"/>
                </a:defRPr>
              </a:pPr>
              <a:endParaRPr sz="4800">
                <a:latin typeface="Cambria"/>
                <a:ea typeface="Cambria"/>
                <a:cs typeface="Cambria"/>
                <a:sym typeface="Cambria"/>
              </a:endParaRPr>
            </a:p>
          </p:txBody>
        </p:sp>
        <p:sp>
          <p:nvSpPr>
            <p:cNvPr id="250" name="Shape 250"/>
            <p:cNvSpPr/>
            <p:nvPr/>
          </p:nvSpPr>
          <p:spPr>
            <a:xfrm>
              <a:off x="196611" y="129945"/>
              <a:ext cx="3548030" cy="2169717"/>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12700" cap="flat">
              <a:solidFill>
                <a:schemeClr val="tx1"/>
              </a:solidFill>
              <a:prstDash val="solid"/>
              <a:miter lim="800000"/>
            </a:ln>
            <a:effectLst>
              <a:outerShdw blurRad="127000" dist="101600" dir="2700000" rotWithShape="0">
                <a:srgbClr val="000000">
                  <a:alpha val="43000"/>
                </a:srgbClr>
              </a:outerShdw>
            </a:effectLst>
          </p:spPr>
          <p:txBody>
            <a:bodyPr wrap="square" lIns="45720" tIns="45720" rIns="45720" bIns="45720" numCol="1" anchor="ctr">
              <a:noAutofit/>
            </a:bodyPr>
            <a:lstStyle/>
            <a:p>
              <a:pPr defTabSz="456371">
                <a:defRPr sz="4800">
                  <a:solidFill>
                    <a:srgbClr val="404040"/>
                  </a:solidFill>
                  <a:latin typeface="Cambria"/>
                  <a:ea typeface="Cambria"/>
                  <a:cs typeface="Cambria"/>
                  <a:sym typeface="Cambria"/>
                </a:defRPr>
              </a:pPr>
              <a:endParaRPr sz="4800">
                <a:latin typeface="Cambria"/>
                <a:ea typeface="Cambria"/>
                <a:cs typeface="Cambria"/>
                <a:sym typeface="Cambria"/>
              </a:endParaRPr>
            </a:p>
          </p:txBody>
        </p:sp>
        <p:sp>
          <p:nvSpPr>
            <p:cNvPr id="251" name="Shape 251"/>
            <p:cNvSpPr/>
            <p:nvPr/>
          </p:nvSpPr>
          <p:spPr>
            <a:xfrm>
              <a:off x="536228" y="715503"/>
              <a:ext cx="2525986" cy="984884"/>
            </a:xfrm>
            <a:prstGeom prst="rect">
              <a:avLst/>
            </a:prstGeom>
            <a:noFill/>
            <a:ln w="12700" cap="flat">
              <a:solidFill>
                <a:schemeClr val="bg1"/>
              </a:solid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ctr">
              <a:spAutoFit/>
            </a:bodyPr>
            <a:lstStyle>
              <a:lvl1pPr defTabSz="1217021">
                <a:defRPr sz="4800">
                  <a:solidFill>
                    <a:srgbClr val="404040"/>
                  </a:solidFill>
                  <a:latin typeface="Cambria"/>
                  <a:ea typeface="Cambria"/>
                  <a:cs typeface="Cambria"/>
                  <a:sym typeface="Cambria"/>
                </a:defRPr>
              </a:lvl1pPr>
            </a:lstStyle>
            <a:p>
              <a:pPr algn="ctr" hangingPunct="0"/>
              <a:r>
                <a:rPr sz="1800">
                  <a:solidFill>
                    <a:schemeClr val="tx1"/>
                  </a:solidFill>
                </a:rPr>
                <a:t>SAN</a:t>
              </a:r>
            </a:p>
          </p:txBody>
        </p:sp>
      </p:grpSp>
      <p:grpSp>
        <p:nvGrpSpPr>
          <p:cNvPr id="256" name="Group 256"/>
          <p:cNvGrpSpPr/>
          <p:nvPr/>
        </p:nvGrpSpPr>
        <p:grpSpPr>
          <a:xfrm>
            <a:off x="485032" y="1880072"/>
            <a:ext cx="1568510" cy="958318"/>
            <a:chOff x="0" y="0"/>
            <a:chExt cx="4182692" cy="2555512"/>
          </a:xfrm>
          <a:effectLst/>
        </p:grpSpPr>
        <p:sp>
          <p:nvSpPr>
            <p:cNvPr id="253" name="Shape 253"/>
            <p:cNvSpPr/>
            <p:nvPr/>
          </p:nvSpPr>
          <p:spPr>
            <a:xfrm>
              <a:off x="0" y="0"/>
              <a:ext cx="4182692" cy="2555512"/>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noFill/>
            <a:ln w="12700" cap="flat">
              <a:solidFill>
                <a:srgbClr val="CCCCCC"/>
              </a:solidFill>
              <a:prstDash val="solid"/>
              <a:miter lim="800000"/>
            </a:ln>
            <a:effectLst/>
          </p:spPr>
          <p:txBody>
            <a:bodyPr wrap="square" lIns="45720" tIns="45720" rIns="45720" bIns="45720" numCol="1" anchor="ctr">
              <a:noAutofit/>
            </a:bodyPr>
            <a:lstStyle/>
            <a:p>
              <a:pPr defTabSz="456371">
                <a:defRPr sz="4800">
                  <a:solidFill>
                    <a:srgbClr val="404040"/>
                  </a:solidFill>
                  <a:latin typeface="Cambria"/>
                  <a:ea typeface="Cambria"/>
                  <a:cs typeface="Cambria"/>
                  <a:sym typeface="Cambria"/>
                </a:defRPr>
              </a:pPr>
              <a:endParaRPr sz="4800">
                <a:solidFill>
                  <a:schemeClr val="accent6">
                    <a:lumMod val="75000"/>
                  </a:schemeClr>
                </a:solidFill>
                <a:latin typeface="Cambria"/>
                <a:ea typeface="Cambria"/>
                <a:cs typeface="Cambria"/>
                <a:sym typeface="Cambria"/>
              </a:endParaRPr>
            </a:p>
          </p:txBody>
        </p:sp>
        <p:sp>
          <p:nvSpPr>
            <p:cNvPr id="254" name="Shape 254"/>
            <p:cNvSpPr/>
            <p:nvPr/>
          </p:nvSpPr>
          <p:spPr>
            <a:xfrm>
              <a:off x="212388" y="129945"/>
              <a:ext cx="3832742" cy="2169717"/>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12700" cap="flat">
              <a:solidFill>
                <a:srgbClr val="CCCCCC"/>
              </a:solidFill>
              <a:prstDash val="solid"/>
              <a:miter lim="800000"/>
            </a:ln>
            <a:effectLst>
              <a:outerShdw blurRad="127000" dist="101600" dir="2700000" rotWithShape="0">
                <a:srgbClr val="000000">
                  <a:alpha val="43000"/>
                </a:srgbClr>
              </a:outerShdw>
            </a:effectLst>
          </p:spPr>
          <p:txBody>
            <a:bodyPr wrap="square" lIns="45720" tIns="45720" rIns="45720" bIns="45720" numCol="1" anchor="ctr">
              <a:noAutofit/>
            </a:bodyPr>
            <a:lstStyle/>
            <a:p>
              <a:pPr defTabSz="456371">
                <a:defRPr sz="4800">
                  <a:solidFill>
                    <a:srgbClr val="404040"/>
                  </a:solidFill>
                  <a:latin typeface="Cambria"/>
                  <a:ea typeface="Cambria"/>
                  <a:cs typeface="Cambria"/>
                  <a:sym typeface="Cambria"/>
                </a:defRPr>
              </a:pPr>
              <a:endParaRPr sz="4800">
                <a:solidFill>
                  <a:schemeClr val="accent6">
                    <a:lumMod val="75000"/>
                  </a:schemeClr>
                </a:solidFill>
                <a:latin typeface="Cambria"/>
                <a:ea typeface="Cambria"/>
                <a:cs typeface="Cambria"/>
                <a:sym typeface="Cambria"/>
              </a:endParaRPr>
            </a:p>
          </p:txBody>
        </p:sp>
        <p:sp>
          <p:nvSpPr>
            <p:cNvPr id="255" name="Shape 255"/>
            <p:cNvSpPr/>
            <p:nvPr/>
          </p:nvSpPr>
          <p:spPr>
            <a:xfrm>
              <a:off x="579253" y="715503"/>
              <a:ext cx="2728687" cy="9848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ctr">
              <a:spAutoFit/>
            </a:bodyPr>
            <a:lstStyle>
              <a:lvl1pPr defTabSz="1217021">
                <a:defRPr sz="4800">
                  <a:solidFill>
                    <a:srgbClr val="404040"/>
                  </a:solidFill>
                  <a:latin typeface="Cambria"/>
                  <a:ea typeface="Cambria"/>
                  <a:cs typeface="Cambria"/>
                  <a:sym typeface="Cambria"/>
                </a:defRPr>
              </a:lvl1pPr>
            </a:lstStyle>
            <a:p>
              <a:pPr algn="ctr" hangingPunct="0"/>
              <a:r>
                <a:rPr sz="1800">
                  <a:solidFill>
                    <a:srgbClr val="CCCCCC"/>
                  </a:solidFill>
                </a:rPr>
                <a:t>Network</a:t>
              </a:r>
            </a:p>
          </p:txBody>
        </p:sp>
      </p:grpSp>
      <p:sp>
        <p:nvSpPr>
          <p:cNvPr id="315" name="Shape 315"/>
          <p:cNvSpPr/>
          <p:nvPr/>
        </p:nvSpPr>
        <p:spPr>
          <a:xfrm>
            <a:off x="6096630" y="2162478"/>
            <a:ext cx="360923" cy="2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25400">
            <a:solidFill>
              <a:schemeClr val="bg1"/>
            </a:solidFill>
            <a:miter/>
          </a:ln>
        </p:spPr>
        <p:txBody>
          <a:bodyPr/>
          <a:lstStyle/>
          <a:p>
            <a:pPr defTabSz="309555"/>
            <a:endParaRPr sz="675"/>
          </a:p>
        </p:txBody>
      </p:sp>
      <p:sp>
        <p:nvSpPr>
          <p:cNvPr id="316" name="Shape 316"/>
          <p:cNvSpPr/>
          <p:nvPr/>
        </p:nvSpPr>
        <p:spPr>
          <a:xfrm>
            <a:off x="7910432" y="2160036"/>
            <a:ext cx="186981" cy="66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25400">
            <a:solidFill>
              <a:schemeClr val="bg1"/>
            </a:solidFill>
            <a:miter/>
          </a:ln>
        </p:spPr>
        <p:txBody>
          <a:bodyPr/>
          <a:lstStyle/>
          <a:p>
            <a:pPr defTabSz="309555"/>
            <a:endParaRPr sz="675"/>
          </a:p>
        </p:txBody>
      </p:sp>
      <p:grpSp>
        <p:nvGrpSpPr>
          <p:cNvPr id="266" name="Group 266"/>
          <p:cNvGrpSpPr/>
          <p:nvPr/>
        </p:nvGrpSpPr>
        <p:grpSpPr>
          <a:xfrm>
            <a:off x="8099793" y="1585686"/>
            <a:ext cx="923779" cy="1145396"/>
            <a:chOff x="-1" y="0"/>
            <a:chExt cx="2463407" cy="3054390"/>
          </a:xfrm>
        </p:grpSpPr>
        <p:grpSp>
          <p:nvGrpSpPr>
            <p:cNvPr id="264" name="Group 264"/>
            <p:cNvGrpSpPr/>
            <p:nvPr/>
          </p:nvGrpSpPr>
          <p:grpSpPr>
            <a:xfrm>
              <a:off x="223532" y="458203"/>
              <a:ext cx="2015589" cy="2208464"/>
              <a:chOff x="-3" y="-1"/>
              <a:chExt cx="2015589" cy="2208463"/>
            </a:xfrm>
          </p:grpSpPr>
          <p:sp>
            <p:nvSpPr>
              <p:cNvPr id="82" name="Shape 263"/>
              <p:cNvSpPr/>
              <p:nvPr/>
            </p:nvSpPr>
            <p:spPr>
              <a:xfrm>
                <a:off x="406396" y="406399"/>
                <a:ext cx="1609190" cy="1802063"/>
              </a:xfrm>
              <a:custGeom>
                <a:avLst/>
                <a:gdLst/>
                <a:ahLst/>
                <a:cxnLst>
                  <a:cxn ang="0">
                    <a:pos x="wd2" y="hd2"/>
                  </a:cxn>
                  <a:cxn ang="5400000">
                    <a:pos x="wd2" y="hd2"/>
                  </a:cxn>
                  <a:cxn ang="10800000">
                    <a:pos x="wd2" y="hd2"/>
                  </a:cxn>
                  <a:cxn ang="16200000">
                    <a:pos x="wd2" y="hd2"/>
                  </a:cxn>
                </a:cxnLst>
                <a:rect l="0" t="0" r="r" b="b"/>
                <a:pathLst>
                  <a:path w="21600" h="21600" extrusionOk="0">
                    <a:moveTo>
                      <a:pt x="21600" y="2411"/>
                    </a:moveTo>
                    <a:cubicBezTo>
                      <a:pt x="21600" y="3743"/>
                      <a:pt x="16765" y="4822"/>
                      <a:pt x="10800" y="4822"/>
                    </a:cubicBezTo>
                    <a:cubicBezTo>
                      <a:pt x="4835" y="4822"/>
                      <a:pt x="0" y="3743"/>
                      <a:pt x="0" y="2411"/>
                    </a:cubicBezTo>
                    <a:cubicBezTo>
                      <a:pt x="0" y="1079"/>
                      <a:pt x="4835" y="0"/>
                      <a:pt x="10800" y="0"/>
                    </a:cubicBezTo>
                    <a:cubicBezTo>
                      <a:pt x="16765" y="0"/>
                      <a:pt x="21600" y="1079"/>
                      <a:pt x="21600" y="2411"/>
                    </a:cubicBezTo>
                    <a:lnTo>
                      <a:pt x="21600" y="19189"/>
                    </a:lnTo>
                    <a:cubicBezTo>
                      <a:pt x="21600" y="20521"/>
                      <a:pt x="16765" y="21600"/>
                      <a:pt x="10800" y="21600"/>
                    </a:cubicBezTo>
                    <a:cubicBezTo>
                      <a:pt x="4835" y="21600"/>
                      <a:pt x="0" y="20521"/>
                      <a:pt x="0" y="19189"/>
                    </a:cubicBezTo>
                    <a:lnTo>
                      <a:pt x="0" y="2411"/>
                    </a:lnTo>
                  </a:path>
                </a:pathLst>
              </a:custGeom>
              <a:solidFill>
                <a:schemeClr val="bg2"/>
              </a:solidFill>
              <a:ln w="12700" cap="flat">
                <a:solidFill>
                  <a:schemeClr val="tx1"/>
                </a:solidFill>
                <a:prstDash val="solid"/>
                <a:miter lim="800000"/>
              </a:ln>
              <a:effectLst/>
            </p:spPr>
            <p:txBody>
              <a:bodyPr wrap="square" lIns="45720" tIns="45720" rIns="45720" bIns="45720" numCol="1" anchor="ctr">
                <a:noAutofit/>
              </a:bodyPr>
              <a:lstStyle/>
              <a:p>
                <a:pPr defTabSz="456371">
                  <a:defRPr sz="4800">
                    <a:solidFill>
                      <a:srgbClr val="FFFFFF"/>
                    </a:solidFill>
                    <a:latin typeface="Cambria"/>
                    <a:ea typeface="Cambria"/>
                    <a:cs typeface="Cambria"/>
                    <a:sym typeface="Cambria"/>
                  </a:defRPr>
                </a:pPr>
                <a:endParaRPr sz="4800">
                  <a:solidFill>
                    <a:srgbClr val="FFFFFF"/>
                  </a:solidFill>
                  <a:latin typeface="Cambria"/>
                  <a:ea typeface="Cambria"/>
                  <a:cs typeface="Cambria"/>
                  <a:sym typeface="Cambria"/>
                </a:endParaRPr>
              </a:p>
            </p:txBody>
          </p:sp>
          <p:sp>
            <p:nvSpPr>
              <p:cNvPr id="261" name="Shape 261"/>
              <p:cNvSpPr/>
              <p:nvPr/>
            </p:nvSpPr>
            <p:spPr>
              <a:xfrm>
                <a:off x="-3" y="-1"/>
                <a:ext cx="1609192" cy="1802063"/>
              </a:xfrm>
              <a:custGeom>
                <a:avLst/>
                <a:gdLst/>
                <a:ahLst/>
                <a:cxnLst>
                  <a:cxn ang="0">
                    <a:pos x="wd2" y="hd2"/>
                  </a:cxn>
                  <a:cxn ang="5400000">
                    <a:pos x="wd2" y="hd2"/>
                  </a:cxn>
                  <a:cxn ang="10800000">
                    <a:pos x="wd2" y="hd2"/>
                  </a:cxn>
                  <a:cxn ang="16200000">
                    <a:pos x="wd2" y="hd2"/>
                  </a:cxn>
                </a:cxnLst>
                <a:rect l="0" t="0" r="r" b="b"/>
                <a:pathLst>
                  <a:path w="21600" h="21600" extrusionOk="0">
                    <a:moveTo>
                      <a:pt x="0" y="2411"/>
                    </a:moveTo>
                    <a:cubicBezTo>
                      <a:pt x="0" y="1079"/>
                      <a:pt x="4835" y="0"/>
                      <a:pt x="10800" y="0"/>
                    </a:cubicBezTo>
                    <a:cubicBezTo>
                      <a:pt x="16765" y="0"/>
                      <a:pt x="21600" y="1079"/>
                      <a:pt x="21600" y="2411"/>
                    </a:cubicBezTo>
                    <a:lnTo>
                      <a:pt x="21600" y="19189"/>
                    </a:lnTo>
                    <a:cubicBezTo>
                      <a:pt x="21600" y="20521"/>
                      <a:pt x="16765" y="21600"/>
                      <a:pt x="10800" y="21600"/>
                    </a:cubicBezTo>
                    <a:cubicBezTo>
                      <a:pt x="4835" y="21600"/>
                      <a:pt x="0" y="20521"/>
                      <a:pt x="0" y="19189"/>
                    </a:cubicBezTo>
                    <a:close/>
                  </a:path>
                </a:pathLst>
              </a:custGeom>
              <a:noFill/>
              <a:ln w="12700" cap="flat">
                <a:solidFill>
                  <a:schemeClr val="tx1"/>
                </a:solidFill>
                <a:miter lim="400000"/>
              </a:ln>
              <a:effectLst/>
            </p:spPr>
            <p:txBody>
              <a:bodyPr wrap="square" lIns="45720" tIns="45720" rIns="45720" bIns="45720" numCol="1" anchor="ctr">
                <a:noAutofit/>
              </a:bodyPr>
              <a:lstStyle/>
              <a:p>
                <a:pPr defTabSz="456371">
                  <a:defRPr sz="4800">
                    <a:solidFill>
                      <a:srgbClr val="FFFFFF"/>
                    </a:solidFill>
                    <a:latin typeface="Cambria"/>
                    <a:ea typeface="Cambria"/>
                    <a:cs typeface="Cambria"/>
                    <a:sym typeface="Cambria"/>
                  </a:defRPr>
                </a:pPr>
                <a:endParaRPr sz="4800">
                  <a:solidFill>
                    <a:srgbClr val="FFFFFF"/>
                  </a:solidFill>
                  <a:latin typeface="Cambria"/>
                  <a:ea typeface="Cambria"/>
                  <a:cs typeface="Cambria"/>
                  <a:sym typeface="Cambria"/>
                </a:endParaRPr>
              </a:p>
            </p:txBody>
          </p:sp>
          <p:sp>
            <p:nvSpPr>
              <p:cNvPr id="262" name="Shape 262"/>
              <p:cNvSpPr/>
              <p:nvPr/>
            </p:nvSpPr>
            <p:spPr>
              <a:xfrm>
                <a:off x="0" y="-1"/>
                <a:ext cx="1609192" cy="402301"/>
              </a:xfrm>
              <a:prstGeom prst="ellipse">
                <a:avLst/>
              </a:prstGeom>
              <a:solidFill>
                <a:schemeClr val="bg2"/>
              </a:solidFill>
              <a:ln w="12700" cap="flat">
                <a:solidFill>
                  <a:schemeClr val="tx1"/>
                </a:solidFill>
                <a:miter lim="400000"/>
              </a:ln>
              <a:effectLst/>
            </p:spPr>
            <p:txBody>
              <a:bodyPr wrap="square" lIns="45720" tIns="45720" rIns="45720" bIns="45720" numCol="1" anchor="ctr">
                <a:noAutofit/>
              </a:bodyPr>
              <a:lstStyle/>
              <a:p>
                <a:pPr defTabSz="456371">
                  <a:defRPr sz="4800">
                    <a:solidFill>
                      <a:srgbClr val="FFFFFF"/>
                    </a:solidFill>
                    <a:latin typeface="Cambria"/>
                    <a:ea typeface="Cambria"/>
                    <a:cs typeface="Cambria"/>
                    <a:sym typeface="Cambria"/>
                  </a:defRPr>
                </a:pPr>
                <a:endParaRPr sz="4800">
                  <a:solidFill>
                    <a:srgbClr val="FFFFFF"/>
                  </a:solidFill>
                  <a:latin typeface="Cambria"/>
                  <a:ea typeface="Cambria"/>
                  <a:cs typeface="Cambria"/>
                  <a:sym typeface="Cambria"/>
                </a:endParaRPr>
              </a:p>
            </p:txBody>
          </p:sp>
          <p:sp>
            <p:nvSpPr>
              <p:cNvPr id="263" name="Shape 263"/>
              <p:cNvSpPr/>
              <p:nvPr/>
            </p:nvSpPr>
            <p:spPr>
              <a:xfrm>
                <a:off x="-3" y="-1"/>
                <a:ext cx="1609190" cy="1802063"/>
              </a:xfrm>
              <a:custGeom>
                <a:avLst/>
                <a:gdLst/>
                <a:ahLst/>
                <a:cxnLst>
                  <a:cxn ang="0">
                    <a:pos x="wd2" y="hd2"/>
                  </a:cxn>
                  <a:cxn ang="5400000">
                    <a:pos x="wd2" y="hd2"/>
                  </a:cxn>
                  <a:cxn ang="10800000">
                    <a:pos x="wd2" y="hd2"/>
                  </a:cxn>
                  <a:cxn ang="16200000">
                    <a:pos x="wd2" y="hd2"/>
                  </a:cxn>
                </a:cxnLst>
                <a:rect l="0" t="0" r="r" b="b"/>
                <a:pathLst>
                  <a:path w="21600" h="21600" extrusionOk="0">
                    <a:moveTo>
                      <a:pt x="21600" y="2411"/>
                    </a:moveTo>
                    <a:cubicBezTo>
                      <a:pt x="21600" y="3743"/>
                      <a:pt x="16765" y="4822"/>
                      <a:pt x="10800" y="4822"/>
                    </a:cubicBezTo>
                    <a:cubicBezTo>
                      <a:pt x="4835" y="4822"/>
                      <a:pt x="0" y="3743"/>
                      <a:pt x="0" y="2411"/>
                    </a:cubicBezTo>
                    <a:cubicBezTo>
                      <a:pt x="0" y="1079"/>
                      <a:pt x="4835" y="0"/>
                      <a:pt x="10800" y="0"/>
                    </a:cubicBezTo>
                    <a:cubicBezTo>
                      <a:pt x="16765" y="0"/>
                      <a:pt x="21600" y="1079"/>
                      <a:pt x="21600" y="2411"/>
                    </a:cubicBezTo>
                    <a:lnTo>
                      <a:pt x="21600" y="19189"/>
                    </a:lnTo>
                    <a:cubicBezTo>
                      <a:pt x="21600" y="20521"/>
                      <a:pt x="16765" y="21600"/>
                      <a:pt x="10800" y="21600"/>
                    </a:cubicBezTo>
                    <a:cubicBezTo>
                      <a:pt x="4835" y="21600"/>
                      <a:pt x="0" y="20521"/>
                      <a:pt x="0" y="19189"/>
                    </a:cubicBezTo>
                    <a:lnTo>
                      <a:pt x="0" y="2411"/>
                    </a:lnTo>
                  </a:path>
                </a:pathLst>
              </a:custGeom>
              <a:solidFill>
                <a:schemeClr val="bg2"/>
              </a:solidFill>
              <a:ln w="12700" cap="flat">
                <a:solidFill>
                  <a:schemeClr val="tx1"/>
                </a:solidFill>
                <a:prstDash val="solid"/>
                <a:miter lim="800000"/>
              </a:ln>
              <a:effectLst/>
            </p:spPr>
            <p:txBody>
              <a:bodyPr wrap="square" lIns="45720" tIns="45720" rIns="45720" bIns="45720" numCol="1" anchor="ctr">
                <a:noAutofit/>
              </a:bodyPr>
              <a:lstStyle/>
              <a:p>
                <a:pPr defTabSz="456371">
                  <a:defRPr sz="4800">
                    <a:solidFill>
                      <a:srgbClr val="FFFFFF"/>
                    </a:solidFill>
                    <a:latin typeface="Cambria"/>
                    <a:ea typeface="Cambria"/>
                    <a:cs typeface="Cambria"/>
                    <a:sym typeface="Cambria"/>
                  </a:defRPr>
                </a:pPr>
                <a:endParaRPr sz="4800">
                  <a:solidFill>
                    <a:srgbClr val="FFFFFF"/>
                  </a:solidFill>
                  <a:latin typeface="Cambria"/>
                  <a:ea typeface="Cambria"/>
                  <a:cs typeface="Cambria"/>
                  <a:sym typeface="Cambria"/>
                </a:endParaRPr>
              </a:p>
            </p:txBody>
          </p:sp>
        </p:grpSp>
        <p:sp>
          <p:nvSpPr>
            <p:cNvPr id="265" name="Shape 265"/>
            <p:cNvSpPr/>
            <p:nvPr/>
          </p:nvSpPr>
          <p:spPr>
            <a:xfrm>
              <a:off x="-1" y="0"/>
              <a:ext cx="2463407" cy="3054390"/>
            </a:xfrm>
            <a:prstGeom prst="rect">
              <a:avLst/>
            </a:prstGeom>
            <a:noFill/>
            <a:ln w="12700" cap="flat">
              <a:solidFill>
                <a:schemeClr val="tx1"/>
              </a:solidFill>
              <a:prstDash val="solid"/>
              <a:miter lim="800000"/>
            </a:ln>
            <a:effectLst/>
          </p:spPr>
          <p:txBody>
            <a:bodyPr wrap="square" lIns="45720" tIns="45720" rIns="45720" bIns="45720" numCol="1" anchor="ctr">
              <a:noAutofit/>
            </a:bodyPr>
            <a:lstStyle/>
            <a:p>
              <a:pPr defTabSz="456371">
                <a:defRPr sz="4800">
                  <a:solidFill>
                    <a:srgbClr val="FFFFFF"/>
                  </a:solidFill>
                  <a:latin typeface="Cambria"/>
                  <a:ea typeface="Cambria"/>
                  <a:cs typeface="Cambria"/>
                  <a:sym typeface="Cambria"/>
                </a:defRPr>
              </a:pPr>
              <a:endParaRPr sz="4800">
                <a:solidFill>
                  <a:srgbClr val="FFFFFF"/>
                </a:solidFill>
                <a:latin typeface="Cambria"/>
                <a:ea typeface="Cambria"/>
                <a:cs typeface="Cambria"/>
                <a:sym typeface="Cambria"/>
              </a:endParaRPr>
            </a:p>
          </p:txBody>
        </p:sp>
      </p:grpSp>
      <p:sp>
        <p:nvSpPr>
          <p:cNvPr id="268" name="Shape 268"/>
          <p:cNvSpPr/>
          <p:nvPr/>
        </p:nvSpPr>
        <p:spPr>
          <a:xfrm>
            <a:off x="8032648" y="1355036"/>
            <a:ext cx="861774" cy="242374"/>
          </a:xfrm>
          <a:prstGeom prst="rect">
            <a:avLst/>
          </a:prstGeom>
          <a:ln w="12700">
            <a:miter lim="400000"/>
          </a:ln>
          <a:extLst>
            <a:ext uri="{C572A759-6A51-4108-AA02-DFA0A04FC94B}">
              <ma14:wrappingTextBoxFlag xmlns="" xmlns:ma14="http://schemas.microsoft.com/office/mac/drawingml/2011/main" val="1"/>
            </a:ext>
          </a:extLst>
        </p:spPr>
        <p:txBody>
          <a:bodyPr wrap="none" lIns="45720" tIns="45720" rIns="45720" bIns="45720">
            <a:spAutoFit/>
          </a:bodyPr>
          <a:lstStyle>
            <a:lvl1pPr algn="l" defTabSz="1217021">
              <a:defRPr sz="2600" i="1">
                <a:solidFill>
                  <a:srgbClr val="404040"/>
                </a:solidFill>
                <a:latin typeface="Times New Roman"/>
                <a:ea typeface="Times New Roman"/>
                <a:cs typeface="Times New Roman"/>
                <a:sym typeface="Times New Roman"/>
              </a:defRPr>
            </a:lvl1pPr>
          </a:lstStyle>
          <a:p>
            <a:pPr hangingPunct="0"/>
            <a:r>
              <a:rPr sz="975">
                <a:solidFill>
                  <a:schemeClr val="tx1"/>
                </a:solidFill>
              </a:rPr>
              <a:t>Storage System</a:t>
            </a:r>
          </a:p>
        </p:txBody>
      </p:sp>
      <p:sp>
        <p:nvSpPr>
          <p:cNvPr id="318" name="Shape 318"/>
          <p:cNvSpPr/>
          <p:nvPr/>
        </p:nvSpPr>
        <p:spPr>
          <a:xfrm>
            <a:off x="5719149" y="1574319"/>
            <a:ext cx="2616034" cy="5875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28575">
            <a:solidFill>
              <a:srgbClr val="EE7D31"/>
            </a:solidFill>
            <a:miter/>
            <a:headEnd type="triangle"/>
            <a:tailEnd type="triangle"/>
          </a:ln>
          <a:effectLst/>
        </p:spPr>
        <p:txBody>
          <a:bodyPr/>
          <a:lstStyle/>
          <a:p>
            <a:pPr defTabSz="309555"/>
            <a:endParaRPr sz="675"/>
          </a:p>
        </p:txBody>
      </p:sp>
      <p:grpSp>
        <p:nvGrpSpPr>
          <p:cNvPr id="294" name="Group 294"/>
          <p:cNvGrpSpPr/>
          <p:nvPr/>
        </p:nvGrpSpPr>
        <p:grpSpPr>
          <a:xfrm>
            <a:off x="5972027" y="1986836"/>
            <a:ext cx="324463" cy="317359"/>
            <a:chOff x="-1" y="0"/>
            <a:chExt cx="865231" cy="846291"/>
          </a:xfrm>
          <a:solidFill>
            <a:srgbClr val="F49819"/>
          </a:solidFill>
          <a:effectLst/>
        </p:grpSpPr>
        <p:sp>
          <p:nvSpPr>
            <p:cNvPr id="290" name="Shape 290"/>
            <p:cNvSpPr/>
            <p:nvPr/>
          </p:nvSpPr>
          <p:spPr>
            <a:xfrm>
              <a:off x="-1" y="0"/>
              <a:ext cx="865231" cy="8462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000"/>
                  </a:lnTo>
                  <a:lnTo>
                    <a:pt x="18079" y="21600"/>
                  </a:lnTo>
                  <a:lnTo>
                    <a:pt x="0" y="21600"/>
                  </a:lnTo>
                  <a:close/>
                </a:path>
              </a:pathLst>
            </a:custGeom>
            <a:grpFill/>
            <a:ln w="12700" cap="flat">
              <a:noFill/>
              <a:miter lim="400000"/>
            </a:ln>
            <a:effectLst>
              <a:outerShdw blurRad="127000" dist="101600" dir="2700000" rotWithShape="0">
                <a:srgbClr val="000000">
                  <a:alpha val="43000"/>
                </a:srgbClr>
              </a:outerShdw>
            </a:effectLst>
          </p:spPr>
          <p:txBody>
            <a:bodyPr wrap="square" lIns="45720" tIns="45720" rIns="45720" bIns="45720" numCol="1" anchor="ctr">
              <a:noAutofit/>
            </a:bodyPr>
            <a:lstStyle/>
            <a:p>
              <a:pPr defTabSz="456371">
                <a:defRPr sz="3200">
                  <a:solidFill>
                    <a:srgbClr val="404040"/>
                  </a:solidFill>
                  <a:latin typeface="Cambria"/>
                  <a:ea typeface="Cambria"/>
                  <a:cs typeface="Cambria"/>
                  <a:sym typeface="Cambria"/>
                </a:defRPr>
              </a:pPr>
              <a:endParaRPr sz="1200">
                <a:solidFill>
                  <a:srgbClr val="404040"/>
                </a:solidFill>
                <a:latin typeface="Cambria"/>
                <a:ea typeface="Cambria"/>
                <a:cs typeface="Cambria"/>
                <a:sym typeface="Cambria"/>
              </a:endParaRPr>
            </a:p>
          </p:txBody>
        </p:sp>
        <p:sp>
          <p:nvSpPr>
            <p:cNvPr id="291" name="Shape 291"/>
            <p:cNvSpPr/>
            <p:nvPr/>
          </p:nvSpPr>
          <p:spPr>
            <a:xfrm>
              <a:off x="724178" y="705240"/>
              <a:ext cx="141052" cy="1410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grpFill/>
            <a:ln w="12700" cap="flat">
              <a:noFill/>
              <a:miter lim="400000"/>
            </a:ln>
            <a:effectLst/>
          </p:spPr>
          <p:txBody>
            <a:bodyPr wrap="square" lIns="45720" tIns="45720" rIns="45720" bIns="45720" numCol="1" anchor="ctr">
              <a:noAutofit/>
            </a:bodyPr>
            <a:lstStyle/>
            <a:p>
              <a:pPr defTabSz="456371">
                <a:defRPr sz="3200">
                  <a:solidFill>
                    <a:srgbClr val="404040"/>
                  </a:solidFill>
                  <a:latin typeface="Cambria"/>
                  <a:ea typeface="Cambria"/>
                  <a:cs typeface="Cambria"/>
                  <a:sym typeface="Cambria"/>
                </a:defRPr>
              </a:pPr>
              <a:endParaRPr sz="1200">
                <a:solidFill>
                  <a:srgbClr val="404040"/>
                </a:solidFill>
                <a:latin typeface="Cambria"/>
                <a:ea typeface="Cambria"/>
                <a:cs typeface="Cambria"/>
                <a:sym typeface="Cambria"/>
              </a:endParaRPr>
            </a:p>
          </p:txBody>
        </p:sp>
        <p:sp>
          <p:nvSpPr>
            <p:cNvPr id="292" name="Shape 292"/>
            <p:cNvSpPr/>
            <p:nvPr/>
          </p:nvSpPr>
          <p:spPr>
            <a:xfrm>
              <a:off x="-1" y="0"/>
              <a:ext cx="865231" cy="846291"/>
            </a:xfrm>
            <a:custGeom>
              <a:avLst/>
              <a:gdLst/>
              <a:ahLst/>
              <a:cxnLst>
                <a:cxn ang="0">
                  <a:pos x="wd2" y="hd2"/>
                </a:cxn>
                <a:cxn ang="5400000">
                  <a:pos x="wd2" y="hd2"/>
                </a:cxn>
                <a:cxn ang="10800000">
                  <a:pos x="wd2" y="hd2"/>
                </a:cxn>
                <a:cxn ang="16200000">
                  <a:pos x="wd2" y="hd2"/>
                </a:cxn>
              </a:cxnLst>
              <a:rect l="0" t="0" r="r" b="b"/>
              <a:pathLst>
                <a:path w="21600" h="21600" extrusionOk="0">
                  <a:moveTo>
                    <a:pt x="18079" y="21600"/>
                  </a:moveTo>
                  <a:lnTo>
                    <a:pt x="18783" y="18720"/>
                  </a:lnTo>
                  <a:lnTo>
                    <a:pt x="21600" y="18000"/>
                  </a:lnTo>
                  <a:lnTo>
                    <a:pt x="18079" y="21600"/>
                  </a:lnTo>
                  <a:lnTo>
                    <a:pt x="0" y="21600"/>
                  </a:lnTo>
                  <a:lnTo>
                    <a:pt x="0" y="0"/>
                  </a:lnTo>
                  <a:lnTo>
                    <a:pt x="21600" y="0"/>
                  </a:lnTo>
                  <a:lnTo>
                    <a:pt x="21600" y="18000"/>
                  </a:lnTo>
                </a:path>
              </a:pathLst>
            </a:custGeom>
            <a:solidFill>
              <a:srgbClr val="EE7D31"/>
            </a:solidFill>
            <a:ln w="12700" cap="flat">
              <a:solidFill>
                <a:schemeClr val="tx1">
                  <a:lumMod val="65000"/>
                  <a:lumOff val="35000"/>
                </a:schemeClr>
              </a:solidFill>
              <a:prstDash val="solid"/>
              <a:miter lim="800000"/>
            </a:ln>
            <a:effectLst/>
          </p:spPr>
          <p:txBody>
            <a:bodyPr wrap="square" lIns="45720" tIns="45720" rIns="45720" bIns="45720" numCol="1" anchor="ctr">
              <a:noAutofit/>
            </a:bodyPr>
            <a:lstStyle/>
            <a:p>
              <a:pPr defTabSz="456371">
                <a:defRPr sz="3200">
                  <a:solidFill>
                    <a:srgbClr val="404040"/>
                  </a:solidFill>
                  <a:latin typeface="Cambria"/>
                  <a:ea typeface="Cambria"/>
                  <a:cs typeface="Cambria"/>
                  <a:sym typeface="Cambria"/>
                </a:defRPr>
              </a:pPr>
              <a:endParaRPr sz="1200">
                <a:solidFill>
                  <a:srgbClr val="404040"/>
                </a:solidFill>
                <a:latin typeface="Cambria"/>
                <a:ea typeface="Cambria"/>
                <a:cs typeface="Cambria"/>
                <a:sym typeface="Cambria"/>
              </a:endParaRPr>
            </a:p>
          </p:txBody>
        </p:sp>
        <p:sp>
          <p:nvSpPr>
            <p:cNvPr id="293" name="Shape 293"/>
            <p:cNvSpPr/>
            <p:nvPr/>
          </p:nvSpPr>
          <p:spPr>
            <a:xfrm>
              <a:off x="-1" y="117670"/>
              <a:ext cx="865231" cy="4699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rmAutofit lnSpcReduction="10000"/>
            </a:bodyPr>
            <a:lstStyle>
              <a:lvl1pPr defTabSz="1217021">
                <a:defRPr sz="3200">
                  <a:solidFill>
                    <a:srgbClr val="404040"/>
                  </a:solidFill>
                  <a:latin typeface="Cambria"/>
                  <a:ea typeface="Cambria"/>
                  <a:cs typeface="Cambria"/>
                  <a:sym typeface="Cambria"/>
                </a:defRPr>
              </a:lvl1pPr>
            </a:lstStyle>
            <a:p>
              <a:pPr algn="ctr" hangingPunct="0"/>
              <a:r>
                <a:rPr sz="1200"/>
                <a:t>***</a:t>
              </a:r>
            </a:p>
          </p:txBody>
        </p:sp>
      </p:grpSp>
      <p:sp>
        <p:nvSpPr>
          <p:cNvPr id="295" name="Shape 295"/>
          <p:cNvSpPr/>
          <p:nvPr/>
        </p:nvSpPr>
        <p:spPr>
          <a:xfrm>
            <a:off x="5109083" y="970045"/>
            <a:ext cx="498802" cy="23083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defTabSz="1217021">
              <a:defRPr sz="2000">
                <a:solidFill>
                  <a:srgbClr val="404040"/>
                </a:solidFill>
                <a:latin typeface="Times New Roman"/>
                <a:ea typeface="Times New Roman"/>
                <a:cs typeface="Times New Roman"/>
                <a:sym typeface="Times New Roman"/>
              </a:defRPr>
            </a:lvl1pPr>
          </a:lstStyle>
          <a:p>
            <a:pPr algn="ctr" hangingPunct="0"/>
            <a:r>
              <a:rPr sz="750" dirty="0">
                <a:solidFill>
                  <a:schemeClr val="tx1"/>
                </a:solidFill>
              </a:rPr>
              <a:t>DB2,IMS, </a:t>
            </a:r>
            <a:r>
              <a:rPr lang="en-US" sz="750" dirty="0">
                <a:solidFill>
                  <a:schemeClr val="tx1"/>
                </a:solidFill>
              </a:rPr>
              <a:t>zFS</a:t>
            </a:r>
            <a:r>
              <a:rPr sz="750" dirty="0">
                <a:solidFill>
                  <a:schemeClr val="tx1"/>
                </a:solidFill>
              </a:rPr>
              <a:t>, etc...</a:t>
            </a:r>
          </a:p>
        </p:txBody>
      </p:sp>
      <p:sp>
        <p:nvSpPr>
          <p:cNvPr id="319" name="Shape 319"/>
          <p:cNvSpPr/>
          <p:nvPr/>
        </p:nvSpPr>
        <p:spPr>
          <a:xfrm>
            <a:off x="5770700" y="1111984"/>
            <a:ext cx="3348" cy="23374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ln w="25400">
            <a:solidFill>
              <a:srgbClr val="808080"/>
            </a:solidFill>
            <a:miter/>
          </a:ln>
        </p:spPr>
        <p:txBody>
          <a:bodyPr/>
          <a:lstStyle/>
          <a:p>
            <a:pPr defTabSz="309555"/>
            <a:endParaRPr sz="675"/>
          </a:p>
        </p:txBody>
      </p:sp>
      <p:sp>
        <p:nvSpPr>
          <p:cNvPr id="301" name="Shape 301"/>
          <p:cNvSpPr/>
          <p:nvPr/>
        </p:nvSpPr>
        <p:spPr>
          <a:xfrm rot="835036">
            <a:off x="4496537" y="729039"/>
            <a:ext cx="4598919" cy="1917876"/>
          </a:xfrm>
          <a:prstGeom prst="ellipse">
            <a:avLst/>
          </a:prstGeom>
          <a:ln w="28575">
            <a:solidFill>
              <a:srgbClr val="EE7D31"/>
            </a:solidFill>
            <a:miter/>
          </a:ln>
          <a:effectLst/>
        </p:spPr>
        <p:txBody>
          <a:bodyPr lIns="45720" tIns="45720" rIns="45720" bIns="45720" anchor="ctr"/>
          <a:lstStyle/>
          <a:p>
            <a:pPr defTabSz="456371">
              <a:defRPr sz="4800">
                <a:solidFill>
                  <a:srgbClr val="FFFFFF"/>
                </a:solidFill>
                <a:latin typeface="Cambria"/>
                <a:ea typeface="Cambria"/>
                <a:cs typeface="Cambria"/>
                <a:sym typeface="Cambria"/>
              </a:defRPr>
            </a:pPr>
            <a:endParaRPr sz="4800">
              <a:solidFill>
                <a:srgbClr val="FFFFFF"/>
              </a:solidFill>
              <a:latin typeface="Cambria"/>
              <a:ea typeface="Cambria"/>
              <a:cs typeface="Cambria"/>
              <a:sym typeface="Cambria"/>
            </a:endParaRPr>
          </a:p>
        </p:txBody>
      </p:sp>
      <p:sp>
        <p:nvSpPr>
          <p:cNvPr id="302" name="Shape 302"/>
          <p:cNvSpPr/>
          <p:nvPr/>
        </p:nvSpPr>
        <p:spPr>
          <a:xfrm>
            <a:off x="69272" y="2908892"/>
            <a:ext cx="2303037" cy="1649264"/>
          </a:xfrm>
          <a:prstGeom prst="rect">
            <a:avLst/>
          </a:prstGeom>
          <a:noFill/>
          <a:ln w="12700">
            <a:miter lim="400000"/>
          </a:ln>
          <a:effectLst/>
          <a:extLst>
            <a:ext uri="{C572A759-6A51-4108-AA02-DFA0A04FC94B}">
              <ma14:wrappingTextBoxFlag xmlns="" xmlns:ma14="http://schemas.microsoft.com/office/mac/drawingml/2011/main" val="1"/>
            </a:ext>
          </a:extLst>
        </p:spPr>
        <p:txBody>
          <a:bodyPr lIns="45720" tIns="45720" rIns="45720" bIns="45720">
            <a:normAutofit/>
          </a:bodyPr>
          <a:lstStyle/>
          <a:p>
            <a:pPr defTabSz="456371">
              <a:lnSpc>
                <a:spcPct val="90000"/>
              </a:lnSpc>
              <a:defRPr sz="3200" b="1" i="1">
                <a:solidFill>
                  <a:srgbClr val="F38F1A"/>
                </a:solidFill>
                <a:latin typeface="Times New Roman"/>
                <a:ea typeface="Times New Roman"/>
                <a:cs typeface="Times New Roman"/>
                <a:sym typeface="Times New Roman"/>
              </a:defRPr>
            </a:pPr>
            <a:r>
              <a:rPr lang="en-US" sz="1400" b="1" i="1" dirty="0">
                <a:solidFill>
                  <a:srgbClr val="F38F1A"/>
                </a:solidFill>
                <a:latin typeface="HelvNeue Bold for IBM" charset="0"/>
                <a:ea typeface="HelvNeue Bold for IBM" charset="0"/>
                <a:cs typeface="HelvNeue Bold for IBM" charset="0"/>
                <a:sym typeface="Times New Roman"/>
              </a:rPr>
              <a:t>Client </a:t>
            </a:r>
            <a:r>
              <a:rPr sz="1400" b="1" i="1" dirty="0">
                <a:solidFill>
                  <a:srgbClr val="F38F1A"/>
                </a:solidFill>
                <a:latin typeface="HelvNeue Bold for IBM" charset="0"/>
                <a:ea typeface="HelvNeue Bold for IBM" charset="0"/>
                <a:cs typeface="HelvNeue Bold for IBM" charset="0"/>
                <a:sym typeface="Times New Roman"/>
              </a:rPr>
              <a:t>Value Proposition:</a:t>
            </a:r>
            <a:endParaRPr sz="1600" b="1" i="1" dirty="0">
              <a:solidFill>
                <a:srgbClr val="F38F1A"/>
              </a:solidFill>
              <a:latin typeface="HelvNeue Bold for IBM" charset="0"/>
              <a:ea typeface="HelvNeue Bold for IBM" charset="0"/>
              <a:cs typeface="HelvNeue Bold for IBM" charset="0"/>
              <a:sym typeface="Arial"/>
            </a:endParaRPr>
          </a:p>
          <a:p>
            <a:pPr defTabSz="456371">
              <a:lnSpc>
                <a:spcPct val="90000"/>
              </a:lnSpc>
              <a:defRPr sz="3200" i="1">
                <a:solidFill>
                  <a:srgbClr val="F38F1A"/>
                </a:solidFill>
                <a:latin typeface="Times New Roman"/>
                <a:ea typeface="Times New Roman"/>
                <a:cs typeface="Times New Roman"/>
                <a:sym typeface="Times New Roman"/>
              </a:defRPr>
            </a:pPr>
            <a:r>
              <a:rPr sz="1400" i="1" dirty="0">
                <a:solidFill>
                  <a:srgbClr val="F38F1A"/>
                </a:solidFill>
                <a:latin typeface="HelvNeue Light for IBM" charset="0"/>
                <a:ea typeface="HelvNeue Light for IBM" charset="0"/>
                <a:cs typeface="HelvNeue Light for IBM" charset="0"/>
                <a:sym typeface="Times New Roman"/>
              </a:rPr>
              <a:t>Reduced cost of encryption along with simple policy controls allows clients to enable extensive encryption to protect data in mission critical databases including DB2, IMS and VSAM </a:t>
            </a:r>
          </a:p>
        </p:txBody>
      </p:sp>
      <p:sp>
        <p:nvSpPr>
          <p:cNvPr id="96" name="Shape 489"/>
          <p:cNvSpPr/>
          <p:nvPr/>
        </p:nvSpPr>
        <p:spPr>
          <a:xfrm>
            <a:off x="2856495" y="3301545"/>
            <a:ext cx="3270485" cy="912008"/>
          </a:xfrm>
          <a:prstGeom prst="rect">
            <a:avLst/>
          </a:prstGeom>
          <a:noFill/>
          <a:ln w="12700" cap="flat">
            <a:solidFill>
              <a:srgbClr val="CCCCCC"/>
            </a:solidFill>
            <a:prstDash val="solid"/>
            <a:miter lim="800000"/>
          </a:ln>
          <a:effectLst/>
        </p:spPr>
        <p:txBody>
          <a:bodyPr wrap="square" lIns="45720" tIns="45720" rIns="45720" bIns="45720" numCol="1" anchor="ctr">
            <a:noAutofit/>
          </a:bodyPr>
          <a:lstStyle/>
          <a:p>
            <a:pPr defTabSz="456371">
              <a:defRPr sz="4800">
                <a:solidFill>
                  <a:srgbClr val="404040"/>
                </a:solidFill>
                <a:latin typeface="Cambria"/>
                <a:ea typeface="Cambria"/>
                <a:cs typeface="Cambria"/>
                <a:sym typeface="Cambria"/>
              </a:defRPr>
            </a:pPr>
            <a:endParaRPr sz="4800">
              <a:solidFill>
                <a:srgbClr val="CCCCCC"/>
              </a:solidFill>
              <a:latin typeface="Cambria"/>
              <a:ea typeface="Cambria"/>
              <a:cs typeface="Cambria"/>
              <a:sym typeface="Cambria"/>
            </a:endParaRPr>
          </a:p>
        </p:txBody>
      </p:sp>
      <p:sp>
        <p:nvSpPr>
          <p:cNvPr id="97" name="Shape 490"/>
          <p:cNvSpPr/>
          <p:nvPr/>
        </p:nvSpPr>
        <p:spPr>
          <a:xfrm>
            <a:off x="2864962" y="3550341"/>
            <a:ext cx="3270485" cy="36933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t">
            <a:spAutoFit/>
          </a:bodyPr>
          <a:lstStyle>
            <a:lvl1pPr defTabSz="1217021">
              <a:defRPr sz="4800">
                <a:solidFill>
                  <a:srgbClr val="404040"/>
                </a:solidFill>
                <a:latin typeface="Cambria"/>
                <a:ea typeface="Cambria"/>
                <a:cs typeface="Cambria"/>
                <a:sym typeface="Cambria"/>
              </a:defRPr>
            </a:lvl1pPr>
          </a:lstStyle>
          <a:p>
            <a:pPr algn="ctr" hangingPunct="0"/>
            <a:r>
              <a:rPr sz="1800" dirty="0">
                <a:solidFill>
                  <a:srgbClr val="CCCCCC"/>
                </a:solidFill>
              </a:rPr>
              <a:t>LinuxONE/Linux on z</a:t>
            </a:r>
          </a:p>
        </p:txBody>
      </p:sp>
      <p:grpSp>
        <p:nvGrpSpPr>
          <p:cNvPr id="273" name="Group 273"/>
          <p:cNvGrpSpPr/>
          <p:nvPr/>
        </p:nvGrpSpPr>
        <p:grpSpPr>
          <a:xfrm>
            <a:off x="5604857" y="894244"/>
            <a:ext cx="324461" cy="317360"/>
            <a:chOff x="0" y="0"/>
            <a:chExt cx="865229" cy="846290"/>
          </a:xfrm>
        </p:grpSpPr>
        <p:sp>
          <p:nvSpPr>
            <p:cNvPr id="269" name="Shape 269"/>
            <p:cNvSpPr/>
            <p:nvPr/>
          </p:nvSpPr>
          <p:spPr>
            <a:xfrm>
              <a:off x="-1" y="0"/>
              <a:ext cx="865231" cy="8462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000"/>
                  </a:lnTo>
                  <a:lnTo>
                    <a:pt x="18079" y="21600"/>
                  </a:lnTo>
                  <a:lnTo>
                    <a:pt x="0" y="21600"/>
                  </a:lnTo>
                  <a:close/>
                </a:path>
              </a:pathLst>
            </a:custGeom>
            <a:solidFill>
              <a:srgbClr val="CCCCCC"/>
            </a:solidFill>
            <a:ln w="12700" cap="flat">
              <a:noFill/>
              <a:miter lim="400000"/>
            </a:ln>
            <a:effectLst>
              <a:outerShdw blurRad="127000" dist="101600" dir="2700000" rotWithShape="0">
                <a:srgbClr val="000000">
                  <a:alpha val="43000"/>
                </a:srgbClr>
              </a:outerShdw>
            </a:effectLst>
          </p:spPr>
          <p:txBody>
            <a:bodyPr wrap="square" lIns="45720" tIns="45720" rIns="45720" bIns="45720" numCol="1" anchor="ctr">
              <a:noAutofit/>
            </a:bodyPr>
            <a:lstStyle/>
            <a:p>
              <a:pPr defTabSz="456371">
                <a:defRPr sz="3200">
                  <a:solidFill>
                    <a:srgbClr val="404040"/>
                  </a:solidFill>
                  <a:latin typeface="Cambria"/>
                  <a:ea typeface="Cambria"/>
                  <a:cs typeface="Cambria"/>
                  <a:sym typeface="Cambria"/>
                </a:defRPr>
              </a:pPr>
              <a:endParaRPr sz="1200">
                <a:solidFill>
                  <a:srgbClr val="404040"/>
                </a:solidFill>
                <a:latin typeface="Cambria"/>
                <a:ea typeface="Cambria"/>
                <a:cs typeface="Cambria"/>
                <a:sym typeface="Cambria"/>
              </a:endParaRPr>
            </a:p>
          </p:txBody>
        </p:sp>
        <p:sp>
          <p:nvSpPr>
            <p:cNvPr id="270" name="Shape 270"/>
            <p:cNvSpPr/>
            <p:nvPr/>
          </p:nvSpPr>
          <p:spPr>
            <a:xfrm>
              <a:off x="724178" y="705240"/>
              <a:ext cx="141052" cy="1410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20" tIns="45720" rIns="45720" bIns="45720" numCol="1" anchor="ctr">
              <a:noAutofit/>
            </a:bodyPr>
            <a:lstStyle/>
            <a:p>
              <a:pPr defTabSz="456371">
                <a:defRPr sz="3200">
                  <a:solidFill>
                    <a:srgbClr val="404040"/>
                  </a:solidFill>
                  <a:latin typeface="Cambria"/>
                  <a:ea typeface="Cambria"/>
                  <a:cs typeface="Cambria"/>
                  <a:sym typeface="Cambria"/>
                </a:defRPr>
              </a:pPr>
              <a:endParaRPr sz="1200">
                <a:solidFill>
                  <a:srgbClr val="404040"/>
                </a:solidFill>
                <a:latin typeface="Cambria"/>
                <a:ea typeface="Cambria"/>
                <a:cs typeface="Cambria"/>
                <a:sym typeface="Cambria"/>
              </a:endParaRPr>
            </a:p>
          </p:txBody>
        </p:sp>
        <p:sp>
          <p:nvSpPr>
            <p:cNvPr id="271" name="Shape 271"/>
            <p:cNvSpPr/>
            <p:nvPr/>
          </p:nvSpPr>
          <p:spPr>
            <a:xfrm>
              <a:off x="-1" y="0"/>
              <a:ext cx="865231" cy="846291"/>
            </a:xfrm>
            <a:custGeom>
              <a:avLst/>
              <a:gdLst/>
              <a:ahLst/>
              <a:cxnLst>
                <a:cxn ang="0">
                  <a:pos x="wd2" y="hd2"/>
                </a:cxn>
                <a:cxn ang="5400000">
                  <a:pos x="wd2" y="hd2"/>
                </a:cxn>
                <a:cxn ang="10800000">
                  <a:pos x="wd2" y="hd2"/>
                </a:cxn>
                <a:cxn ang="16200000">
                  <a:pos x="wd2" y="hd2"/>
                </a:cxn>
              </a:cxnLst>
              <a:rect l="0" t="0" r="r" b="b"/>
              <a:pathLst>
                <a:path w="21600" h="21600" extrusionOk="0">
                  <a:moveTo>
                    <a:pt x="18079" y="21600"/>
                  </a:moveTo>
                  <a:lnTo>
                    <a:pt x="18783" y="18720"/>
                  </a:lnTo>
                  <a:lnTo>
                    <a:pt x="21600" y="18000"/>
                  </a:lnTo>
                  <a:lnTo>
                    <a:pt x="18079" y="21600"/>
                  </a:lnTo>
                  <a:lnTo>
                    <a:pt x="0" y="21600"/>
                  </a:lnTo>
                  <a:lnTo>
                    <a:pt x="0" y="0"/>
                  </a:lnTo>
                  <a:lnTo>
                    <a:pt x="21600" y="0"/>
                  </a:lnTo>
                  <a:lnTo>
                    <a:pt x="21600" y="18000"/>
                  </a:lnTo>
                </a:path>
              </a:pathLst>
            </a:custGeom>
            <a:noFill/>
            <a:ln w="12700" cap="flat">
              <a:solidFill>
                <a:srgbClr val="404040"/>
              </a:solidFill>
              <a:prstDash val="solid"/>
              <a:miter lim="800000"/>
            </a:ln>
            <a:effectLst/>
          </p:spPr>
          <p:txBody>
            <a:bodyPr wrap="square" lIns="45720" tIns="45720" rIns="45720" bIns="45720" numCol="1" anchor="ctr">
              <a:noAutofit/>
            </a:bodyPr>
            <a:lstStyle/>
            <a:p>
              <a:pPr defTabSz="456371">
                <a:defRPr sz="3200">
                  <a:solidFill>
                    <a:srgbClr val="404040"/>
                  </a:solidFill>
                  <a:latin typeface="Cambria"/>
                  <a:ea typeface="Cambria"/>
                  <a:cs typeface="Cambria"/>
                  <a:sym typeface="Cambria"/>
                </a:defRPr>
              </a:pPr>
              <a:endParaRPr sz="1200">
                <a:solidFill>
                  <a:srgbClr val="404040"/>
                </a:solidFill>
                <a:latin typeface="Cambria"/>
                <a:ea typeface="Cambria"/>
                <a:cs typeface="Cambria"/>
                <a:sym typeface="Cambria"/>
              </a:endParaRPr>
            </a:p>
          </p:txBody>
        </p:sp>
        <p:sp>
          <p:nvSpPr>
            <p:cNvPr id="272" name="Shape 272"/>
            <p:cNvSpPr/>
            <p:nvPr/>
          </p:nvSpPr>
          <p:spPr>
            <a:xfrm>
              <a:off x="-1" y="117670"/>
              <a:ext cx="865231" cy="4699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rmAutofit lnSpcReduction="10000"/>
            </a:bodyPr>
            <a:lstStyle>
              <a:lvl1pPr defTabSz="1217021">
                <a:defRPr sz="3200">
                  <a:solidFill>
                    <a:srgbClr val="404040"/>
                  </a:solidFill>
                  <a:latin typeface="Cambria"/>
                  <a:ea typeface="Cambria"/>
                  <a:cs typeface="Cambria"/>
                  <a:sym typeface="Cambria"/>
                </a:defRPr>
              </a:lvl1pPr>
            </a:lstStyle>
            <a:p>
              <a:pPr algn="ctr" hangingPunct="0"/>
              <a:r>
                <a:rPr sz="1200" dirty="0"/>
                <a:t>abc</a:t>
              </a:r>
            </a:p>
          </p:txBody>
        </p:sp>
      </p:grpSp>
      <p:sp>
        <p:nvSpPr>
          <p:cNvPr id="98" name="Shape 539"/>
          <p:cNvSpPr/>
          <p:nvPr/>
        </p:nvSpPr>
        <p:spPr>
          <a:xfrm>
            <a:off x="2036581" y="2314585"/>
            <a:ext cx="825683" cy="13920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81" y="0"/>
                </a:lnTo>
                <a:lnTo>
                  <a:pt x="10781" y="21600"/>
                </a:lnTo>
                <a:lnTo>
                  <a:pt x="21600" y="21600"/>
                </a:lnTo>
              </a:path>
            </a:pathLst>
          </a:custGeom>
          <a:ln w="12700">
            <a:solidFill>
              <a:srgbClr val="CCCCCC"/>
            </a:solidFill>
            <a:miter/>
          </a:ln>
        </p:spPr>
        <p:txBody>
          <a:bodyPr/>
          <a:lstStyle/>
          <a:p>
            <a:pPr defTabSz="309555"/>
            <a:endParaRPr sz="675">
              <a:solidFill>
                <a:schemeClr val="tx1">
                  <a:lumMod val="65000"/>
                  <a:lumOff val="35000"/>
                </a:schemeClr>
              </a:solidFill>
            </a:endParaRPr>
          </a:p>
        </p:txBody>
      </p:sp>
      <p:sp>
        <p:nvSpPr>
          <p:cNvPr id="99" name="Shape 538"/>
          <p:cNvSpPr/>
          <p:nvPr/>
        </p:nvSpPr>
        <p:spPr>
          <a:xfrm>
            <a:off x="2048647" y="1917822"/>
            <a:ext cx="806472" cy="39676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774" y="21600"/>
                </a:lnTo>
                <a:lnTo>
                  <a:pt x="10774" y="0"/>
                </a:lnTo>
                <a:lnTo>
                  <a:pt x="21600" y="0"/>
                </a:lnTo>
              </a:path>
            </a:pathLst>
          </a:custGeom>
          <a:ln w="12700">
            <a:solidFill>
              <a:srgbClr val="CCCCCC"/>
            </a:solidFill>
            <a:miter/>
          </a:ln>
        </p:spPr>
        <p:txBody>
          <a:bodyPr/>
          <a:lstStyle/>
          <a:p>
            <a:pPr defTabSz="309555"/>
            <a:endParaRPr sz="675">
              <a:solidFill>
                <a:schemeClr val="tx1">
                  <a:lumMod val="65000"/>
                  <a:lumOff val="35000"/>
                </a:schemeClr>
              </a:solidFill>
            </a:endParaRPr>
          </a:p>
        </p:txBody>
      </p:sp>
      <p:grpSp>
        <p:nvGrpSpPr>
          <p:cNvPr id="117" name="Group 285"/>
          <p:cNvGrpSpPr/>
          <p:nvPr/>
        </p:nvGrpSpPr>
        <p:grpSpPr>
          <a:xfrm>
            <a:off x="5564990" y="2255424"/>
            <a:ext cx="3501295" cy="2281667"/>
            <a:chOff x="-932469" y="-284037"/>
            <a:chExt cx="9336784" cy="5278313"/>
          </a:xfrm>
        </p:grpSpPr>
        <p:sp>
          <p:nvSpPr>
            <p:cNvPr id="118" name="Shape 282"/>
            <p:cNvSpPr/>
            <p:nvPr/>
          </p:nvSpPr>
          <p:spPr>
            <a:xfrm>
              <a:off x="1062440" y="1271448"/>
              <a:ext cx="7227972" cy="3719526"/>
            </a:xfrm>
            <a:prstGeom prst="rect">
              <a:avLst/>
            </a:prstGeom>
            <a:noFill/>
            <a:ln w="28575" cap="flat">
              <a:noFill/>
              <a:prstDash val="solid"/>
              <a:miter lim="800000"/>
            </a:ln>
            <a:effectLst/>
          </p:spPr>
          <p:txBody>
            <a:bodyPr wrap="square" lIns="45720" tIns="45720" rIns="45720" bIns="45720" numCol="1" anchor="ctr">
              <a:noAutofit/>
            </a:bodyPr>
            <a:lstStyle/>
            <a:p>
              <a:pPr defTabSz="456371">
                <a:lnSpc>
                  <a:spcPct val="90000"/>
                </a:lnSpc>
                <a:defRPr sz="4800">
                  <a:solidFill>
                    <a:srgbClr val="FFFFFF"/>
                  </a:solidFill>
                  <a:latin typeface="Cambria"/>
                  <a:ea typeface="Cambria"/>
                  <a:cs typeface="Cambria"/>
                  <a:sym typeface="Cambria"/>
                </a:defRPr>
              </a:pPr>
              <a:endParaRPr sz="4800">
                <a:solidFill>
                  <a:srgbClr val="FFFFFF"/>
                </a:solidFill>
                <a:latin typeface="HelvNeue Light for IBM" charset="0"/>
                <a:ea typeface="HelvNeue Light for IBM" charset="0"/>
                <a:cs typeface="HelvNeue Light for IBM" charset="0"/>
                <a:sym typeface="Cambria"/>
              </a:endParaRPr>
            </a:p>
          </p:txBody>
        </p:sp>
        <p:sp>
          <p:nvSpPr>
            <p:cNvPr id="119" name="Shape 283"/>
            <p:cNvSpPr/>
            <p:nvPr/>
          </p:nvSpPr>
          <p:spPr>
            <a:xfrm>
              <a:off x="-932469" y="-284037"/>
              <a:ext cx="1860837" cy="5275012"/>
            </a:xfrm>
            <a:custGeom>
              <a:avLst/>
              <a:gdLst/>
              <a:ahLst/>
              <a:cxnLst>
                <a:cxn ang="0">
                  <a:pos x="wd2" y="hd2"/>
                </a:cxn>
                <a:cxn ang="5400000">
                  <a:pos x="wd2" y="hd2"/>
                </a:cxn>
                <a:cxn ang="10800000">
                  <a:pos x="wd2" y="hd2"/>
                </a:cxn>
                <a:cxn ang="16200000">
                  <a:pos x="wd2" y="hd2"/>
                </a:cxn>
              </a:cxnLst>
              <a:rect l="0" t="0" r="r" b="b"/>
              <a:pathLst>
                <a:path w="21600" h="21600" extrusionOk="0">
                  <a:moveTo>
                    <a:pt x="21600" y="5063"/>
                  </a:moveTo>
                  <a:lnTo>
                    <a:pt x="21600" y="21600"/>
                  </a:lnTo>
                  <a:moveTo>
                    <a:pt x="21600" y="8164"/>
                  </a:moveTo>
                  <a:lnTo>
                    <a:pt x="0" y="0"/>
                  </a:lnTo>
                </a:path>
              </a:pathLst>
            </a:custGeom>
            <a:noFill/>
            <a:ln w="28575" cap="flat">
              <a:solidFill>
                <a:srgbClr val="EE7D31"/>
              </a:solidFill>
              <a:prstDash val="solid"/>
              <a:miter lim="800000"/>
            </a:ln>
            <a:effectLst/>
          </p:spPr>
          <p:txBody>
            <a:bodyPr wrap="square" lIns="45720" tIns="45720" rIns="45720" bIns="45720" numCol="1" anchor="ctr">
              <a:noAutofit/>
            </a:bodyPr>
            <a:lstStyle/>
            <a:p>
              <a:pPr defTabSz="456371">
                <a:lnSpc>
                  <a:spcPct val="90000"/>
                </a:lnSpc>
                <a:defRPr sz="4800">
                  <a:solidFill>
                    <a:srgbClr val="FFFFFF"/>
                  </a:solidFill>
                  <a:latin typeface="Cambria"/>
                  <a:ea typeface="Cambria"/>
                  <a:cs typeface="Cambria"/>
                  <a:sym typeface="Cambria"/>
                </a:defRPr>
              </a:pPr>
              <a:endParaRPr sz="4800">
                <a:solidFill>
                  <a:srgbClr val="FFFFFF"/>
                </a:solidFill>
                <a:latin typeface="HelvNeue Light for IBM" charset="0"/>
                <a:ea typeface="HelvNeue Light for IBM" charset="0"/>
                <a:cs typeface="HelvNeue Light for IBM" charset="0"/>
                <a:sym typeface="Cambria"/>
              </a:endParaRPr>
            </a:p>
          </p:txBody>
        </p:sp>
        <p:sp>
          <p:nvSpPr>
            <p:cNvPr id="120" name="Shape 284"/>
            <p:cNvSpPr/>
            <p:nvPr/>
          </p:nvSpPr>
          <p:spPr>
            <a:xfrm>
              <a:off x="1212725" y="1090604"/>
              <a:ext cx="7191590" cy="3903672"/>
            </a:xfrm>
            <a:prstGeom prst="rect">
              <a:avLst/>
            </a:prstGeom>
            <a:noFill/>
            <a:ln w="28575"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rmAutofit lnSpcReduction="10000"/>
            </a:bodyPr>
            <a:lstStyle/>
            <a:p>
              <a:pPr defTabSz="456371">
                <a:lnSpc>
                  <a:spcPct val="90000"/>
                </a:lnSpc>
                <a:defRPr sz="3400" b="1">
                  <a:solidFill>
                    <a:srgbClr val="404040"/>
                  </a:solidFill>
                  <a:latin typeface="Cambria"/>
                  <a:ea typeface="Cambria"/>
                  <a:cs typeface="Cambria"/>
                  <a:sym typeface="Cambria"/>
                </a:defRPr>
              </a:pPr>
              <a:r>
                <a:rPr sz="1200" b="1" dirty="0">
                  <a:solidFill>
                    <a:srgbClr val="F48F19"/>
                  </a:solidFill>
                  <a:latin typeface="HelvNeue Bold for IBM" charset="0"/>
                  <a:ea typeface="HelvNeue Bold for IBM" charset="0"/>
                  <a:cs typeface="HelvNeue Bold for IBM" charset="0"/>
                  <a:sym typeface="Cambria"/>
                </a:rPr>
                <a:t>z/OS Dataset Encryption: </a:t>
              </a:r>
            </a:p>
            <a:p>
              <a:pPr marL="98066" indent="-98066" defTabSz="456371">
                <a:lnSpc>
                  <a:spcPct val="90000"/>
                </a:lnSpc>
                <a:buSzPct val="100000"/>
                <a:buFont typeface="Arial"/>
                <a:buChar char="•"/>
                <a:defRPr sz="2600">
                  <a:solidFill>
                    <a:srgbClr val="404040"/>
                  </a:solidFill>
                  <a:latin typeface="Cambria"/>
                  <a:ea typeface="Cambria"/>
                  <a:cs typeface="Cambria"/>
                  <a:sym typeface="Cambria"/>
                </a:defRPr>
              </a:pPr>
              <a:r>
                <a:rPr lang="en-US" sz="1050" dirty="0">
                  <a:latin typeface="HelvNeue Light for IBM" charset="0"/>
                  <a:ea typeface="HelvNeue Light for IBM" charset="0"/>
                  <a:cs typeface="HelvNeue Light for IBM" charset="0"/>
                  <a:sym typeface="Cambria"/>
                </a:rPr>
                <a:t>Application transparent &amp; enabled by policy</a:t>
              </a:r>
            </a:p>
            <a:p>
              <a:pPr marL="98066" indent="-98066" defTabSz="456371">
                <a:lnSpc>
                  <a:spcPct val="90000"/>
                </a:lnSpc>
                <a:buSzPct val="100000"/>
                <a:buFont typeface="Arial"/>
                <a:buChar char="•"/>
                <a:defRPr sz="2600">
                  <a:solidFill>
                    <a:srgbClr val="404040"/>
                  </a:solidFill>
                  <a:latin typeface="Cambria"/>
                  <a:ea typeface="Cambria"/>
                  <a:cs typeface="Cambria"/>
                  <a:sym typeface="Cambria"/>
                </a:defRPr>
              </a:pPr>
              <a:r>
                <a:rPr lang="en-US" sz="1050" dirty="0">
                  <a:latin typeface="HelvNeue Light for IBM" charset="0"/>
                  <a:ea typeface="HelvNeue Light for IBM" charset="0"/>
                  <a:cs typeface="HelvNeue Light for IBM" charset="0"/>
                  <a:sym typeface="Cambria"/>
                </a:rPr>
                <a:t>Encryption tied to fine grained access control</a:t>
              </a:r>
            </a:p>
            <a:p>
              <a:pPr marL="98066" indent="-98066" defTabSz="456371">
                <a:lnSpc>
                  <a:spcPct val="90000"/>
                </a:lnSpc>
                <a:buSzPct val="100000"/>
                <a:buFont typeface="Arial"/>
                <a:buChar char="•"/>
                <a:defRPr sz="2600">
                  <a:solidFill>
                    <a:srgbClr val="404040"/>
                  </a:solidFill>
                  <a:latin typeface="Cambria"/>
                  <a:ea typeface="Cambria"/>
                  <a:cs typeface="Cambria"/>
                  <a:sym typeface="Cambria"/>
                </a:defRPr>
              </a:pPr>
              <a:r>
                <a:rPr lang="en-US" sz="1050" dirty="0">
                  <a:latin typeface="HelvNeue Light for IBM" charset="0"/>
                  <a:ea typeface="HelvNeue Light for IBM" charset="0"/>
                  <a:cs typeface="HelvNeue Light for IBM" charset="0"/>
                  <a:sym typeface="Cambria"/>
                </a:rPr>
                <a:t>Host  encryption via CPACF as data written-to or read-from disk.</a:t>
              </a:r>
            </a:p>
            <a:p>
              <a:pPr marL="98066" indent="-98066" defTabSz="456371">
                <a:lnSpc>
                  <a:spcPct val="90000"/>
                </a:lnSpc>
                <a:buSzPct val="100000"/>
                <a:buFont typeface="Arial"/>
                <a:buChar char="•"/>
                <a:defRPr sz="2600">
                  <a:solidFill>
                    <a:srgbClr val="404040"/>
                  </a:solidFill>
                  <a:latin typeface="Cambria"/>
                  <a:ea typeface="Cambria"/>
                  <a:cs typeface="Cambria"/>
                  <a:sym typeface="Cambria"/>
                </a:defRPr>
              </a:pPr>
              <a:r>
                <a:rPr lang="en-US" sz="1050" dirty="0">
                  <a:latin typeface="HelvNeue Light for IBM" charset="0"/>
                  <a:ea typeface="HelvNeue Light for IBM" charset="0"/>
                  <a:cs typeface="HelvNeue Light for IBM" charset="0"/>
                  <a:sym typeface="Cambria"/>
                </a:rPr>
                <a:t>Supports ext. format sequential &amp; VSAM</a:t>
              </a:r>
            </a:p>
            <a:p>
              <a:pPr marL="98066" indent="-98066" defTabSz="456371">
                <a:lnSpc>
                  <a:spcPct val="90000"/>
                </a:lnSpc>
                <a:buSzPct val="100000"/>
                <a:buFont typeface="Arial"/>
                <a:buChar char="•"/>
                <a:defRPr sz="2600">
                  <a:solidFill>
                    <a:srgbClr val="404040"/>
                  </a:solidFill>
                  <a:latin typeface="Cambria"/>
                  <a:ea typeface="Cambria"/>
                  <a:cs typeface="Cambria"/>
                  <a:sym typeface="Cambria"/>
                </a:defRPr>
              </a:pPr>
              <a:r>
                <a:rPr lang="en-US" sz="1050" dirty="0">
                  <a:latin typeface="HelvNeue Light for IBM" charset="0"/>
                  <a:ea typeface="HelvNeue Light for IBM" charset="0"/>
                  <a:cs typeface="HelvNeue Light for IBM" charset="0"/>
                  <a:sym typeface="Cambria"/>
                </a:rPr>
                <a:t>Includes HSM &amp; DSS migration/backup of encrypted data sets</a:t>
              </a:r>
            </a:p>
            <a:p>
              <a:pPr marL="98066" indent="-98066" defTabSz="456371">
                <a:lnSpc>
                  <a:spcPct val="90000"/>
                </a:lnSpc>
                <a:buSzPct val="100000"/>
                <a:buFont typeface="Arial"/>
                <a:buChar char="•"/>
                <a:defRPr sz="2600">
                  <a:solidFill>
                    <a:srgbClr val="404040"/>
                  </a:solidFill>
                  <a:latin typeface="Cambria"/>
                  <a:ea typeface="Cambria"/>
                  <a:cs typeface="Cambria"/>
                  <a:sym typeface="Cambria"/>
                </a:defRPr>
              </a:pPr>
              <a:r>
                <a:rPr lang="en-US" sz="1050" dirty="0">
                  <a:latin typeface="HelvNeue Light for IBM" charset="0"/>
                  <a:ea typeface="HelvNeue Light for IBM" charset="0"/>
                  <a:cs typeface="HelvNeue Light for IBM" charset="0"/>
                  <a:sym typeface="Cambria"/>
                </a:rPr>
                <a:t>Supports: CICS, DB2, IMS, Logger, &amp; </a:t>
              </a:r>
              <a:r>
                <a:rPr lang="en-US" sz="1050" dirty="0" err="1">
                  <a:latin typeface="HelvNeue Light for IBM" charset="0"/>
                  <a:ea typeface="HelvNeue Light for IBM" charset="0"/>
                  <a:cs typeface="HelvNeue Light for IBM" charset="0"/>
                  <a:sym typeface="Cambria"/>
                </a:rPr>
                <a:t>zFS</a:t>
              </a:r>
              <a:endParaRPr lang="en-US" sz="1050" dirty="0">
                <a:latin typeface="HelvNeue Light for IBM" charset="0"/>
                <a:ea typeface="HelvNeue Light for IBM" charset="0"/>
                <a:cs typeface="HelvNeue Light for IBM" charset="0"/>
                <a:sym typeface="Cambria"/>
              </a:endParaRPr>
            </a:p>
            <a:p>
              <a:pPr marL="98066" indent="-98066" defTabSz="456371">
                <a:lnSpc>
                  <a:spcPct val="90000"/>
                </a:lnSpc>
                <a:buSzPct val="100000"/>
                <a:buFont typeface="Arial"/>
                <a:buChar char="•"/>
                <a:defRPr sz="2600">
                  <a:solidFill>
                    <a:srgbClr val="404040"/>
                  </a:solidFill>
                  <a:latin typeface="Cambria"/>
                  <a:ea typeface="Cambria"/>
                  <a:cs typeface="Cambria"/>
                  <a:sym typeface="Cambria"/>
                </a:defRPr>
              </a:pPr>
              <a:endParaRPr lang="en-US" sz="1050" dirty="0">
                <a:latin typeface="HelvNeue Light for IBM" charset="0"/>
                <a:ea typeface="HelvNeue Light for IBM" charset="0"/>
                <a:cs typeface="HelvNeue Light for IBM" charset="0"/>
                <a:sym typeface="Cambria"/>
              </a:endParaRPr>
            </a:p>
            <a:p>
              <a:pPr defTabSz="456371">
                <a:lnSpc>
                  <a:spcPct val="90000"/>
                </a:lnSpc>
                <a:buSzPct val="100000"/>
                <a:defRPr sz="2600" b="1" i="1">
                  <a:solidFill>
                    <a:srgbClr val="800000"/>
                  </a:solidFill>
                  <a:latin typeface="Cambria"/>
                  <a:ea typeface="Cambria"/>
                  <a:cs typeface="Cambria"/>
                  <a:sym typeface="Cambria"/>
                </a:defRPr>
              </a:pPr>
              <a:r>
                <a:rPr lang="en-US" sz="1050" b="1" i="1" dirty="0">
                  <a:latin typeface="HelvNeue Light for IBM" charset="0"/>
                  <a:ea typeface="HelvNeue Light for IBM" charset="0"/>
                  <a:cs typeface="HelvNeue Light for IBM" charset="0"/>
                  <a:sym typeface="Cambria"/>
                </a:rPr>
                <a:t>In-memory system or application data </a:t>
              </a:r>
              <a:br>
                <a:rPr lang="en-US" sz="1050" b="1" i="1" dirty="0">
                  <a:latin typeface="HelvNeue Light for IBM" charset="0"/>
                  <a:ea typeface="HelvNeue Light for IBM" charset="0"/>
                  <a:cs typeface="HelvNeue Light for IBM" charset="0"/>
                  <a:sym typeface="Cambria"/>
                </a:rPr>
              </a:br>
              <a:r>
                <a:rPr lang="en-US" sz="1050" b="1" i="1" dirty="0">
                  <a:latin typeface="HelvNeue Light for IBM" charset="0"/>
                  <a:ea typeface="HelvNeue Light for IBM" charset="0"/>
                  <a:cs typeface="HelvNeue Light for IBM" charset="0"/>
                  <a:sym typeface="Cambria"/>
                </a:rPr>
                <a:t>buffers will not be encrypted</a:t>
              </a:r>
            </a:p>
          </p:txBody>
        </p:sp>
      </p:grpSp>
      <p:pic>
        <p:nvPicPr>
          <p:cNvPr id="1026" name="Picture 2" descr="http://1.bp.blogspot.com/_k8ChGT5aTE4/S13OTC6910I/AAAAAAAAAkU/5dYxw-MHgJw/S740/IBM_DB2_logo.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69438" y="983148"/>
            <a:ext cx="878680" cy="228457"/>
          </a:xfrm>
          <a:prstGeom prst="rect">
            <a:avLst/>
          </a:prstGeom>
          <a:noFill/>
          <a:ln>
            <a:solidFill>
              <a:schemeClr val="accent6">
                <a:lumMod val="40000"/>
                <a:lumOff val="60000"/>
              </a:schemeClr>
            </a:solidFill>
          </a:ln>
          <a:extLst>
            <a:ext uri="{909E8E84-426E-40DD-AFC4-6F175D3DCCD1}">
              <a14:hiddenFill xmlns:a14="http://schemas.microsoft.com/office/drawing/2010/main">
                <a:solidFill>
                  <a:srgbClr val="FFFFFF"/>
                </a:solidFill>
              </a14:hiddenFill>
            </a:ext>
          </a:extLst>
        </p:spPr>
      </p:pic>
      <p:pic>
        <p:nvPicPr>
          <p:cNvPr id="1030" name="Picture 6" descr="ttp://blog.bounceweb.com/wp-content/uploads/2011/06/IBM-IMS2.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550225" y="1319988"/>
            <a:ext cx="874320" cy="229570"/>
          </a:xfrm>
          <a:prstGeom prst="rect">
            <a:avLst/>
          </a:prstGeom>
          <a:noFill/>
          <a:ln>
            <a:solidFill>
              <a:schemeClr val="accent6">
                <a:lumMod val="40000"/>
                <a:lumOff val="60000"/>
              </a:schemeClr>
            </a:solidFill>
          </a:ln>
          <a:extLst>
            <a:ext uri="{909E8E84-426E-40DD-AFC4-6F175D3DCCD1}">
              <a14:hiddenFill xmlns:a14="http://schemas.microsoft.com/office/drawing/2010/main">
                <a:solidFill>
                  <a:srgbClr val="FFFFFF"/>
                </a:solidFill>
              </a14:hiddenFill>
            </a:ext>
          </a:extLst>
        </p:spPr>
      </p:pic>
      <p:grpSp>
        <p:nvGrpSpPr>
          <p:cNvPr id="100" name="Group 294"/>
          <p:cNvGrpSpPr/>
          <p:nvPr/>
        </p:nvGrpSpPr>
        <p:grpSpPr>
          <a:xfrm>
            <a:off x="8311493" y="1981003"/>
            <a:ext cx="324463" cy="317359"/>
            <a:chOff x="-1" y="0"/>
            <a:chExt cx="865231" cy="846291"/>
          </a:xfrm>
          <a:solidFill>
            <a:srgbClr val="F49819"/>
          </a:solidFill>
          <a:effectLst/>
        </p:grpSpPr>
        <p:sp>
          <p:nvSpPr>
            <p:cNvPr id="101" name="Shape 290"/>
            <p:cNvSpPr/>
            <p:nvPr/>
          </p:nvSpPr>
          <p:spPr>
            <a:xfrm>
              <a:off x="-1" y="0"/>
              <a:ext cx="865231" cy="8462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000"/>
                  </a:lnTo>
                  <a:lnTo>
                    <a:pt x="18079" y="21600"/>
                  </a:lnTo>
                  <a:lnTo>
                    <a:pt x="0" y="21600"/>
                  </a:lnTo>
                  <a:close/>
                </a:path>
              </a:pathLst>
            </a:custGeom>
            <a:grpFill/>
            <a:ln w="12700" cap="flat">
              <a:solidFill>
                <a:schemeClr val="tx1">
                  <a:lumMod val="65000"/>
                  <a:lumOff val="35000"/>
                </a:schemeClr>
              </a:solidFill>
              <a:miter lim="400000"/>
            </a:ln>
            <a:effectLst>
              <a:outerShdw blurRad="127000" dist="101600" dir="2700000" rotWithShape="0">
                <a:srgbClr val="000000">
                  <a:alpha val="43000"/>
                </a:srgbClr>
              </a:outerShdw>
            </a:effectLst>
          </p:spPr>
          <p:txBody>
            <a:bodyPr wrap="square" lIns="45720" tIns="45720" rIns="45720" bIns="45720" numCol="1" anchor="ctr">
              <a:noAutofit/>
            </a:bodyPr>
            <a:lstStyle/>
            <a:p>
              <a:pPr defTabSz="456371">
                <a:defRPr sz="3200">
                  <a:solidFill>
                    <a:srgbClr val="404040"/>
                  </a:solidFill>
                  <a:latin typeface="Cambria"/>
                  <a:ea typeface="Cambria"/>
                  <a:cs typeface="Cambria"/>
                  <a:sym typeface="Cambria"/>
                </a:defRPr>
              </a:pPr>
              <a:endParaRPr sz="1200">
                <a:solidFill>
                  <a:srgbClr val="404040"/>
                </a:solidFill>
                <a:latin typeface="Cambria"/>
                <a:ea typeface="Cambria"/>
                <a:cs typeface="Cambria"/>
                <a:sym typeface="Cambria"/>
              </a:endParaRPr>
            </a:p>
          </p:txBody>
        </p:sp>
        <p:sp>
          <p:nvSpPr>
            <p:cNvPr id="102" name="Shape 291"/>
            <p:cNvSpPr/>
            <p:nvPr/>
          </p:nvSpPr>
          <p:spPr>
            <a:xfrm>
              <a:off x="724178" y="705240"/>
              <a:ext cx="141052" cy="1410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grpFill/>
            <a:ln w="12700" cap="flat">
              <a:solidFill>
                <a:schemeClr val="tx1">
                  <a:lumMod val="65000"/>
                  <a:lumOff val="35000"/>
                </a:schemeClr>
              </a:solidFill>
              <a:miter lim="400000"/>
            </a:ln>
            <a:effectLst/>
          </p:spPr>
          <p:txBody>
            <a:bodyPr wrap="square" lIns="45720" tIns="45720" rIns="45720" bIns="45720" numCol="1" anchor="ctr">
              <a:noAutofit/>
            </a:bodyPr>
            <a:lstStyle/>
            <a:p>
              <a:pPr defTabSz="456371">
                <a:defRPr sz="3200">
                  <a:solidFill>
                    <a:srgbClr val="404040"/>
                  </a:solidFill>
                  <a:latin typeface="Cambria"/>
                  <a:ea typeface="Cambria"/>
                  <a:cs typeface="Cambria"/>
                  <a:sym typeface="Cambria"/>
                </a:defRPr>
              </a:pPr>
              <a:endParaRPr sz="1200">
                <a:solidFill>
                  <a:srgbClr val="404040"/>
                </a:solidFill>
                <a:latin typeface="Cambria"/>
                <a:ea typeface="Cambria"/>
                <a:cs typeface="Cambria"/>
                <a:sym typeface="Cambria"/>
              </a:endParaRPr>
            </a:p>
          </p:txBody>
        </p:sp>
        <p:sp>
          <p:nvSpPr>
            <p:cNvPr id="103" name="Shape 292"/>
            <p:cNvSpPr/>
            <p:nvPr/>
          </p:nvSpPr>
          <p:spPr>
            <a:xfrm>
              <a:off x="-1" y="0"/>
              <a:ext cx="865231" cy="846291"/>
            </a:xfrm>
            <a:custGeom>
              <a:avLst/>
              <a:gdLst/>
              <a:ahLst/>
              <a:cxnLst>
                <a:cxn ang="0">
                  <a:pos x="wd2" y="hd2"/>
                </a:cxn>
                <a:cxn ang="5400000">
                  <a:pos x="wd2" y="hd2"/>
                </a:cxn>
                <a:cxn ang="10800000">
                  <a:pos x="wd2" y="hd2"/>
                </a:cxn>
                <a:cxn ang="16200000">
                  <a:pos x="wd2" y="hd2"/>
                </a:cxn>
              </a:cxnLst>
              <a:rect l="0" t="0" r="r" b="b"/>
              <a:pathLst>
                <a:path w="21600" h="21600" extrusionOk="0">
                  <a:moveTo>
                    <a:pt x="18079" y="21600"/>
                  </a:moveTo>
                  <a:lnTo>
                    <a:pt x="18783" y="18720"/>
                  </a:lnTo>
                  <a:lnTo>
                    <a:pt x="21600" y="18000"/>
                  </a:lnTo>
                  <a:lnTo>
                    <a:pt x="18079" y="21600"/>
                  </a:lnTo>
                  <a:lnTo>
                    <a:pt x="0" y="21600"/>
                  </a:lnTo>
                  <a:lnTo>
                    <a:pt x="0" y="0"/>
                  </a:lnTo>
                  <a:lnTo>
                    <a:pt x="21600" y="0"/>
                  </a:lnTo>
                  <a:lnTo>
                    <a:pt x="21600" y="18000"/>
                  </a:lnTo>
                </a:path>
              </a:pathLst>
            </a:custGeom>
            <a:solidFill>
              <a:srgbClr val="EE7D31"/>
            </a:solidFill>
            <a:ln w="12700" cap="flat">
              <a:solidFill>
                <a:schemeClr val="tx1">
                  <a:lumMod val="65000"/>
                  <a:lumOff val="35000"/>
                </a:schemeClr>
              </a:solidFill>
              <a:prstDash val="solid"/>
              <a:miter lim="800000"/>
            </a:ln>
            <a:effectLst/>
          </p:spPr>
          <p:txBody>
            <a:bodyPr wrap="square" lIns="45720" tIns="45720" rIns="45720" bIns="45720" numCol="1" anchor="ctr">
              <a:noAutofit/>
            </a:bodyPr>
            <a:lstStyle/>
            <a:p>
              <a:pPr defTabSz="456371">
                <a:defRPr sz="3200">
                  <a:solidFill>
                    <a:srgbClr val="404040"/>
                  </a:solidFill>
                  <a:latin typeface="Cambria"/>
                  <a:ea typeface="Cambria"/>
                  <a:cs typeface="Cambria"/>
                  <a:sym typeface="Cambria"/>
                </a:defRPr>
              </a:pPr>
              <a:endParaRPr sz="1200">
                <a:solidFill>
                  <a:srgbClr val="404040"/>
                </a:solidFill>
                <a:latin typeface="Cambria"/>
                <a:ea typeface="Cambria"/>
                <a:cs typeface="Cambria"/>
                <a:sym typeface="Cambria"/>
              </a:endParaRPr>
            </a:p>
          </p:txBody>
        </p:sp>
        <p:sp>
          <p:nvSpPr>
            <p:cNvPr id="104" name="Shape 293"/>
            <p:cNvSpPr/>
            <p:nvPr/>
          </p:nvSpPr>
          <p:spPr>
            <a:xfrm>
              <a:off x="-1" y="117670"/>
              <a:ext cx="865231" cy="4699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rmAutofit lnSpcReduction="10000"/>
            </a:bodyPr>
            <a:lstStyle>
              <a:lvl1pPr defTabSz="1217021">
                <a:defRPr sz="3200">
                  <a:solidFill>
                    <a:srgbClr val="404040"/>
                  </a:solidFill>
                  <a:latin typeface="Cambria"/>
                  <a:ea typeface="Cambria"/>
                  <a:cs typeface="Cambria"/>
                  <a:sym typeface="Cambria"/>
                </a:defRPr>
              </a:lvl1pPr>
            </a:lstStyle>
            <a:p>
              <a:pPr algn="ctr" hangingPunct="0"/>
              <a:r>
                <a:rPr sz="1200" dirty="0"/>
                <a:t>***</a:t>
              </a:r>
            </a:p>
          </p:txBody>
        </p:sp>
      </p:grpSp>
      <p:sp>
        <p:nvSpPr>
          <p:cNvPr id="105" name="Shape 195"/>
          <p:cNvSpPr/>
          <p:nvPr/>
        </p:nvSpPr>
        <p:spPr>
          <a:xfrm>
            <a:off x="522262" y="473242"/>
            <a:ext cx="4709735" cy="415440"/>
          </a:xfrm>
          <a:prstGeom prst="rect">
            <a:avLst/>
          </a:prstGeom>
          <a:ln w="12700">
            <a:miter lim="400000"/>
          </a:ln>
          <a:extLst>
            <a:ext uri="{C572A759-6A51-4108-AA02-DFA0A04FC94B}">
              <ma14:wrappingTextBoxFlag xmlns="" xmlns:ma14="http://schemas.microsoft.com/office/mac/drawingml/2011/main" val="1"/>
            </a:ext>
          </a:extLst>
        </p:spPr>
        <p:txBody>
          <a:bodyPr lIns="19050" tIns="19050" rIns="19050" bIns="19050">
            <a:normAutofit/>
          </a:bodyPr>
          <a:lstStyle>
            <a:lvl1pPr algn="l">
              <a:defRPr sz="4200">
                <a:solidFill>
                  <a:srgbClr val="395567"/>
                </a:solidFill>
                <a:latin typeface="HelvNeue Bold for IBM"/>
                <a:ea typeface="HelvNeue Bold for IBM"/>
                <a:cs typeface="HelvNeue Bold for IBM"/>
                <a:sym typeface="HelvNeue Bold for IBM"/>
              </a:defRPr>
            </a:lvl1pPr>
          </a:lstStyle>
          <a:p>
            <a:r>
              <a:rPr lang="en-US" sz="1575" i="1" dirty="0">
                <a:solidFill>
                  <a:schemeClr val="tx1"/>
                </a:solidFill>
                <a:latin typeface="HelvNeue Light for IBM" charset="0"/>
                <a:ea typeface="HelvNeue Light for IBM" charset="0"/>
                <a:cs typeface="HelvNeue Light for IBM" charset="0"/>
              </a:rPr>
              <a:t>Protection of data at-rest</a:t>
            </a:r>
            <a:endParaRPr sz="1575" i="1" dirty="0">
              <a:solidFill>
                <a:schemeClr val="tx1"/>
              </a:solidFill>
              <a:latin typeface="HelvNeue Light for IBM" charset="0"/>
              <a:ea typeface="HelvNeue Light for IBM" charset="0"/>
              <a:cs typeface="HelvNeue Light for IBM" charset="0"/>
            </a:endParaRPr>
          </a:p>
        </p:txBody>
      </p:sp>
      <p:pic>
        <p:nvPicPr>
          <p:cNvPr id="83" name="Picture 82"/>
          <p:cNvPicPr>
            <a:picLocks noChangeAspect="1"/>
          </p:cNvPicPr>
          <p:nvPr/>
        </p:nvPicPr>
        <p:blipFill>
          <a:blip r:embed="rId5">
            <a:alphaModFix/>
          </a:blip>
          <a:stretch>
            <a:fillRect/>
          </a:stretch>
        </p:blipFill>
        <p:spPr>
          <a:xfrm>
            <a:off x="7755496" y="386941"/>
            <a:ext cx="1287634" cy="666674"/>
          </a:xfrm>
          <a:prstGeom prst="rect">
            <a:avLst/>
          </a:prstGeom>
          <a:noFill/>
        </p:spPr>
      </p:pic>
      <p:sp>
        <p:nvSpPr>
          <p:cNvPr id="73" name="Rounded Rectangle 72"/>
          <p:cNvSpPr/>
          <p:nvPr/>
        </p:nvSpPr>
        <p:spPr>
          <a:xfrm>
            <a:off x="7474857" y="114493"/>
            <a:ext cx="1567543" cy="25400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z/OS 2.2 &amp; 2.3</a:t>
            </a:r>
          </a:p>
        </p:txBody>
      </p:sp>
    </p:spTree>
    <p:extLst>
      <p:ext uri="{BB962C8B-B14F-4D97-AF65-F5344CB8AC3E}">
        <p14:creationId xmlns:p14="http://schemas.microsoft.com/office/powerpoint/2010/main" val="736834902"/>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Shape 581"/>
          <p:cNvSpPr/>
          <p:nvPr/>
        </p:nvSpPr>
        <p:spPr>
          <a:xfrm>
            <a:off x="3109239" y="1911255"/>
            <a:ext cx="412805" cy="168508"/>
          </a:xfrm>
          <a:prstGeom prst="rect">
            <a:avLst/>
          </a:prstGeom>
          <a:solidFill>
            <a:srgbClr val="EE7D31"/>
          </a:solidFill>
          <a:ln w="25400">
            <a:solidFill>
              <a:srgbClr val="EE7D31"/>
            </a:solidFill>
          </a:ln>
          <a:extLst>
            <a:ext uri="{C572A759-6A51-4108-AA02-DFA0A04FC94B}">
              <ma14:wrappingTextBoxFlag xmlns="" xmlns:ma14="http://schemas.microsoft.com/office/mac/drawingml/2011/main" val="1"/>
            </a:ext>
          </a:extLst>
        </p:spPr>
        <p:txBody>
          <a:bodyPr wrap="none" lIns="9144" tIns="9144" rIns="9144" bIns="9144" anchor="ctr">
            <a:spAutoFit/>
          </a:bodyPr>
          <a:lstStyle>
            <a:lvl1pPr defTabSz="1217021">
              <a:defRPr sz="2600" b="1">
                <a:solidFill>
                  <a:srgbClr val="404040"/>
                </a:solidFill>
                <a:latin typeface="Times New Roman"/>
                <a:ea typeface="Times New Roman"/>
                <a:cs typeface="Times New Roman"/>
                <a:sym typeface="Times New Roman"/>
              </a:defRPr>
            </a:lvl1pPr>
          </a:lstStyle>
          <a:p>
            <a:pPr algn="ctr" hangingPunct="0"/>
            <a:r>
              <a:rPr sz="975" b="0" dirty="0"/>
              <a:t>CPACF</a:t>
            </a:r>
          </a:p>
        </p:txBody>
      </p:sp>
      <p:sp>
        <p:nvSpPr>
          <p:cNvPr id="582" name="Shape 582"/>
          <p:cNvSpPr/>
          <p:nvPr/>
        </p:nvSpPr>
        <p:spPr>
          <a:xfrm>
            <a:off x="4968683" y="1913466"/>
            <a:ext cx="412805" cy="168508"/>
          </a:xfrm>
          <a:prstGeom prst="rect">
            <a:avLst/>
          </a:prstGeom>
          <a:solidFill>
            <a:srgbClr val="EE7D31"/>
          </a:solidFill>
          <a:ln w="25400">
            <a:solidFill>
              <a:srgbClr val="EE7D31"/>
            </a:solidFill>
          </a:ln>
          <a:extLst>
            <a:ext uri="{C572A759-6A51-4108-AA02-DFA0A04FC94B}">
              <ma14:wrappingTextBoxFlag xmlns="" xmlns:ma14="http://schemas.microsoft.com/office/mac/drawingml/2011/main" val="1"/>
            </a:ext>
          </a:extLst>
        </p:spPr>
        <p:txBody>
          <a:bodyPr wrap="none" lIns="9144" tIns="9144" rIns="9144" bIns="9144" anchor="ctr">
            <a:spAutoFit/>
          </a:bodyPr>
          <a:lstStyle>
            <a:lvl1pPr defTabSz="1217021">
              <a:defRPr sz="2600" b="1">
                <a:solidFill>
                  <a:srgbClr val="404040"/>
                </a:solidFill>
                <a:latin typeface="Times New Roman"/>
                <a:ea typeface="Times New Roman"/>
                <a:cs typeface="Times New Roman"/>
                <a:sym typeface="Times New Roman"/>
              </a:defRPr>
            </a:lvl1pPr>
          </a:lstStyle>
          <a:p>
            <a:pPr algn="ctr" hangingPunct="0"/>
            <a:r>
              <a:rPr sz="975" b="0" dirty="0"/>
              <a:t>CPACF</a:t>
            </a:r>
          </a:p>
        </p:txBody>
      </p:sp>
      <p:sp>
        <p:nvSpPr>
          <p:cNvPr id="583" name="Shape 583"/>
          <p:cNvSpPr/>
          <p:nvPr/>
        </p:nvSpPr>
        <p:spPr>
          <a:xfrm>
            <a:off x="3103624" y="3143307"/>
            <a:ext cx="412805" cy="168508"/>
          </a:xfrm>
          <a:prstGeom prst="rect">
            <a:avLst/>
          </a:prstGeom>
          <a:solidFill>
            <a:srgbClr val="EE7D31"/>
          </a:solidFill>
          <a:ln w="25400">
            <a:solidFill>
              <a:srgbClr val="EE7D31"/>
            </a:solidFill>
          </a:ln>
          <a:extLst>
            <a:ext uri="{C572A759-6A51-4108-AA02-DFA0A04FC94B}">
              <ma14:wrappingTextBoxFlag xmlns="" xmlns:ma14="http://schemas.microsoft.com/office/mac/drawingml/2011/main" val="1"/>
            </a:ext>
          </a:extLst>
        </p:spPr>
        <p:txBody>
          <a:bodyPr wrap="none" lIns="9144" tIns="9144" rIns="9144" bIns="9144" anchor="ctr">
            <a:spAutoFit/>
          </a:bodyPr>
          <a:lstStyle>
            <a:lvl1pPr defTabSz="1217021">
              <a:defRPr sz="2600" b="1">
                <a:solidFill>
                  <a:srgbClr val="404040"/>
                </a:solidFill>
                <a:latin typeface="Times New Roman"/>
                <a:ea typeface="Times New Roman"/>
                <a:cs typeface="Times New Roman"/>
                <a:sym typeface="Times New Roman"/>
              </a:defRPr>
            </a:lvl1pPr>
          </a:lstStyle>
          <a:p>
            <a:pPr algn="ctr" hangingPunct="0"/>
            <a:r>
              <a:rPr sz="975" b="0" dirty="0"/>
              <a:t>CPACF</a:t>
            </a:r>
          </a:p>
        </p:txBody>
      </p:sp>
      <p:sp>
        <p:nvSpPr>
          <p:cNvPr id="584" name="Shape 584"/>
          <p:cNvSpPr/>
          <p:nvPr/>
        </p:nvSpPr>
        <p:spPr>
          <a:xfrm>
            <a:off x="4960217" y="3137049"/>
            <a:ext cx="412805" cy="168508"/>
          </a:xfrm>
          <a:prstGeom prst="rect">
            <a:avLst/>
          </a:prstGeom>
          <a:solidFill>
            <a:srgbClr val="EE7D31"/>
          </a:solidFill>
          <a:ln w="25400">
            <a:solidFill>
              <a:srgbClr val="EE7D31"/>
            </a:solidFill>
          </a:ln>
          <a:extLst>
            <a:ext uri="{C572A759-6A51-4108-AA02-DFA0A04FC94B}">
              <ma14:wrappingTextBoxFlag xmlns="" xmlns:ma14="http://schemas.microsoft.com/office/mac/drawingml/2011/main" val="1"/>
            </a:ext>
          </a:extLst>
        </p:spPr>
        <p:txBody>
          <a:bodyPr wrap="none" lIns="9144" tIns="9144" rIns="9144" bIns="9144" anchor="ctr">
            <a:spAutoFit/>
          </a:bodyPr>
          <a:lstStyle>
            <a:lvl1pPr defTabSz="1217021">
              <a:defRPr sz="2600" b="1">
                <a:solidFill>
                  <a:srgbClr val="404040"/>
                </a:solidFill>
                <a:latin typeface="Times New Roman"/>
                <a:ea typeface="Times New Roman"/>
                <a:cs typeface="Times New Roman"/>
                <a:sym typeface="Times New Roman"/>
              </a:defRPr>
            </a:lvl1pPr>
          </a:lstStyle>
          <a:p>
            <a:pPr algn="ctr" hangingPunct="0"/>
            <a:r>
              <a:rPr sz="975" b="0" dirty="0"/>
              <a:t>CPACF</a:t>
            </a:r>
          </a:p>
        </p:txBody>
      </p:sp>
      <p:sp>
        <p:nvSpPr>
          <p:cNvPr id="3" name="Title 2"/>
          <p:cNvSpPr>
            <a:spLocks noGrp="1"/>
          </p:cNvSpPr>
          <p:nvPr>
            <p:ph type="title"/>
          </p:nvPr>
        </p:nvSpPr>
        <p:spPr/>
        <p:txBody>
          <a:bodyPr/>
          <a:lstStyle/>
          <a:p>
            <a:r>
              <a:rPr lang="en-US" dirty="0">
                <a:latin typeface="HelvNeue Medium for IBM" charset="0"/>
                <a:ea typeface="HelvNeue Medium for IBM" charset="0"/>
                <a:cs typeface="HelvNeue Medium for IBM" charset="0"/>
              </a:rPr>
              <a:t>Data Protection</a:t>
            </a:r>
            <a:r>
              <a:rPr lang="en-US" dirty="0">
                <a:solidFill>
                  <a:srgbClr val="395567"/>
                </a:solidFill>
                <a:latin typeface="HelvNeue Medium for IBM" charset="0"/>
                <a:ea typeface="HelvNeue Medium for IBM" charset="0"/>
                <a:cs typeface="HelvNeue Medium for IBM" charset="0"/>
              </a:rPr>
              <a:t> </a:t>
            </a:r>
            <a:r>
              <a:rPr lang="en-US" dirty="0">
                <a:solidFill>
                  <a:srgbClr val="F49819"/>
                </a:solidFill>
                <a:latin typeface="HelvNeue Medium for IBM" charset="0"/>
                <a:ea typeface="HelvNeue Medium for IBM" charset="0"/>
                <a:cs typeface="HelvNeue Medium for IBM" charset="0"/>
              </a:rPr>
              <a:t>// Coupling Facility Encryption</a:t>
            </a:r>
            <a:endParaRPr lang="en-US" dirty="0">
              <a:latin typeface="HelvNeue Medium for IBM" charset="0"/>
              <a:ea typeface="HelvNeue Medium for IBM" charset="0"/>
              <a:cs typeface="HelvNeue Medium for IBM" charset="0"/>
            </a:endParaRPr>
          </a:p>
        </p:txBody>
      </p:sp>
      <p:grpSp>
        <p:nvGrpSpPr>
          <p:cNvPr id="568" name="Group 568"/>
          <p:cNvGrpSpPr/>
          <p:nvPr/>
        </p:nvGrpSpPr>
        <p:grpSpPr>
          <a:xfrm>
            <a:off x="2405959" y="1164315"/>
            <a:ext cx="3690671" cy="2897563"/>
            <a:chOff x="-1" y="-1"/>
            <a:chExt cx="9841788" cy="7726831"/>
          </a:xfrm>
          <a:effectLst/>
        </p:grpSpPr>
        <p:sp>
          <p:nvSpPr>
            <p:cNvPr id="566" name="Shape 566"/>
            <p:cNvSpPr/>
            <p:nvPr/>
          </p:nvSpPr>
          <p:spPr>
            <a:xfrm flipH="1" flipV="1">
              <a:off x="5992593" y="4556941"/>
              <a:ext cx="803648" cy="681197"/>
            </a:xfrm>
            <a:prstGeom prst="line">
              <a:avLst/>
            </a:prstGeom>
            <a:noFill/>
            <a:ln w="15875" cap="flat">
              <a:solidFill>
                <a:schemeClr val="tx1"/>
              </a:solidFill>
              <a:prstDash val="solid"/>
              <a:miter lim="800000"/>
            </a:ln>
            <a:effectLst/>
          </p:spPr>
          <p:txBody>
            <a:bodyPr wrap="square" lIns="45720" tIns="45720" rIns="45720" bIns="45720" numCol="1" anchor="t">
              <a:noAutofit/>
            </a:bodyPr>
            <a:lstStyle/>
            <a:p>
              <a:pPr defTabSz="456371">
                <a:defRPr sz="4800">
                  <a:latin typeface="Cambria"/>
                  <a:ea typeface="Cambria"/>
                  <a:cs typeface="Cambria"/>
                  <a:sym typeface="Cambria"/>
                </a:defRPr>
              </a:pPr>
              <a:endParaRPr sz="4800">
                <a:latin typeface="Cambria"/>
                <a:ea typeface="Cambria"/>
                <a:cs typeface="Cambria"/>
                <a:sym typeface="Cambria"/>
              </a:endParaRPr>
            </a:p>
          </p:txBody>
        </p:sp>
        <p:sp>
          <p:nvSpPr>
            <p:cNvPr id="567" name="Shape 567"/>
            <p:cNvSpPr/>
            <p:nvPr/>
          </p:nvSpPr>
          <p:spPr>
            <a:xfrm flipV="1">
              <a:off x="3021865" y="4586410"/>
              <a:ext cx="930400" cy="636877"/>
            </a:xfrm>
            <a:prstGeom prst="line">
              <a:avLst/>
            </a:prstGeom>
            <a:noFill/>
            <a:ln w="15875" cap="flat">
              <a:solidFill>
                <a:schemeClr val="tx1"/>
              </a:solidFill>
              <a:prstDash val="solid"/>
              <a:miter lim="800000"/>
            </a:ln>
            <a:effectLst/>
          </p:spPr>
          <p:txBody>
            <a:bodyPr wrap="square" lIns="45720" tIns="45720" rIns="45720" bIns="45720" numCol="1" anchor="t">
              <a:noAutofit/>
            </a:bodyPr>
            <a:lstStyle/>
            <a:p>
              <a:pPr defTabSz="456371">
                <a:defRPr sz="4800">
                  <a:latin typeface="Cambria"/>
                  <a:ea typeface="Cambria"/>
                  <a:cs typeface="Cambria"/>
                  <a:sym typeface="Cambria"/>
                </a:defRPr>
              </a:pPr>
              <a:endParaRPr sz="4800">
                <a:latin typeface="Cambria"/>
                <a:ea typeface="Cambria"/>
                <a:cs typeface="Cambria"/>
                <a:sym typeface="Cambria"/>
              </a:endParaRPr>
            </a:p>
          </p:txBody>
        </p:sp>
        <p:sp>
          <p:nvSpPr>
            <p:cNvPr id="557" name="Shape 557"/>
            <p:cNvSpPr/>
            <p:nvPr/>
          </p:nvSpPr>
          <p:spPr>
            <a:xfrm>
              <a:off x="3034439" y="2488200"/>
              <a:ext cx="1393368" cy="942621"/>
            </a:xfrm>
            <a:prstGeom prst="line">
              <a:avLst/>
            </a:prstGeom>
            <a:noFill/>
            <a:ln w="15875" cap="flat">
              <a:solidFill>
                <a:schemeClr val="tx1"/>
              </a:solidFill>
              <a:prstDash val="solid"/>
              <a:miter lim="800000"/>
            </a:ln>
            <a:effectLst/>
          </p:spPr>
          <p:txBody>
            <a:bodyPr wrap="square" lIns="45720" tIns="45720" rIns="45720" bIns="45720" numCol="1" anchor="t">
              <a:noAutofit/>
            </a:bodyPr>
            <a:lstStyle/>
            <a:p>
              <a:pPr defTabSz="456371">
                <a:defRPr sz="4800">
                  <a:latin typeface="Cambria"/>
                  <a:ea typeface="Cambria"/>
                  <a:cs typeface="Cambria"/>
                  <a:sym typeface="Cambria"/>
                </a:defRPr>
              </a:pPr>
              <a:endParaRPr sz="4800">
                <a:latin typeface="Cambria"/>
                <a:ea typeface="Cambria"/>
                <a:cs typeface="Cambria"/>
                <a:sym typeface="Cambria"/>
              </a:endParaRPr>
            </a:p>
          </p:txBody>
        </p:sp>
        <p:sp>
          <p:nvSpPr>
            <p:cNvPr id="546" name="Shape 546"/>
            <p:cNvSpPr/>
            <p:nvPr/>
          </p:nvSpPr>
          <p:spPr>
            <a:xfrm>
              <a:off x="-1" y="-1"/>
              <a:ext cx="9841788" cy="7726831"/>
            </a:xfrm>
            <a:prstGeom prst="rect">
              <a:avLst/>
            </a:prstGeom>
            <a:noFill/>
            <a:ln w="12700" cap="flat">
              <a:solidFill>
                <a:schemeClr val="tx1"/>
              </a:solidFill>
              <a:prstDash val="solid"/>
              <a:miter lim="800000"/>
            </a:ln>
            <a:effectLst/>
          </p:spPr>
          <p:txBody>
            <a:bodyPr wrap="square" lIns="45720" tIns="45720" rIns="45720" bIns="45720" numCol="1" anchor="ctr">
              <a:noAutofit/>
            </a:bodyPr>
            <a:lstStyle/>
            <a:p>
              <a:pPr defTabSz="456371">
                <a:defRPr sz="4800">
                  <a:solidFill>
                    <a:srgbClr val="FFFFFF"/>
                  </a:solidFill>
                  <a:latin typeface="Cambria"/>
                  <a:ea typeface="Cambria"/>
                  <a:cs typeface="Cambria"/>
                  <a:sym typeface="Cambria"/>
                </a:defRPr>
              </a:pPr>
              <a:endParaRPr sz="4800">
                <a:solidFill>
                  <a:srgbClr val="FFFFFF"/>
                </a:solidFill>
                <a:latin typeface="Cambria"/>
                <a:ea typeface="Cambria"/>
                <a:cs typeface="Cambria"/>
                <a:sym typeface="Cambria"/>
              </a:endParaRPr>
            </a:p>
          </p:txBody>
        </p:sp>
        <p:grpSp>
          <p:nvGrpSpPr>
            <p:cNvPr id="549" name="Group 549"/>
            <p:cNvGrpSpPr/>
            <p:nvPr/>
          </p:nvGrpSpPr>
          <p:grpSpPr>
            <a:xfrm>
              <a:off x="317469" y="300548"/>
              <a:ext cx="2716191" cy="2187504"/>
              <a:chOff x="0" y="-1"/>
              <a:chExt cx="2716190" cy="2187503"/>
            </a:xfrm>
          </p:grpSpPr>
          <p:sp>
            <p:nvSpPr>
              <p:cNvPr id="547" name="Shape 547"/>
              <p:cNvSpPr/>
              <p:nvPr/>
            </p:nvSpPr>
            <p:spPr>
              <a:xfrm>
                <a:off x="0" y="-1"/>
                <a:ext cx="2716190" cy="2187503"/>
              </a:xfrm>
              <a:prstGeom prst="rect">
                <a:avLst/>
              </a:prstGeom>
              <a:noFill/>
              <a:ln w="12700" cap="flat">
                <a:solidFill>
                  <a:schemeClr val="tx1"/>
                </a:solidFill>
                <a:prstDash val="solid"/>
                <a:miter lim="800000"/>
              </a:ln>
              <a:effectLst/>
            </p:spPr>
            <p:txBody>
              <a:bodyPr wrap="square" lIns="45720" tIns="45720" rIns="45720" bIns="45720" numCol="1" anchor="ctr">
                <a:noAutofit/>
              </a:bodyPr>
              <a:lstStyle/>
              <a:p>
                <a:pPr defTabSz="456371">
                  <a:defRPr sz="4800">
                    <a:solidFill>
                      <a:srgbClr val="404040"/>
                    </a:solidFill>
                    <a:latin typeface="Cambria"/>
                    <a:ea typeface="Cambria"/>
                    <a:cs typeface="Cambria"/>
                    <a:sym typeface="Cambria"/>
                  </a:defRPr>
                </a:pPr>
                <a:endParaRPr sz="4800">
                  <a:solidFill>
                    <a:srgbClr val="404040"/>
                  </a:solidFill>
                  <a:latin typeface="Cambria"/>
                  <a:ea typeface="Cambria"/>
                  <a:cs typeface="Cambria"/>
                  <a:sym typeface="Cambria"/>
                </a:endParaRPr>
              </a:p>
            </p:txBody>
          </p:sp>
          <p:sp>
            <p:nvSpPr>
              <p:cNvPr id="548" name="Shape 548"/>
              <p:cNvSpPr/>
              <p:nvPr/>
            </p:nvSpPr>
            <p:spPr>
              <a:xfrm>
                <a:off x="0" y="601313"/>
                <a:ext cx="2716190" cy="98488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ctr">
                <a:spAutoFit/>
              </a:bodyPr>
              <a:lstStyle>
                <a:lvl1pPr defTabSz="1217021">
                  <a:defRPr sz="4800">
                    <a:solidFill>
                      <a:srgbClr val="404040"/>
                    </a:solidFill>
                    <a:latin typeface="Cambria"/>
                    <a:ea typeface="Cambria"/>
                    <a:cs typeface="Cambria"/>
                    <a:sym typeface="Cambria"/>
                  </a:defRPr>
                </a:lvl1pPr>
              </a:lstStyle>
              <a:p>
                <a:pPr algn="ctr" hangingPunct="0"/>
                <a:r>
                  <a:rPr sz="1800" dirty="0">
                    <a:solidFill>
                      <a:schemeClr val="tx1"/>
                    </a:solidFill>
                  </a:rPr>
                  <a:t>z/OS</a:t>
                </a:r>
              </a:p>
            </p:txBody>
          </p:sp>
        </p:grpSp>
        <p:grpSp>
          <p:nvGrpSpPr>
            <p:cNvPr id="556" name="Group 556"/>
            <p:cNvGrpSpPr/>
            <p:nvPr/>
          </p:nvGrpSpPr>
          <p:grpSpPr>
            <a:xfrm>
              <a:off x="3544503" y="2505040"/>
              <a:ext cx="2822023" cy="2274855"/>
              <a:chOff x="376336" y="0"/>
              <a:chExt cx="2822022" cy="2274854"/>
            </a:xfrm>
          </p:grpSpPr>
          <p:sp>
            <p:nvSpPr>
              <p:cNvPr id="551" name="Shape 551"/>
              <p:cNvSpPr/>
              <p:nvPr/>
            </p:nvSpPr>
            <p:spPr>
              <a:xfrm>
                <a:off x="1259640" y="1289970"/>
                <a:ext cx="1411012" cy="9848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ctr">
                <a:spAutoFit/>
              </a:bodyPr>
              <a:lstStyle>
                <a:lvl1pPr defTabSz="1217021">
                  <a:defRPr sz="4800">
                    <a:solidFill>
                      <a:srgbClr val="660066"/>
                    </a:solidFill>
                    <a:latin typeface="Cambria"/>
                    <a:ea typeface="Cambria"/>
                    <a:cs typeface="Cambria"/>
                    <a:sym typeface="Cambria"/>
                  </a:defRPr>
                </a:lvl1pPr>
              </a:lstStyle>
              <a:p>
                <a:pPr algn="ctr" hangingPunct="0"/>
                <a:r>
                  <a:rPr sz="1800" dirty="0"/>
                  <a:t>CF</a:t>
                </a:r>
              </a:p>
            </p:txBody>
          </p:sp>
          <p:grpSp>
            <p:nvGrpSpPr>
              <p:cNvPr id="555" name="Group 555"/>
              <p:cNvGrpSpPr/>
              <p:nvPr/>
            </p:nvGrpSpPr>
            <p:grpSpPr>
              <a:xfrm>
                <a:off x="376336" y="0"/>
                <a:ext cx="2822022" cy="2116937"/>
                <a:chOff x="376336" y="0"/>
                <a:chExt cx="2822020" cy="2116936"/>
              </a:xfrm>
            </p:grpSpPr>
            <p:sp>
              <p:nvSpPr>
                <p:cNvPr id="553" name="Shape 553"/>
                <p:cNvSpPr/>
                <p:nvPr/>
              </p:nvSpPr>
              <p:spPr>
                <a:xfrm>
                  <a:off x="376336" y="0"/>
                  <a:ext cx="2822020" cy="2116936"/>
                </a:xfrm>
                <a:prstGeom prst="triangle">
                  <a:avLst/>
                </a:prstGeom>
                <a:solidFill>
                  <a:srgbClr val="EE7D31"/>
                </a:solidFill>
                <a:ln w="15875" cap="flat">
                  <a:solidFill>
                    <a:schemeClr val="tx1"/>
                  </a:solidFill>
                  <a:prstDash val="solid"/>
                  <a:miter lim="800000"/>
                </a:ln>
                <a:effectLst/>
              </p:spPr>
              <p:txBody>
                <a:bodyPr wrap="square" lIns="45720" tIns="45720" rIns="45720" bIns="45720" numCol="1" anchor="ctr">
                  <a:noAutofit/>
                </a:bodyPr>
                <a:lstStyle/>
                <a:p>
                  <a:pPr defTabSz="456371">
                    <a:defRPr sz="4800" b="1">
                      <a:solidFill>
                        <a:srgbClr val="404040"/>
                      </a:solidFill>
                      <a:latin typeface="Cambria"/>
                      <a:ea typeface="Cambria"/>
                      <a:cs typeface="Cambria"/>
                      <a:sym typeface="Cambria"/>
                    </a:defRPr>
                  </a:pPr>
                  <a:endParaRPr sz="4800" b="1">
                    <a:solidFill>
                      <a:srgbClr val="404040"/>
                    </a:solidFill>
                    <a:latin typeface="Cambria"/>
                    <a:ea typeface="Cambria"/>
                    <a:cs typeface="Cambria"/>
                    <a:sym typeface="Cambria"/>
                  </a:endParaRPr>
                </a:p>
              </p:txBody>
            </p:sp>
            <p:sp>
              <p:nvSpPr>
                <p:cNvPr id="554" name="Shape 554"/>
                <p:cNvSpPr/>
                <p:nvPr/>
              </p:nvSpPr>
              <p:spPr>
                <a:xfrm>
                  <a:off x="1081836" y="283474"/>
                  <a:ext cx="1411009" cy="89255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ctr">
                  <a:spAutoFit/>
                </a:bodyPr>
                <a:lstStyle/>
                <a:p>
                  <a:pPr algn="ctr" defTabSz="456371">
                    <a:defRPr sz="4200" b="1">
                      <a:solidFill>
                        <a:srgbClr val="404040"/>
                      </a:solidFill>
                      <a:latin typeface="Cambria"/>
                      <a:ea typeface="Cambria"/>
                      <a:cs typeface="Cambria"/>
                      <a:sym typeface="Cambria"/>
                    </a:defRPr>
                  </a:pPr>
                  <a:r>
                    <a:rPr sz="1575" dirty="0">
                      <a:latin typeface="Cambria"/>
                      <a:ea typeface="Cambria"/>
                      <a:cs typeface="Cambria"/>
                      <a:sym typeface="Cambria"/>
                    </a:rPr>
                    <a:t>CF</a:t>
                  </a:r>
                </a:p>
              </p:txBody>
            </p:sp>
          </p:grpSp>
        </p:grpSp>
        <p:sp>
          <p:nvSpPr>
            <p:cNvPr id="558" name="Shape 558"/>
            <p:cNvSpPr/>
            <p:nvPr/>
          </p:nvSpPr>
          <p:spPr>
            <a:xfrm>
              <a:off x="6791213" y="300549"/>
              <a:ext cx="2716190" cy="2187502"/>
            </a:xfrm>
            <a:prstGeom prst="rect">
              <a:avLst/>
            </a:prstGeom>
            <a:noFill/>
            <a:ln w="12700" cap="flat">
              <a:solidFill>
                <a:schemeClr val="tx1"/>
              </a:solidFill>
              <a:prstDash val="solid"/>
              <a:miter lim="800000"/>
            </a:ln>
            <a:effectLst/>
          </p:spPr>
          <p:txBody>
            <a:bodyPr wrap="square" lIns="45720" tIns="45720" rIns="45720" bIns="45720" numCol="1" anchor="ctr">
              <a:noAutofit/>
            </a:bodyPr>
            <a:lstStyle/>
            <a:p>
              <a:pPr defTabSz="456371">
                <a:defRPr sz="4800">
                  <a:solidFill>
                    <a:srgbClr val="404040"/>
                  </a:solidFill>
                  <a:latin typeface="Cambria"/>
                  <a:ea typeface="Cambria"/>
                  <a:cs typeface="Cambria"/>
                  <a:sym typeface="Cambria"/>
                </a:defRPr>
              </a:pPr>
              <a:endParaRPr sz="4800">
                <a:solidFill>
                  <a:srgbClr val="404040"/>
                </a:solidFill>
                <a:latin typeface="Cambria"/>
                <a:ea typeface="Cambria"/>
                <a:cs typeface="Cambria"/>
                <a:sym typeface="Cambria"/>
              </a:endParaRPr>
            </a:p>
          </p:txBody>
        </p:sp>
        <p:sp>
          <p:nvSpPr>
            <p:cNvPr id="559" name="Shape 559"/>
            <p:cNvSpPr/>
            <p:nvPr/>
          </p:nvSpPr>
          <p:spPr>
            <a:xfrm flipH="1">
              <a:off x="5628993" y="2525542"/>
              <a:ext cx="1162216" cy="905280"/>
            </a:xfrm>
            <a:prstGeom prst="line">
              <a:avLst/>
            </a:prstGeom>
            <a:noFill/>
            <a:ln w="15875" cap="flat">
              <a:solidFill>
                <a:schemeClr val="tx1"/>
              </a:solidFill>
              <a:prstDash val="solid"/>
              <a:miter lim="800000"/>
            </a:ln>
            <a:effectLst/>
          </p:spPr>
          <p:txBody>
            <a:bodyPr wrap="square" lIns="45720" tIns="45720" rIns="45720" bIns="45720" numCol="1" anchor="t">
              <a:noAutofit/>
            </a:bodyPr>
            <a:lstStyle/>
            <a:p>
              <a:pPr defTabSz="456371">
                <a:defRPr sz="4800">
                  <a:latin typeface="Cambria"/>
                  <a:ea typeface="Cambria"/>
                  <a:cs typeface="Cambria"/>
                  <a:sym typeface="Cambria"/>
                </a:defRPr>
              </a:pPr>
              <a:endParaRPr sz="4800">
                <a:latin typeface="Cambria"/>
                <a:ea typeface="Cambria"/>
                <a:cs typeface="Cambria"/>
                <a:sym typeface="Cambria"/>
              </a:endParaRPr>
            </a:p>
          </p:txBody>
        </p:sp>
        <p:grpSp>
          <p:nvGrpSpPr>
            <p:cNvPr id="562" name="Group 562"/>
            <p:cNvGrpSpPr/>
            <p:nvPr/>
          </p:nvGrpSpPr>
          <p:grpSpPr>
            <a:xfrm>
              <a:off x="300573" y="5223129"/>
              <a:ext cx="2716191" cy="2187505"/>
              <a:chOff x="0" y="-1"/>
              <a:chExt cx="2716190" cy="2187503"/>
            </a:xfrm>
          </p:grpSpPr>
          <p:sp>
            <p:nvSpPr>
              <p:cNvPr id="560" name="Shape 560"/>
              <p:cNvSpPr/>
              <p:nvPr/>
            </p:nvSpPr>
            <p:spPr>
              <a:xfrm>
                <a:off x="0" y="-1"/>
                <a:ext cx="2716190" cy="2187503"/>
              </a:xfrm>
              <a:prstGeom prst="rect">
                <a:avLst/>
              </a:prstGeom>
              <a:noFill/>
              <a:ln w="12700" cap="flat">
                <a:solidFill>
                  <a:schemeClr val="tx1"/>
                </a:solidFill>
                <a:prstDash val="solid"/>
                <a:miter lim="800000"/>
              </a:ln>
              <a:effectLst/>
            </p:spPr>
            <p:txBody>
              <a:bodyPr wrap="square" lIns="45720" tIns="45720" rIns="45720" bIns="45720" numCol="1" anchor="ctr">
                <a:noAutofit/>
              </a:bodyPr>
              <a:lstStyle/>
              <a:p>
                <a:pPr defTabSz="456371">
                  <a:defRPr sz="4800">
                    <a:solidFill>
                      <a:srgbClr val="404040"/>
                    </a:solidFill>
                    <a:latin typeface="Cambria"/>
                    <a:ea typeface="Cambria"/>
                    <a:cs typeface="Cambria"/>
                    <a:sym typeface="Cambria"/>
                  </a:defRPr>
                </a:pPr>
                <a:endParaRPr sz="4800">
                  <a:solidFill>
                    <a:srgbClr val="404040"/>
                  </a:solidFill>
                  <a:latin typeface="Cambria"/>
                  <a:ea typeface="Cambria"/>
                  <a:cs typeface="Cambria"/>
                  <a:sym typeface="Cambria"/>
                </a:endParaRPr>
              </a:p>
            </p:txBody>
          </p:sp>
          <p:sp>
            <p:nvSpPr>
              <p:cNvPr id="561" name="Shape 561"/>
              <p:cNvSpPr/>
              <p:nvPr/>
            </p:nvSpPr>
            <p:spPr>
              <a:xfrm>
                <a:off x="0" y="601313"/>
                <a:ext cx="2716190" cy="9848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ctr">
                <a:spAutoFit/>
              </a:bodyPr>
              <a:lstStyle>
                <a:lvl1pPr defTabSz="1217021">
                  <a:defRPr sz="4800">
                    <a:solidFill>
                      <a:srgbClr val="404040"/>
                    </a:solidFill>
                    <a:latin typeface="Cambria"/>
                    <a:ea typeface="Cambria"/>
                    <a:cs typeface="Cambria"/>
                    <a:sym typeface="Cambria"/>
                  </a:defRPr>
                </a:lvl1pPr>
              </a:lstStyle>
              <a:p>
                <a:pPr algn="ctr" hangingPunct="0"/>
                <a:r>
                  <a:rPr sz="1800" dirty="0">
                    <a:solidFill>
                      <a:schemeClr val="tx1"/>
                    </a:solidFill>
                  </a:rPr>
                  <a:t>z/OS</a:t>
                </a:r>
              </a:p>
            </p:txBody>
          </p:sp>
        </p:grpSp>
        <p:grpSp>
          <p:nvGrpSpPr>
            <p:cNvPr id="565" name="Group 565"/>
            <p:cNvGrpSpPr/>
            <p:nvPr/>
          </p:nvGrpSpPr>
          <p:grpSpPr>
            <a:xfrm>
              <a:off x="6774316" y="5223129"/>
              <a:ext cx="2716192" cy="2187505"/>
              <a:chOff x="0" y="-1"/>
              <a:chExt cx="2716190" cy="2187503"/>
            </a:xfrm>
          </p:grpSpPr>
          <p:sp>
            <p:nvSpPr>
              <p:cNvPr id="563" name="Shape 563"/>
              <p:cNvSpPr/>
              <p:nvPr/>
            </p:nvSpPr>
            <p:spPr>
              <a:xfrm>
                <a:off x="0" y="-1"/>
                <a:ext cx="2716190" cy="2187503"/>
              </a:xfrm>
              <a:prstGeom prst="rect">
                <a:avLst/>
              </a:prstGeom>
              <a:noFill/>
              <a:ln w="12700" cap="flat">
                <a:solidFill>
                  <a:schemeClr val="tx1"/>
                </a:solidFill>
                <a:prstDash val="solid"/>
                <a:miter lim="800000"/>
              </a:ln>
              <a:effectLst/>
            </p:spPr>
            <p:txBody>
              <a:bodyPr wrap="square" lIns="45720" tIns="45720" rIns="45720" bIns="45720" numCol="1" anchor="ctr">
                <a:noAutofit/>
              </a:bodyPr>
              <a:lstStyle/>
              <a:p>
                <a:pPr defTabSz="456371">
                  <a:defRPr sz="4800">
                    <a:solidFill>
                      <a:srgbClr val="404040"/>
                    </a:solidFill>
                    <a:latin typeface="Cambria"/>
                    <a:ea typeface="Cambria"/>
                    <a:cs typeface="Cambria"/>
                    <a:sym typeface="Cambria"/>
                  </a:defRPr>
                </a:pPr>
                <a:endParaRPr sz="4800">
                  <a:solidFill>
                    <a:srgbClr val="404040"/>
                  </a:solidFill>
                  <a:latin typeface="Cambria"/>
                  <a:ea typeface="Cambria"/>
                  <a:cs typeface="Cambria"/>
                  <a:sym typeface="Cambria"/>
                </a:endParaRPr>
              </a:p>
            </p:txBody>
          </p:sp>
          <p:sp>
            <p:nvSpPr>
              <p:cNvPr id="564" name="Shape 564"/>
              <p:cNvSpPr/>
              <p:nvPr/>
            </p:nvSpPr>
            <p:spPr>
              <a:xfrm>
                <a:off x="0" y="601313"/>
                <a:ext cx="2716190" cy="9848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ctr">
                <a:spAutoFit/>
              </a:bodyPr>
              <a:lstStyle>
                <a:lvl1pPr defTabSz="1217021">
                  <a:defRPr sz="4800">
                    <a:solidFill>
                      <a:srgbClr val="404040"/>
                    </a:solidFill>
                    <a:latin typeface="Cambria"/>
                    <a:ea typeface="Cambria"/>
                    <a:cs typeface="Cambria"/>
                    <a:sym typeface="Cambria"/>
                  </a:defRPr>
                </a:lvl1pPr>
              </a:lstStyle>
              <a:p>
                <a:pPr algn="ctr" hangingPunct="0"/>
                <a:r>
                  <a:rPr sz="1800" dirty="0">
                    <a:solidFill>
                      <a:schemeClr val="tx1"/>
                    </a:solidFill>
                  </a:rPr>
                  <a:t>z/OS</a:t>
                </a:r>
              </a:p>
            </p:txBody>
          </p:sp>
        </p:grpSp>
      </p:grpSp>
      <p:grpSp>
        <p:nvGrpSpPr>
          <p:cNvPr id="572" name="Group 572"/>
          <p:cNvGrpSpPr/>
          <p:nvPr/>
        </p:nvGrpSpPr>
        <p:grpSpPr>
          <a:xfrm>
            <a:off x="6456524" y="2136129"/>
            <a:ext cx="1451995" cy="958318"/>
            <a:chOff x="-1" y="0"/>
            <a:chExt cx="3871986" cy="2555512"/>
          </a:xfrm>
        </p:grpSpPr>
        <p:sp>
          <p:nvSpPr>
            <p:cNvPr id="569" name="Shape 569"/>
            <p:cNvSpPr/>
            <p:nvPr/>
          </p:nvSpPr>
          <p:spPr>
            <a:xfrm>
              <a:off x="-1" y="0"/>
              <a:ext cx="3871986" cy="2555512"/>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noFill/>
            <a:ln w="12700" cap="flat">
              <a:solidFill>
                <a:srgbClr val="CCCCCC"/>
              </a:solidFill>
              <a:prstDash val="solid"/>
              <a:miter lim="800000"/>
            </a:ln>
            <a:effectLst/>
          </p:spPr>
          <p:txBody>
            <a:bodyPr wrap="square" lIns="45720" tIns="45720" rIns="45720" bIns="45720" numCol="1" anchor="ctr">
              <a:noAutofit/>
            </a:bodyPr>
            <a:lstStyle/>
            <a:p>
              <a:pPr defTabSz="456371">
                <a:defRPr sz="4800">
                  <a:solidFill>
                    <a:srgbClr val="404040"/>
                  </a:solidFill>
                  <a:latin typeface="Cambria"/>
                  <a:ea typeface="Cambria"/>
                  <a:cs typeface="Cambria"/>
                  <a:sym typeface="Cambria"/>
                </a:defRPr>
              </a:pPr>
              <a:endParaRPr sz="4800">
                <a:solidFill>
                  <a:srgbClr val="FFFFFF">
                    <a:lumMod val="75000"/>
                  </a:srgbClr>
                </a:solidFill>
                <a:latin typeface="Cambria"/>
                <a:ea typeface="Cambria"/>
                <a:cs typeface="Cambria"/>
                <a:sym typeface="Cambria"/>
              </a:endParaRPr>
            </a:p>
          </p:txBody>
        </p:sp>
        <p:sp>
          <p:nvSpPr>
            <p:cNvPr id="570" name="Shape 570"/>
            <p:cNvSpPr/>
            <p:nvPr/>
          </p:nvSpPr>
          <p:spPr>
            <a:xfrm>
              <a:off x="196611" y="129945"/>
              <a:ext cx="3548030" cy="2169717"/>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12700" cap="flat">
              <a:solidFill>
                <a:srgbClr val="CCCCCC"/>
              </a:solidFill>
              <a:prstDash val="solid"/>
              <a:miter lim="800000"/>
            </a:ln>
            <a:effectLst>
              <a:outerShdw blurRad="127000" dist="101600" dir="2700000" rotWithShape="0">
                <a:srgbClr val="000000">
                  <a:alpha val="43000"/>
                </a:srgbClr>
              </a:outerShdw>
            </a:effectLst>
          </p:spPr>
          <p:txBody>
            <a:bodyPr wrap="square" lIns="45720" tIns="45720" rIns="45720" bIns="45720" numCol="1" anchor="ctr">
              <a:noAutofit/>
            </a:bodyPr>
            <a:lstStyle/>
            <a:p>
              <a:pPr defTabSz="456371">
                <a:defRPr sz="4800">
                  <a:solidFill>
                    <a:srgbClr val="404040"/>
                  </a:solidFill>
                  <a:latin typeface="Cambria"/>
                  <a:ea typeface="Cambria"/>
                  <a:cs typeface="Cambria"/>
                  <a:sym typeface="Cambria"/>
                </a:defRPr>
              </a:pPr>
              <a:endParaRPr sz="4800">
                <a:solidFill>
                  <a:srgbClr val="FFFFFF">
                    <a:lumMod val="75000"/>
                  </a:srgbClr>
                </a:solidFill>
                <a:latin typeface="Cambria"/>
                <a:ea typeface="Cambria"/>
                <a:cs typeface="Cambria"/>
                <a:sym typeface="Cambria"/>
              </a:endParaRPr>
            </a:p>
          </p:txBody>
        </p:sp>
        <p:sp>
          <p:nvSpPr>
            <p:cNvPr id="571" name="Shape 571"/>
            <p:cNvSpPr/>
            <p:nvPr/>
          </p:nvSpPr>
          <p:spPr>
            <a:xfrm>
              <a:off x="536228" y="715503"/>
              <a:ext cx="2525986" cy="9848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ctr">
              <a:spAutoFit/>
            </a:bodyPr>
            <a:lstStyle>
              <a:lvl1pPr defTabSz="1217021">
                <a:defRPr sz="4800">
                  <a:solidFill>
                    <a:srgbClr val="404040"/>
                  </a:solidFill>
                  <a:latin typeface="Cambria"/>
                  <a:ea typeface="Cambria"/>
                  <a:cs typeface="Cambria"/>
                  <a:sym typeface="Cambria"/>
                </a:defRPr>
              </a:lvl1pPr>
            </a:lstStyle>
            <a:p>
              <a:pPr algn="ctr" hangingPunct="0"/>
              <a:r>
                <a:rPr sz="1800">
                  <a:solidFill>
                    <a:srgbClr val="CCCCCC"/>
                  </a:solidFill>
                </a:rPr>
                <a:t>SAN</a:t>
              </a:r>
            </a:p>
          </p:txBody>
        </p:sp>
      </p:grpSp>
      <p:grpSp>
        <p:nvGrpSpPr>
          <p:cNvPr id="576" name="Group 576"/>
          <p:cNvGrpSpPr/>
          <p:nvPr/>
        </p:nvGrpSpPr>
        <p:grpSpPr>
          <a:xfrm>
            <a:off x="485032" y="2136128"/>
            <a:ext cx="1568510" cy="958318"/>
            <a:chOff x="0" y="0"/>
            <a:chExt cx="4182692" cy="2555512"/>
          </a:xfrm>
          <a:effectLst/>
        </p:grpSpPr>
        <p:sp>
          <p:nvSpPr>
            <p:cNvPr id="573" name="Shape 573"/>
            <p:cNvSpPr/>
            <p:nvPr/>
          </p:nvSpPr>
          <p:spPr>
            <a:xfrm>
              <a:off x="0" y="0"/>
              <a:ext cx="4182692" cy="2555512"/>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noFill/>
            <a:ln w="12700" cap="flat">
              <a:solidFill>
                <a:srgbClr val="CCCCCC"/>
              </a:solidFill>
              <a:prstDash val="solid"/>
              <a:miter lim="800000"/>
            </a:ln>
            <a:effectLst/>
          </p:spPr>
          <p:txBody>
            <a:bodyPr wrap="square" lIns="45720" tIns="45720" rIns="45720" bIns="45720" numCol="1" anchor="ctr">
              <a:noAutofit/>
            </a:bodyPr>
            <a:lstStyle/>
            <a:p>
              <a:pPr defTabSz="456371">
                <a:defRPr sz="4800">
                  <a:solidFill>
                    <a:srgbClr val="404040"/>
                  </a:solidFill>
                  <a:latin typeface="Cambria"/>
                  <a:ea typeface="Cambria"/>
                  <a:cs typeface="Cambria"/>
                  <a:sym typeface="Cambria"/>
                </a:defRPr>
              </a:pPr>
              <a:endParaRPr sz="4800">
                <a:solidFill>
                  <a:srgbClr val="FFFFFF">
                    <a:lumMod val="75000"/>
                  </a:srgbClr>
                </a:solidFill>
                <a:latin typeface="Cambria"/>
                <a:ea typeface="Cambria"/>
                <a:cs typeface="Cambria"/>
                <a:sym typeface="Cambria"/>
              </a:endParaRPr>
            </a:p>
          </p:txBody>
        </p:sp>
        <p:sp>
          <p:nvSpPr>
            <p:cNvPr id="574" name="Shape 574"/>
            <p:cNvSpPr/>
            <p:nvPr/>
          </p:nvSpPr>
          <p:spPr>
            <a:xfrm>
              <a:off x="212388" y="129945"/>
              <a:ext cx="3832742" cy="2169717"/>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12700" cap="flat">
              <a:solidFill>
                <a:srgbClr val="CCCCCC"/>
              </a:solidFill>
              <a:prstDash val="solid"/>
              <a:miter lim="800000"/>
            </a:ln>
            <a:effectLst>
              <a:outerShdw blurRad="127000" dist="101600" dir="2700000" rotWithShape="0">
                <a:srgbClr val="000000">
                  <a:alpha val="43000"/>
                </a:srgbClr>
              </a:outerShdw>
            </a:effectLst>
          </p:spPr>
          <p:txBody>
            <a:bodyPr wrap="square" lIns="45720" tIns="45720" rIns="45720" bIns="45720" numCol="1" anchor="ctr">
              <a:noAutofit/>
            </a:bodyPr>
            <a:lstStyle/>
            <a:p>
              <a:pPr defTabSz="456371">
                <a:defRPr sz="4800">
                  <a:solidFill>
                    <a:srgbClr val="404040"/>
                  </a:solidFill>
                  <a:latin typeface="Cambria"/>
                  <a:ea typeface="Cambria"/>
                  <a:cs typeface="Cambria"/>
                  <a:sym typeface="Cambria"/>
                </a:defRPr>
              </a:pPr>
              <a:endParaRPr sz="4800">
                <a:solidFill>
                  <a:srgbClr val="FFFFFF">
                    <a:lumMod val="75000"/>
                  </a:srgbClr>
                </a:solidFill>
                <a:latin typeface="Cambria"/>
                <a:ea typeface="Cambria"/>
                <a:cs typeface="Cambria"/>
                <a:sym typeface="Cambria"/>
              </a:endParaRPr>
            </a:p>
          </p:txBody>
        </p:sp>
        <p:sp>
          <p:nvSpPr>
            <p:cNvPr id="575" name="Shape 575"/>
            <p:cNvSpPr/>
            <p:nvPr/>
          </p:nvSpPr>
          <p:spPr>
            <a:xfrm>
              <a:off x="579253" y="715503"/>
              <a:ext cx="2728687" cy="9848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ctr">
              <a:spAutoFit/>
            </a:bodyPr>
            <a:lstStyle>
              <a:lvl1pPr defTabSz="1217021">
                <a:defRPr sz="4800">
                  <a:solidFill>
                    <a:srgbClr val="404040"/>
                  </a:solidFill>
                  <a:latin typeface="Cambria"/>
                  <a:ea typeface="Cambria"/>
                  <a:cs typeface="Cambria"/>
                  <a:sym typeface="Cambria"/>
                </a:defRPr>
              </a:lvl1pPr>
            </a:lstStyle>
            <a:p>
              <a:pPr algn="ctr" hangingPunct="0"/>
              <a:r>
                <a:rPr sz="1800">
                  <a:solidFill>
                    <a:srgbClr val="CCCCCC"/>
                  </a:solidFill>
                </a:rPr>
                <a:t>Network</a:t>
              </a:r>
            </a:p>
          </p:txBody>
        </p:sp>
      </p:grpSp>
      <p:sp>
        <p:nvSpPr>
          <p:cNvPr id="635" name="Shape 635"/>
          <p:cNvSpPr/>
          <p:nvPr/>
        </p:nvSpPr>
        <p:spPr>
          <a:xfrm>
            <a:off x="6096630" y="2614476"/>
            <a:ext cx="360923" cy="2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25400">
            <a:solidFill>
              <a:srgbClr val="CCCCCC"/>
            </a:solidFill>
            <a:miter/>
          </a:ln>
        </p:spPr>
        <p:txBody>
          <a:bodyPr/>
          <a:lstStyle/>
          <a:p>
            <a:pPr defTabSz="309555"/>
            <a:endParaRPr sz="675"/>
          </a:p>
        </p:txBody>
      </p:sp>
      <p:sp>
        <p:nvSpPr>
          <p:cNvPr id="636" name="Shape 636"/>
          <p:cNvSpPr/>
          <p:nvPr/>
        </p:nvSpPr>
        <p:spPr>
          <a:xfrm>
            <a:off x="7910432" y="2612034"/>
            <a:ext cx="186981" cy="66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25400">
            <a:solidFill>
              <a:srgbClr val="CCCCCC"/>
            </a:solidFill>
            <a:miter/>
          </a:ln>
        </p:spPr>
        <p:txBody>
          <a:bodyPr/>
          <a:lstStyle/>
          <a:p>
            <a:pPr defTabSz="309555"/>
            <a:endParaRPr sz="675"/>
          </a:p>
        </p:txBody>
      </p:sp>
      <p:sp>
        <p:nvSpPr>
          <p:cNvPr id="637" name="Shape 637"/>
          <p:cNvSpPr/>
          <p:nvPr/>
        </p:nvSpPr>
        <p:spPr>
          <a:xfrm>
            <a:off x="2055279" y="2614456"/>
            <a:ext cx="345948" cy="25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25400">
            <a:solidFill>
              <a:srgbClr val="CCCCCC"/>
            </a:solidFill>
            <a:miter/>
          </a:ln>
        </p:spPr>
        <p:txBody>
          <a:bodyPr/>
          <a:lstStyle/>
          <a:p>
            <a:pPr defTabSz="309555"/>
            <a:endParaRPr sz="675"/>
          </a:p>
        </p:txBody>
      </p:sp>
      <p:pic>
        <p:nvPicPr>
          <p:cNvPr id="586" name="image11.png"/>
          <p:cNvPicPr>
            <a:picLocks noChangeAspect="1"/>
          </p:cNvPicPr>
          <p:nvPr/>
        </p:nvPicPr>
        <p:blipFill>
          <a:blip r:embed="rId2">
            <a:extLst/>
          </a:blip>
          <a:stretch>
            <a:fillRect/>
          </a:stretch>
        </p:blipFill>
        <p:spPr>
          <a:xfrm>
            <a:off x="3952313" y="3602669"/>
            <a:ext cx="709029" cy="709029"/>
          </a:xfrm>
          <a:prstGeom prst="rect">
            <a:avLst/>
          </a:prstGeom>
          <a:ln w="12700">
            <a:miter lim="400000"/>
          </a:ln>
        </p:spPr>
      </p:pic>
      <p:grpSp>
        <p:nvGrpSpPr>
          <p:cNvPr id="590" name="Group 590"/>
          <p:cNvGrpSpPr/>
          <p:nvPr/>
        </p:nvGrpSpPr>
        <p:grpSpPr>
          <a:xfrm>
            <a:off x="6207697" y="2737587"/>
            <a:ext cx="3069746" cy="1726426"/>
            <a:chOff x="22009" y="-418374"/>
            <a:chExt cx="8133432" cy="4413148"/>
          </a:xfrm>
        </p:grpSpPr>
        <p:sp>
          <p:nvSpPr>
            <p:cNvPr id="587" name="Shape 587"/>
            <p:cNvSpPr/>
            <p:nvPr/>
          </p:nvSpPr>
          <p:spPr>
            <a:xfrm>
              <a:off x="798586" y="256413"/>
              <a:ext cx="7356855" cy="3738361"/>
            </a:xfrm>
            <a:prstGeom prst="rect">
              <a:avLst/>
            </a:prstGeom>
            <a:noFill/>
            <a:ln w="25400" cap="flat">
              <a:noFill/>
              <a:prstDash val="solid"/>
              <a:miter lim="800000"/>
            </a:ln>
            <a:effectLst/>
          </p:spPr>
          <p:txBody>
            <a:bodyPr wrap="square" lIns="45720" tIns="45720" rIns="45720" bIns="45720" numCol="1" anchor="ctr">
              <a:noAutofit/>
            </a:bodyPr>
            <a:lstStyle/>
            <a:p>
              <a:pPr defTabSz="456371">
                <a:defRPr sz="4800">
                  <a:solidFill>
                    <a:srgbClr val="FFFFFF"/>
                  </a:solidFill>
                  <a:latin typeface="Cambria"/>
                  <a:ea typeface="Cambria"/>
                  <a:cs typeface="Cambria"/>
                  <a:sym typeface="Cambria"/>
                </a:defRPr>
              </a:pPr>
              <a:endParaRPr sz="4800">
                <a:solidFill>
                  <a:srgbClr val="FFFFFF"/>
                </a:solidFill>
                <a:latin typeface="HelvNeue Light for IBM" charset="0"/>
                <a:ea typeface="HelvNeue Light for IBM" charset="0"/>
                <a:cs typeface="HelvNeue Light for IBM" charset="0"/>
                <a:sym typeface="Cambria"/>
              </a:endParaRPr>
            </a:p>
          </p:txBody>
        </p:sp>
        <p:sp>
          <p:nvSpPr>
            <p:cNvPr id="588" name="Shape 588"/>
            <p:cNvSpPr/>
            <p:nvPr/>
          </p:nvSpPr>
          <p:spPr>
            <a:xfrm>
              <a:off x="22009" y="-418374"/>
              <a:ext cx="623790" cy="4302725"/>
            </a:xfrm>
            <a:custGeom>
              <a:avLst/>
              <a:gdLst/>
              <a:ahLst/>
              <a:cxnLst>
                <a:cxn ang="0">
                  <a:pos x="wd2" y="hd2"/>
                </a:cxn>
                <a:cxn ang="5400000">
                  <a:pos x="wd2" y="hd2"/>
                </a:cxn>
                <a:cxn ang="10800000">
                  <a:pos x="wd2" y="hd2"/>
                </a:cxn>
                <a:cxn ang="16200000">
                  <a:pos x="wd2" y="hd2"/>
                </a:cxn>
              </a:cxnLst>
              <a:rect l="0" t="0" r="r" b="b"/>
              <a:pathLst>
                <a:path w="21600" h="21600" extrusionOk="0">
                  <a:moveTo>
                    <a:pt x="21600" y="1386"/>
                  </a:moveTo>
                  <a:lnTo>
                    <a:pt x="21600" y="21600"/>
                  </a:lnTo>
                  <a:moveTo>
                    <a:pt x="21600" y="5176"/>
                  </a:moveTo>
                  <a:lnTo>
                    <a:pt x="0" y="0"/>
                  </a:lnTo>
                </a:path>
              </a:pathLst>
            </a:custGeom>
            <a:noFill/>
            <a:ln w="25400" cap="flat">
              <a:solidFill>
                <a:srgbClr val="EE7D31"/>
              </a:solidFill>
              <a:prstDash val="solid"/>
              <a:miter lim="800000"/>
            </a:ln>
            <a:effectLst/>
          </p:spPr>
          <p:txBody>
            <a:bodyPr wrap="square" lIns="45720" tIns="45720" rIns="45720" bIns="45720" numCol="1" anchor="ctr">
              <a:noAutofit/>
            </a:bodyPr>
            <a:lstStyle/>
            <a:p>
              <a:pPr defTabSz="456371">
                <a:defRPr sz="4800">
                  <a:solidFill>
                    <a:srgbClr val="FFFFFF"/>
                  </a:solidFill>
                  <a:latin typeface="Cambria"/>
                  <a:ea typeface="Cambria"/>
                  <a:cs typeface="Cambria"/>
                  <a:sym typeface="Cambria"/>
                </a:defRPr>
              </a:pPr>
              <a:endParaRPr sz="4800">
                <a:solidFill>
                  <a:srgbClr val="FFFFFF"/>
                </a:solidFill>
                <a:latin typeface="HelvNeue Light for IBM" charset="0"/>
                <a:ea typeface="HelvNeue Light for IBM" charset="0"/>
                <a:cs typeface="HelvNeue Light for IBM" charset="0"/>
                <a:sym typeface="Cambria"/>
              </a:endParaRPr>
            </a:p>
          </p:txBody>
        </p:sp>
        <p:sp>
          <p:nvSpPr>
            <p:cNvPr id="589" name="Shape 589"/>
            <p:cNvSpPr/>
            <p:nvPr/>
          </p:nvSpPr>
          <p:spPr>
            <a:xfrm>
              <a:off x="798586" y="707363"/>
              <a:ext cx="7356855" cy="32283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ctr">
              <a:noAutofit/>
            </a:bodyPr>
            <a:lstStyle/>
            <a:p>
              <a:pPr defTabSz="456371">
                <a:defRPr sz="3200">
                  <a:solidFill>
                    <a:srgbClr val="404040"/>
                  </a:solidFill>
                  <a:latin typeface="Cambria"/>
                  <a:ea typeface="Cambria"/>
                  <a:cs typeface="Cambria"/>
                  <a:sym typeface="Cambria"/>
                </a:defRPr>
              </a:pPr>
              <a:r>
                <a:rPr sz="1200" dirty="0">
                  <a:solidFill>
                    <a:srgbClr val="F48F19"/>
                  </a:solidFill>
                  <a:latin typeface="HelvNeue Bold for IBM" charset="0"/>
                  <a:ea typeface="HelvNeue Bold for IBM" charset="0"/>
                  <a:cs typeface="HelvNeue Bold for IBM" charset="0"/>
                  <a:sym typeface="Cambria"/>
                </a:rPr>
                <a:t>End-to-End encryption of CF Data:</a:t>
              </a:r>
            </a:p>
            <a:p>
              <a:pPr marL="183292" indent="-183292" defTabSz="456371">
                <a:buSzPct val="100000"/>
                <a:buFont typeface="Arial"/>
                <a:buChar char="•"/>
                <a:defRPr sz="2800">
                  <a:solidFill>
                    <a:srgbClr val="404040"/>
                  </a:solidFill>
                  <a:latin typeface="Cambria"/>
                  <a:ea typeface="Cambria"/>
                  <a:cs typeface="Cambria"/>
                  <a:sym typeface="Cambria"/>
                </a:defRPr>
              </a:pPr>
              <a:r>
                <a:rPr sz="1050" dirty="0">
                  <a:latin typeface="HelvNeue Light for IBM" charset="0"/>
                  <a:ea typeface="HelvNeue Light for IBM" charset="0"/>
                  <a:cs typeface="HelvNeue Light for IBM" charset="0"/>
                  <a:sym typeface="Cambria"/>
                </a:rPr>
                <a:t>Host Protected key CPACF Encryption  </a:t>
              </a:r>
              <a:br>
                <a:rPr sz="1050" dirty="0">
                  <a:latin typeface="HelvNeue Light for IBM" charset="0"/>
                  <a:ea typeface="HelvNeue Light for IBM" charset="0"/>
                  <a:cs typeface="HelvNeue Light for IBM" charset="0"/>
                  <a:sym typeface="Cambria"/>
                </a:rPr>
              </a:br>
              <a:r>
                <a:rPr sz="1050" dirty="0">
                  <a:latin typeface="HelvNeue Light for IBM" charset="0"/>
                  <a:ea typeface="HelvNeue Light for IBM" charset="0"/>
                  <a:cs typeface="HelvNeue Light for IBM" charset="0"/>
                  <a:sym typeface="Cambria"/>
                </a:rPr>
                <a:t>(High Performance / Low Latency)</a:t>
              </a:r>
            </a:p>
            <a:p>
              <a:pPr marL="183292" indent="-183292" defTabSz="456371">
                <a:buSzPct val="100000"/>
                <a:buFont typeface="Arial"/>
                <a:buChar char="•"/>
                <a:defRPr sz="2800">
                  <a:solidFill>
                    <a:srgbClr val="404040"/>
                  </a:solidFill>
                  <a:latin typeface="Cambria"/>
                  <a:ea typeface="Cambria"/>
                  <a:cs typeface="Cambria"/>
                  <a:sym typeface="Cambria"/>
                </a:defRPr>
              </a:pPr>
              <a:r>
                <a:rPr sz="1050" dirty="0">
                  <a:latin typeface="HelvNeue Light for IBM" charset="0"/>
                  <a:ea typeface="HelvNeue Light for IBM" charset="0"/>
                  <a:cs typeface="HelvNeue Light for IBM" charset="0"/>
                  <a:sym typeface="Cambria"/>
                </a:rPr>
                <a:t>Data encrypted in the host and remains encrypted until </a:t>
              </a:r>
              <a:r>
                <a:rPr lang="en-US" sz="1050" dirty="0">
                  <a:latin typeface="HelvNeue Light for IBM" charset="0"/>
                  <a:ea typeface="HelvNeue Light for IBM" charset="0"/>
                  <a:cs typeface="HelvNeue Light for IBM" charset="0"/>
                  <a:sym typeface="Cambria"/>
                </a:rPr>
                <a:t>decrypted</a:t>
              </a:r>
              <a:r>
                <a:rPr sz="1050" dirty="0">
                  <a:latin typeface="HelvNeue Light for IBM" charset="0"/>
                  <a:ea typeface="HelvNeue Light for IBM" charset="0"/>
                  <a:cs typeface="HelvNeue Light for IBM" charset="0"/>
                  <a:sym typeface="Cambria"/>
                </a:rPr>
                <a:t> by host</a:t>
              </a:r>
              <a:endParaRPr lang="en-US" sz="1050" dirty="0">
                <a:latin typeface="HelvNeue Light for IBM" charset="0"/>
                <a:ea typeface="HelvNeue Light for IBM" charset="0"/>
                <a:cs typeface="HelvNeue Light for IBM" charset="0"/>
                <a:sym typeface="Cambria"/>
              </a:endParaRPr>
            </a:p>
            <a:p>
              <a:pPr marL="183292" indent="-183292" defTabSz="456371">
                <a:buSzPct val="100000"/>
                <a:buFont typeface="Arial"/>
                <a:buChar char="•"/>
                <a:defRPr sz="2800">
                  <a:solidFill>
                    <a:srgbClr val="404040"/>
                  </a:solidFill>
                  <a:latin typeface="Cambria"/>
                  <a:ea typeface="Cambria"/>
                  <a:cs typeface="Cambria"/>
                  <a:sym typeface="Cambria"/>
                </a:defRPr>
              </a:pPr>
              <a:r>
                <a:rPr lang="en-US" sz="1050" dirty="0">
                  <a:latin typeface="HelvNeue Light for IBM" charset="0"/>
                  <a:ea typeface="HelvNeue Light for IBM" charset="0"/>
                  <a:cs typeface="HelvNeue Light for IBM" charset="0"/>
                  <a:sym typeface="Cambria"/>
                </a:rPr>
                <a:t>No application enablement required</a:t>
              </a:r>
            </a:p>
            <a:p>
              <a:pPr marL="183292" indent="-183292" defTabSz="456371">
                <a:buSzPct val="100000"/>
                <a:buFont typeface="Arial"/>
                <a:buChar char="•"/>
                <a:defRPr sz="2800">
                  <a:solidFill>
                    <a:srgbClr val="404040"/>
                  </a:solidFill>
                  <a:latin typeface="Cambria"/>
                  <a:ea typeface="Cambria"/>
                  <a:cs typeface="Cambria"/>
                  <a:sym typeface="Cambria"/>
                </a:defRPr>
              </a:pPr>
              <a:r>
                <a:rPr lang="en-US" sz="1050" dirty="0">
                  <a:latin typeface="HelvNeue Light for IBM" charset="0"/>
                  <a:ea typeface="HelvNeue Light for IBM" charset="0"/>
                  <a:cs typeface="HelvNeue Light for IBM" charset="0"/>
                  <a:sym typeface="Cambria"/>
                </a:rPr>
                <a:t>List &amp; Cache Structures only </a:t>
              </a:r>
              <a:r>
                <a:rPr lang="mr-IN" sz="1050" dirty="0">
                  <a:latin typeface="HelvNeue Light for IBM" charset="0"/>
                  <a:ea typeface="HelvNeue Light for IBM" charset="0"/>
                  <a:cs typeface="HelvNeue Light for IBM" charset="0"/>
                  <a:sym typeface="Cambria"/>
                </a:rPr>
                <a:t>–</a:t>
              </a:r>
              <a:r>
                <a:rPr lang="en-US" sz="1050" dirty="0">
                  <a:latin typeface="HelvNeue Light for IBM" charset="0"/>
                  <a:ea typeface="HelvNeue Light for IBM" charset="0"/>
                  <a:cs typeface="HelvNeue Light for IBM" charset="0"/>
                  <a:sym typeface="Cambria"/>
                </a:rPr>
                <a:t> </a:t>
              </a:r>
              <a:r>
                <a:rPr lang="en-US" sz="1050" i="1" dirty="0">
                  <a:latin typeface="HelvNeue Light for IBM" charset="0"/>
                  <a:ea typeface="HelvNeue Light for IBM" charset="0"/>
                  <a:cs typeface="HelvNeue Light for IBM" charset="0"/>
                  <a:sym typeface="Cambria"/>
                </a:rPr>
                <a:t>No Lock!</a:t>
              </a:r>
              <a:endParaRPr sz="1050" i="1" dirty="0">
                <a:latin typeface="HelvNeue Light for IBM" charset="0"/>
                <a:ea typeface="HelvNeue Light for IBM" charset="0"/>
                <a:cs typeface="HelvNeue Light for IBM" charset="0"/>
                <a:sym typeface="Cambria"/>
              </a:endParaRPr>
            </a:p>
          </p:txBody>
        </p:sp>
      </p:grpSp>
      <p:grpSp>
        <p:nvGrpSpPr>
          <p:cNvPr id="600" name="Group 600"/>
          <p:cNvGrpSpPr/>
          <p:nvPr/>
        </p:nvGrpSpPr>
        <p:grpSpPr>
          <a:xfrm>
            <a:off x="8099793" y="2037684"/>
            <a:ext cx="923778" cy="1145396"/>
            <a:chOff x="0" y="0"/>
            <a:chExt cx="2463405" cy="3054389"/>
          </a:xfrm>
        </p:grpSpPr>
        <p:sp>
          <p:nvSpPr>
            <p:cNvPr id="594" name="Shape 594"/>
            <p:cNvSpPr/>
            <p:nvPr/>
          </p:nvSpPr>
          <p:spPr>
            <a:xfrm>
              <a:off x="629933" y="864605"/>
              <a:ext cx="1609190" cy="1802062"/>
            </a:xfrm>
            <a:custGeom>
              <a:avLst/>
              <a:gdLst/>
              <a:ahLst/>
              <a:cxnLst>
                <a:cxn ang="0">
                  <a:pos x="wd2" y="hd2"/>
                </a:cxn>
                <a:cxn ang="5400000">
                  <a:pos x="wd2" y="hd2"/>
                </a:cxn>
                <a:cxn ang="10800000">
                  <a:pos x="wd2" y="hd2"/>
                </a:cxn>
                <a:cxn ang="16200000">
                  <a:pos x="wd2" y="hd2"/>
                </a:cxn>
              </a:cxnLst>
              <a:rect l="0" t="0" r="r" b="b"/>
              <a:pathLst>
                <a:path w="21600" h="21600" extrusionOk="0">
                  <a:moveTo>
                    <a:pt x="21600" y="2411"/>
                  </a:moveTo>
                  <a:cubicBezTo>
                    <a:pt x="21600" y="3743"/>
                    <a:pt x="16765" y="4822"/>
                    <a:pt x="10800" y="4822"/>
                  </a:cubicBezTo>
                  <a:cubicBezTo>
                    <a:pt x="4835" y="4822"/>
                    <a:pt x="0" y="3743"/>
                    <a:pt x="0" y="2411"/>
                  </a:cubicBezTo>
                  <a:cubicBezTo>
                    <a:pt x="0" y="1079"/>
                    <a:pt x="4835" y="0"/>
                    <a:pt x="10800" y="0"/>
                  </a:cubicBezTo>
                  <a:cubicBezTo>
                    <a:pt x="16765" y="0"/>
                    <a:pt x="21600" y="1079"/>
                    <a:pt x="21600" y="2411"/>
                  </a:cubicBezTo>
                  <a:lnTo>
                    <a:pt x="21600" y="19189"/>
                  </a:lnTo>
                  <a:cubicBezTo>
                    <a:pt x="21600" y="20521"/>
                    <a:pt x="16765" y="21600"/>
                    <a:pt x="10800" y="21600"/>
                  </a:cubicBezTo>
                  <a:cubicBezTo>
                    <a:pt x="4835" y="21600"/>
                    <a:pt x="0" y="20521"/>
                    <a:pt x="0" y="19189"/>
                  </a:cubicBezTo>
                  <a:lnTo>
                    <a:pt x="0" y="2411"/>
                  </a:lnTo>
                </a:path>
              </a:pathLst>
            </a:custGeom>
            <a:noFill/>
            <a:ln w="12700" cap="flat">
              <a:solidFill>
                <a:srgbClr val="CCCCCC"/>
              </a:solidFill>
              <a:prstDash val="solid"/>
              <a:miter lim="800000"/>
            </a:ln>
            <a:effectLst/>
          </p:spPr>
          <p:txBody>
            <a:bodyPr wrap="square" lIns="45720" tIns="45720" rIns="45720" bIns="45720" numCol="1" anchor="ctr">
              <a:noAutofit/>
            </a:bodyPr>
            <a:lstStyle/>
            <a:p>
              <a:pPr defTabSz="456371">
                <a:defRPr sz="4800">
                  <a:solidFill>
                    <a:srgbClr val="FFFFFF"/>
                  </a:solidFill>
                  <a:latin typeface="Cambria"/>
                  <a:ea typeface="Cambria"/>
                  <a:cs typeface="Cambria"/>
                  <a:sym typeface="Cambria"/>
                </a:defRPr>
              </a:pPr>
              <a:endParaRPr sz="4800">
                <a:solidFill>
                  <a:srgbClr val="FFFFFF"/>
                </a:solidFill>
                <a:latin typeface="Cambria"/>
                <a:ea typeface="Cambria"/>
                <a:cs typeface="Cambria"/>
                <a:sym typeface="Cambria"/>
              </a:endParaRPr>
            </a:p>
          </p:txBody>
        </p:sp>
        <p:grpSp>
          <p:nvGrpSpPr>
            <p:cNvPr id="598" name="Group 598"/>
            <p:cNvGrpSpPr/>
            <p:nvPr/>
          </p:nvGrpSpPr>
          <p:grpSpPr>
            <a:xfrm>
              <a:off x="223533" y="458205"/>
              <a:ext cx="1609193" cy="1802062"/>
              <a:chOff x="-2" y="0"/>
              <a:chExt cx="1609192" cy="1802061"/>
            </a:xfrm>
          </p:grpSpPr>
          <p:sp>
            <p:nvSpPr>
              <p:cNvPr id="595" name="Shape 595"/>
              <p:cNvSpPr/>
              <p:nvPr/>
            </p:nvSpPr>
            <p:spPr>
              <a:xfrm>
                <a:off x="-3" y="0"/>
                <a:ext cx="1609193" cy="1802062"/>
              </a:xfrm>
              <a:custGeom>
                <a:avLst/>
                <a:gdLst/>
                <a:ahLst/>
                <a:cxnLst>
                  <a:cxn ang="0">
                    <a:pos x="wd2" y="hd2"/>
                  </a:cxn>
                  <a:cxn ang="5400000">
                    <a:pos x="wd2" y="hd2"/>
                  </a:cxn>
                  <a:cxn ang="10800000">
                    <a:pos x="wd2" y="hd2"/>
                  </a:cxn>
                  <a:cxn ang="16200000">
                    <a:pos x="wd2" y="hd2"/>
                  </a:cxn>
                </a:cxnLst>
                <a:rect l="0" t="0" r="r" b="b"/>
                <a:pathLst>
                  <a:path w="21600" h="21600" extrusionOk="0">
                    <a:moveTo>
                      <a:pt x="0" y="2411"/>
                    </a:moveTo>
                    <a:cubicBezTo>
                      <a:pt x="0" y="1079"/>
                      <a:pt x="4835" y="0"/>
                      <a:pt x="10800" y="0"/>
                    </a:cubicBezTo>
                    <a:cubicBezTo>
                      <a:pt x="16765" y="0"/>
                      <a:pt x="21600" y="1079"/>
                      <a:pt x="21600" y="2411"/>
                    </a:cubicBezTo>
                    <a:lnTo>
                      <a:pt x="21600" y="19189"/>
                    </a:lnTo>
                    <a:cubicBezTo>
                      <a:pt x="21600" y="20521"/>
                      <a:pt x="16765" y="21600"/>
                      <a:pt x="10800" y="21600"/>
                    </a:cubicBezTo>
                    <a:cubicBezTo>
                      <a:pt x="4835" y="21600"/>
                      <a:pt x="0" y="20521"/>
                      <a:pt x="0" y="19189"/>
                    </a:cubicBezTo>
                    <a:close/>
                  </a:path>
                </a:pathLst>
              </a:custGeom>
              <a:noFill/>
              <a:ln w="12700" cap="flat">
                <a:solidFill>
                  <a:srgbClr val="CCCCCC"/>
                </a:solidFill>
                <a:miter lim="400000"/>
              </a:ln>
              <a:effectLst/>
            </p:spPr>
            <p:txBody>
              <a:bodyPr wrap="square" lIns="45720" tIns="45720" rIns="45720" bIns="45720" numCol="1" anchor="ctr">
                <a:noAutofit/>
              </a:bodyPr>
              <a:lstStyle/>
              <a:p>
                <a:pPr defTabSz="456371">
                  <a:defRPr sz="4800">
                    <a:solidFill>
                      <a:srgbClr val="FFFFFF"/>
                    </a:solidFill>
                    <a:latin typeface="Cambria"/>
                    <a:ea typeface="Cambria"/>
                    <a:cs typeface="Cambria"/>
                    <a:sym typeface="Cambria"/>
                  </a:defRPr>
                </a:pPr>
                <a:endParaRPr sz="4800">
                  <a:solidFill>
                    <a:srgbClr val="FFFFFF"/>
                  </a:solidFill>
                  <a:latin typeface="Cambria"/>
                  <a:ea typeface="Cambria"/>
                  <a:cs typeface="Cambria"/>
                  <a:sym typeface="Cambria"/>
                </a:endParaRPr>
              </a:p>
            </p:txBody>
          </p:sp>
          <p:sp>
            <p:nvSpPr>
              <p:cNvPr id="596" name="Shape 596"/>
              <p:cNvSpPr/>
              <p:nvPr/>
            </p:nvSpPr>
            <p:spPr>
              <a:xfrm>
                <a:off x="-1" y="-1"/>
                <a:ext cx="1609191" cy="402300"/>
              </a:xfrm>
              <a:prstGeom prst="ellipse">
                <a:avLst/>
              </a:prstGeom>
              <a:noFill/>
              <a:ln w="12700" cap="flat">
                <a:solidFill>
                  <a:srgbClr val="CCCCCC"/>
                </a:solidFill>
                <a:miter lim="400000"/>
              </a:ln>
              <a:effectLst/>
            </p:spPr>
            <p:txBody>
              <a:bodyPr wrap="square" lIns="45720" tIns="45720" rIns="45720" bIns="45720" numCol="1" anchor="ctr">
                <a:noAutofit/>
              </a:bodyPr>
              <a:lstStyle/>
              <a:p>
                <a:pPr defTabSz="456371">
                  <a:defRPr sz="4800">
                    <a:solidFill>
                      <a:srgbClr val="FFFFFF"/>
                    </a:solidFill>
                    <a:latin typeface="Cambria"/>
                    <a:ea typeface="Cambria"/>
                    <a:cs typeface="Cambria"/>
                    <a:sym typeface="Cambria"/>
                  </a:defRPr>
                </a:pPr>
                <a:endParaRPr sz="4800">
                  <a:solidFill>
                    <a:srgbClr val="FFFFFF"/>
                  </a:solidFill>
                  <a:latin typeface="Cambria"/>
                  <a:ea typeface="Cambria"/>
                  <a:cs typeface="Cambria"/>
                  <a:sym typeface="Cambria"/>
                </a:endParaRPr>
              </a:p>
            </p:txBody>
          </p:sp>
          <p:sp>
            <p:nvSpPr>
              <p:cNvPr id="597" name="Shape 597"/>
              <p:cNvSpPr/>
              <p:nvPr/>
            </p:nvSpPr>
            <p:spPr>
              <a:xfrm>
                <a:off x="-3" y="0"/>
                <a:ext cx="1609190" cy="1802062"/>
              </a:xfrm>
              <a:custGeom>
                <a:avLst/>
                <a:gdLst/>
                <a:ahLst/>
                <a:cxnLst>
                  <a:cxn ang="0">
                    <a:pos x="wd2" y="hd2"/>
                  </a:cxn>
                  <a:cxn ang="5400000">
                    <a:pos x="wd2" y="hd2"/>
                  </a:cxn>
                  <a:cxn ang="10800000">
                    <a:pos x="wd2" y="hd2"/>
                  </a:cxn>
                  <a:cxn ang="16200000">
                    <a:pos x="wd2" y="hd2"/>
                  </a:cxn>
                </a:cxnLst>
                <a:rect l="0" t="0" r="r" b="b"/>
                <a:pathLst>
                  <a:path w="21600" h="21600" extrusionOk="0">
                    <a:moveTo>
                      <a:pt x="21600" y="2411"/>
                    </a:moveTo>
                    <a:cubicBezTo>
                      <a:pt x="21600" y="3743"/>
                      <a:pt x="16765" y="4822"/>
                      <a:pt x="10800" y="4822"/>
                    </a:cubicBezTo>
                    <a:cubicBezTo>
                      <a:pt x="4835" y="4822"/>
                      <a:pt x="0" y="3743"/>
                      <a:pt x="0" y="2411"/>
                    </a:cubicBezTo>
                    <a:cubicBezTo>
                      <a:pt x="0" y="1079"/>
                      <a:pt x="4835" y="0"/>
                      <a:pt x="10800" y="0"/>
                    </a:cubicBezTo>
                    <a:cubicBezTo>
                      <a:pt x="16765" y="0"/>
                      <a:pt x="21600" y="1079"/>
                      <a:pt x="21600" y="2411"/>
                    </a:cubicBezTo>
                    <a:lnTo>
                      <a:pt x="21600" y="19189"/>
                    </a:lnTo>
                    <a:cubicBezTo>
                      <a:pt x="21600" y="20521"/>
                      <a:pt x="16765" y="21600"/>
                      <a:pt x="10800" y="21600"/>
                    </a:cubicBezTo>
                    <a:cubicBezTo>
                      <a:pt x="4835" y="21600"/>
                      <a:pt x="0" y="20521"/>
                      <a:pt x="0" y="19189"/>
                    </a:cubicBezTo>
                    <a:lnTo>
                      <a:pt x="0" y="2411"/>
                    </a:lnTo>
                  </a:path>
                </a:pathLst>
              </a:custGeom>
              <a:noFill/>
              <a:ln w="12700" cap="flat">
                <a:solidFill>
                  <a:srgbClr val="CCCCCC"/>
                </a:solidFill>
                <a:prstDash val="solid"/>
                <a:miter lim="800000"/>
              </a:ln>
              <a:effectLst/>
            </p:spPr>
            <p:txBody>
              <a:bodyPr wrap="square" lIns="45720" tIns="45720" rIns="45720" bIns="45720" numCol="1" anchor="ctr">
                <a:noAutofit/>
              </a:bodyPr>
              <a:lstStyle/>
              <a:p>
                <a:pPr defTabSz="456371">
                  <a:defRPr sz="4800">
                    <a:solidFill>
                      <a:srgbClr val="FFFFFF"/>
                    </a:solidFill>
                    <a:latin typeface="Cambria"/>
                    <a:ea typeface="Cambria"/>
                    <a:cs typeface="Cambria"/>
                    <a:sym typeface="Cambria"/>
                  </a:defRPr>
                </a:pPr>
                <a:endParaRPr sz="4800">
                  <a:solidFill>
                    <a:srgbClr val="FFFFFF"/>
                  </a:solidFill>
                  <a:latin typeface="Cambria"/>
                  <a:ea typeface="Cambria"/>
                  <a:cs typeface="Cambria"/>
                  <a:sym typeface="Cambria"/>
                </a:endParaRPr>
              </a:p>
            </p:txBody>
          </p:sp>
        </p:grpSp>
        <p:sp>
          <p:nvSpPr>
            <p:cNvPr id="599" name="Shape 599"/>
            <p:cNvSpPr/>
            <p:nvPr/>
          </p:nvSpPr>
          <p:spPr>
            <a:xfrm>
              <a:off x="-1" y="0"/>
              <a:ext cx="2463407" cy="3054390"/>
            </a:xfrm>
            <a:prstGeom prst="rect">
              <a:avLst/>
            </a:prstGeom>
            <a:noFill/>
            <a:ln w="12700" cap="flat">
              <a:solidFill>
                <a:srgbClr val="CCCCCC"/>
              </a:solidFill>
              <a:prstDash val="solid"/>
              <a:miter lim="800000"/>
            </a:ln>
            <a:effectLst/>
          </p:spPr>
          <p:txBody>
            <a:bodyPr wrap="square" lIns="45720" tIns="45720" rIns="45720" bIns="45720" numCol="1" anchor="ctr">
              <a:noAutofit/>
            </a:bodyPr>
            <a:lstStyle/>
            <a:p>
              <a:pPr defTabSz="456371">
                <a:defRPr sz="4800">
                  <a:solidFill>
                    <a:srgbClr val="FFFFFF"/>
                  </a:solidFill>
                  <a:latin typeface="Cambria"/>
                  <a:ea typeface="Cambria"/>
                  <a:cs typeface="Cambria"/>
                  <a:sym typeface="Cambria"/>
                </a:defRPr>
              </a:pPr>
              <a:endParaRPr sz="4800">
                <a:solidFill>
                  <a:srgbClr val="FFFFFF"/>
                </a:solidFill>
                <a:latin typeface="Cambria"/>
                <a:ea typeface="Cambria"/>
                <a:cs typeface="Cambria"/>
                <a:sym typeface="Cambria"/>
              </a:endParaRPr>
            </a:p>
          </p:txBody>
        </p:sp>
      </p:grpSp>
      <p:sp>
        <p:nvSpPr>
          <p:cNvPr id="601" name="Shape 601"/>
          <p:cNvSpPr/>
          <p:nvPr/>
        </p:nvSpPr>
        <p:spPr>
          <a:xfrm>
            <a:off x="8032648" y="1807034"/>
            <a:ext cx="861774" cy="242374"/>
          </a:xfrm>
          <a:prstGeom prst="rect">
            <a:avLst/>
          </a:prstGeom>
          <a:ln w="12700">
            <a:miter lim="400000"/>
          </a:ln>
          <a:extLst>
            <a:ext uri="{C572A759-6A51-4108-AA02-DFA0A04FC94B}">
              <ma14:wrappingTextBoxFlag xmlns="" xmlns:ma14="http://schemas.microsoft.com/office/mac/drawingml/2011/main" val="1"/>
            </a:ext>
          </a:extLst>
        </p:spPr>
        <p:txBody>
          <a:bodyPr wrap="none" lIns="45720" tIns="45720" rIns="45720" bIns="45720">
            <a:spAutoFit/>
          </a:bodyPr>
          <a:lstStyle>
            <a:lvl1pPr algn="l" defTabSz="1217021">
              <a:defRPr sz="2600" i="1">
                <a:solidFill>
                  <a:srgbClr val="404040"/>
                </a:solidFill>
                <a:latin typeface="Times New Roman"/>
                <a:ea typeface="Times New Roman"/>
                <a:cs typeface="Times New Roman"/>
                <a:sym typeface="Times New Roman"/>
              </a:defRPr>
            </a:lvl1pPr>
          </a:lstStyle>
          <a:p>
            <a:pPr hangingPunct="0"/>
            <a:r>
              <a:rPr sz="975">
                <a:solidFill>
                  <a:srgbClr val="CCCCCC"/>
                </a:solidFill>
              </a:rPr>
              <a:t>Storage System</a:t>
            </a:r>
          </a:p>
        </p:txBody>
      </p:sp>
      <p:grpSp>
        <p:nvGrpSpPr>
          <p:cNvPr id="606" name="Group 606"/>
          <p:cNvGrpSpPr/>
          <p:nvPr/>
        </p:nvGrpSpPr>
        <p:grpSpPr>
          <a:xfrm>
            <a:off x="5128657" y="1447485"/>
            <a:ext cx="324461" cy="317360"/>
            <a:chOff x="0" y="0"/>
            <a:chExt cx="865229" cy="846290"/>
          </a:xfrm>
        </p:grpSpPr>
        <p:sp>
          <p:nvSpPr>
            <p:cNvPr id="602" name="Shape 602"/>
            <p:cNvSpPr/>
            <p:nvPr/>
          </p:nvSpPr>
          <p:spPr>
            <a:xfrm>
              <a:off x="-1" y="0"/>
              <a:ext cx="865231" cy="8462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000"/>
                  </a:lnTo>
                  <a:lnTo>
                    <a:pt x="18079" y="21600"/>
                  </a:lnTo>
                  <a:lnTo>
                    <a:pt x="0" y="21600"/>
                  </a:lnTo>
                  <a:close/>
                </a:path>
              </a:pathLst>
            </a:custGeom>
            <a:solidFill>
              <a:srgbClr val="CCCCCC"/>
            </a:solidFill>
            <a:ln w="12700" cap="flat">
              <a:noFill/>
              <a:miter lim="400000"/>
            </a:ln>
            <a:effectLst>
              <a:outerShdw blurRad="127000" dist="101600" dir="2700000" rotWithShape="0">
                <a:srgbClr val="000000">
                  <a:alpha val="43000"/>
                </a:srgbClr>
              </a:outerShdw>
            </a:effectLst>
          </p:spPr>
          <p:txBody>
            <a:bodyPr wrap="square" lIns="45720" tIns="45720" rIns="45720" bIns="45720" numCol="1" anchor="ctr">
              <a:noAutofit/>
            </a:bodyPr>
            <a:lstStyle/>
            <a:p>
              <a:pPr defTabSz="456371">
                <a:defRPr sz="3200">
                  <a:solidFill>
                    <a:srgbClr val="404040"/>
                  </a:solidFill>
                  <a:latin typeface="Cambria"/>
                  <a:ea typeface="Cambria"/>
                  <a:cs typeface="Cambria"/>
                  <a:sym typeface="Cambria"/>
                </a:defRPr>
              </a:pPr>
              <a:endParaRPr sz="1200">
                <a:solidFill>
                  <a:srgbClr val="404040"/>
                </a:solidFill>
                <a:latin typeface="Cambria"/>
                <a:ea typeface="Cambria"/>
                <a:cs typeface="Cambria"/>
                <a:sym typeface="Cambria"/>
              </a:endParaRPr>
            </a:p>
          </p:txBody>
        </p:sp>
        <p:sp>
          <p:nvSpPr>
            <p:cNvPr id="603" name="Shape 603"/>
            <p:cNvSpPr/>
            <p:nvPr/>
          </p:nvSpPr>
          <p:spPr>
            <a:xfrm>
              <a:off x="724178" y="705240"/>
              <a:ext cx="141052" cy="1410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20" tIns="45720" rIns="45720" bIns="45720" numCol="1" anchor="ctr">
              <a:noAutofit/>
            </a:bodyPr>
            <a:lstStyle/>
            <a:p>
              <a:pPr defTabSz="456371">
                <a:defRPr sz="3200">
                  <a:solidFill>
                    <a:srgbClr val="404040"/>
                  </a:solidFill>
                  <a:latin typeface="Cambria"/>
                  <a:ea typeface="Cambria"/>
                  <a:cs typeface="Cambria"/>
                  <a:sym typeface="Cambria"/>
                </a:defRPr>
              </a:pPr>
              <a:endParaRPr sz="1200">
                <a:solidFill>
                  <a:srgbClr val="404040"/>
                </a:solidFill>
                <a:latin typeface="Cambria"/>
                <a:ea typeface="Cambria"/>
                <a:cs typeface="Cambria"/>
                <a:sym typeface="Cambria"/>
              </a:endParaRPr>
            </a:p>
          </p:txBody>
        </p:sp>
        <p:sp>
          <p:nvSpPr>
            <p:cNvPr id="604" name="Shape 604"/>
            <p:cNvSpPr/>
            <p:nvPr/>
          </p:nvSpPr>
          <p:spPr>
            <a:xfrm>
              <a:off x="-1" y="0"/>
              <a:ext cx="865231" cy="846291"/>
            </a:xfrm>
            <a:custGeom>
              <a:avLst/>
              <a:gdLst/>
              <a:ahLst/>
              <a:cxnLst>
                <a:cxn ang="0">
                  <a:pos x="wd2" y="hd2"/>
                </a:cxn>
                <a:cxn ang="5400000">
                  <a:pos x="wd2" y="hd2"/>
                </a:cxn>
                <a:cxn ang="10800000">
                  <a:pos x="wd2" y="hd2"/>
                </a:cxn>
                <a:cxn ang="16200000">
                  <a:pos x="wd2" y="hd2"/>
                </a:cxn>
              </a:cxnLst>
              <a:rect l="0" t="0" r="r" b="b"/>
              <a:pathLst>
                <a:path w="21600" h="21600" extrusionOk="0">
                  <a:moveTo>
                    <a:pt x="18079" y="21600"/>
                  </a:moveTo>
                  <a:lnTo>
                    <a:pt x="18783" y="18720"/>
                  </a:lnTo>
                  <a:lnTo>
                    <a:pt x="21600" y="18000"/>
                  </a:lnTo>
                  <a:lnTo>
                    <a:pt x="18079" y="21600"/>
                  </a:lnTo>
                  <a:lnTo>
                    <a:pt x="0" y="21600"/>
                  </a:lnTo>
                  <a:lnTo>
                    <a:pt x="0" y="0"/>
                  </a:lnTo>
                  <a:lnTo>
                    <a:pt x="21600" y="0"/>
                  </a:lnTo>
                  <a:lnTo>
                    <a:pt x="21600" y="18000"/>
                  </a:lnTo>
                </a:path>
              </a:pathLst>
            </a:custGeom>
            <a:noFill/>
            <a:ln w="12700" cap="flat">
              <a:solidFill>
                <a:srgbClr val="404040"/>
              </a:solidFill>
              <a:prstDash val="solid"/>
              <a:miter lim="800000"/>
            </a:ln>
            <a:effectLst/>
          </p:spPr>
          <p:txBody>
            <a:bodyPr wrap="square" lIns="45720" tIns="45720" rIns="45720" bIns="45720" numCol="1" anchor="ctr">
              <a:noAutofit/>
            </a:bodyPr>
            <a:lstStyle/>
            <a:p>
              <a:pPr defTabSz="456371">
                <a:defRPr sz="3200">
                  <a:solidFill>
                    <a:srgbClr val="404040"/>
                  </a:solidFill>
                  <a:latin typeface="Cambria"/>
                  <a:ea typeface="Cambria"/>
                  <a:cs typeface="Cambria"/>
                  <a:sym typeface="Cambria"/>
                </a:defRPr>
              </a:pPr>
              <a:endParaRPr sz="1200">
                <a:solidFill>
                  <a:srgbClr val="404040"/>
                </a:solidFill>
                <a:latin typeface="Cambria"/>
                <a:ea typeface="Cambria"/>
                <a:cs typeface="Cambria"/>
                <a:sym typeface="Cambria"/>
              </a:endParaRPr>
            </a:p>
          </p:txBody>
        </p:sp>
        <p:sp>
          <p:nvSpPr>
            <p:cNvPr id="605" name="Shape 605"/>
            <p:cNvSpPr/>
            <p:nvPr/>
          </p:nvSpPr>
          <p:spPr>
            <a:xfrm>
              <a:off x="-1" y="117670"/>
              <a:ext cx="865231" cy="4699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rmAutofit lnSpcReduction="10000"/>
            </a:bodyPr>
            <a:lstStyle>
              <a:lvl1pPr defTabSz="1217021">
                <a:defRPr sz="3200">
                  <a:solidFill>
                    <a:srgbClr val="404040"/>
                  </a:solidFill>
                  <a:latin typeface="Cambria"/>
                  <a:ea typeface="Cambria"/>
                  <a:cs typeface="Cambria"/>
                  <a:sym typeface="Cambria"/>
                </a:defRPr>
              </a:lvl1pPr>
            </a:lstStyle>
            <a:p>
              <a:pPr algn="ctr" hangingPunct="0"/>
              <a:r>
                <a:rPr sz="1200"/>
                <a:t>abc</a:t>
              </a:r>
            </a:p>
          </p:txBody>
        </p:sp>
      </p:grpSp>
      <p:sp>
        <p:nvSpPr>
          <p:cNvPr id="638" name="Shape 638"/>
          <p:cNvSpPr/>
          <p:nvPr/>
        </p:nvSpPr>
        <p:spPr>
          <a:xfrm>
            <a:off x="5292070" y="1773936"/>
            <a:ext cx="911" cy="1240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25400">
            <a:solidFill>
              <a:schemeClr val="accent6">
                <a:lumMod val="40000"/>
                <a:lumOff val="60000"/>
              </a:schemeClr>
            </a:solidFill>
            <a:miter/>
          </a:ln>
        </p:spPr>
        <p:txBody>
          <a:bodyPr/>
          <a:lstStyle/>
          <a:p>
            <a:pPr defTabSz="309555"/>
            <a:endParaRPr sz="675"/>
          </a:p>
        </p:txBody>
      </p:sp>
      <p:grpSp>
        <p:nvGrpSpPr>
          <p:cNvPr id="612" name="Group 612"/>
          <p:cNvGrpSpPr/>
          <p:nvPr/>
        </p:nvGrpSpPr>
        <p:grpSpPr>
          <a:xfrm>
            <a:off x="4578947" y="2127499"/>
            <a:ext cx="324461" cy="317359"/>
            <a:chOff x="0" y="0"/>
            <a:chExt cx="865229" cy="846290"/>
          </a:xfrm>
          <a:solidFill>
            <a:srgbClr val="EE7D31"/>
          </a:solidFill>
        </p:grpSpPr>
        <p:sp>
          <p:nvSpPr>
            <p:cNvPr id="608" name="Shape 608"/>
            <p:cNvSpPr/>
            <p:nvPr/>
          </p:nvSpPr>
          <p:spPr>
            <a:xfrm>
              <a:off x="-1" y="0"/>
              <a:ext cx="865231" cy="8462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000"/>
                  </a:lnTo>
                  <a:lnTo>
                    <a:pt x="18079" y="21600"/>
                  </a:lnTo>
                  <a:lnTo>
                    <a:pt x="0" y="21600"/>
                  </a:lnTo>
                  <a:close/>
                </a:path>
              </a:pathLst>
            </a:custGeom>
            <a:grpFill/>
            <a:ln w="12700" cap="flat">
              <a:noFill/>
              <a:miter lim="400000"/>
            </a:ln>
            <a:effectLst>
              <a:outerShdw blurRad="127000" dist="101600" dir="2700000" rotWithShape="0">
                <a:srgbClr val="000000">
                  <a:alpha val="43000"/>
                </a:srgbClr>
              </a:outerShdw>
            </a:effectLst>
          </p:spPr>
          <p:txBody>
            <a:bodyPr wrap="square" lIns="45720" tIns="45720" rIns="45720" bIns="45720" numCol="1" anchor="ctr">
              <a:noAutofit/>
            </a:bodyPr>
            <a:lstStyle/>
            <a:p>
              <a:pPr defTabSz="456371">
                <a:defRPr sz="3200">
                  <a:solidFill>
                    <a:srgbClr val="404040"/>
                  </a:solidFill>
                  <a:latin typeface="Cambria"/>
                  <a:ea typeface="Cambria"/>
                  <a:cs typeface="Cambria"/>
                  <a:sym typeface="Cambria"/>
                </a:defRPr>
              </a:pPr>
              <a:endParaRPr sz="1200">
                <a:solidFill>
                  <a:srgbClr val="404040"/>
                </a:solidFill>
                <a:latin typeface="Cambria"/>
                <a:ea typeface="Cambria"/>
                <a:cs typeface="Cambria"/>
                <a:sym typeface="Cambria"/>
              </a:endParaRPr>
            </a:p>
          </p:txBody>
        </p:sp>
        <p:sp>
          <p:nvSpPr>
            <p:cNvPr id="609" name="Shape 609"/>
            <p:cNvSpPr/>
            <p:nvPr/>
          </p:nvSpPr>
          <p:spPr>
            <a:xfrm>
              <a:off x="724178" y="705240"/>
              <a:ext cx="141052" cy="1410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grpFill/>
            <a:ln w="12700" cap="flat">
              <a:noFill/>
              <a:miter lim="400000"/>
            </a:ln>
            <a:effectLst/>
          </p:spPr>
          <p:txBody>
            <a:bodyPr wrap="square" lIns="45720" tIns="45720" rIns="45720" bIns="45720" numCol="1" anchor="ctr">
              <a:noAutofit/>
            </a:bodyPr>
            <a:lstStyle/>
            <a:p>
              <a:pPr defTabSz="456371">
                <a:defRPr sz="3200">
                  <a:solidFill>
                    <a:srgbClr val="404040"/>
                  </a:solidFill>
                  <a:latin typeface="Cambria"/>
                  <a:ea typeface="Cambria"/>
                  <a:cs typeface="Cambria"/>
                  <a:sym typeface="Cambria"/>
                </a:defRPr>
              </a:pPr>
              <a:endParaRPr sz="1200">
                <a:solidFill>
                  <a:srgbClr val="404040"/>
                </a:solidFill>
                <a:latin typeface="Cambria"/>
                <a:ea typeface="Cambria"/>
                <a:cs typeface="Cambria"/>
                <a:sym typeface="Cambria"/>
              </a:endParaRPr>
            </a:p>
          </p:txBody>
        </p:sp>
        <p:sp>
          <p:nvSpPr>
            <p:cNvPr id="610" name="Shape 610"/>
            <p:cNvSpPr/>
            <p:nvPr/>
          </p:nvSpPr>
          <p:spPr>
            <a:xfrm>
              <a:off x="-1" y="0"/>
              <a:ext cx="865231" cy="846291"/>
            </a:xfrm>
            <a:custGeom>
              <a:avLst/>
              <a:gdLst/>
              <a:ahLst/>
              <a:cxnLst>
                <a:cxn ang="0">
                  <a:pos x="wd2" y="hd2"/>
                </a:cxn>
                <a:cxn ang="5400000">
                  <a:pos x="wd2" y="hd2"/>
                </a:cxn>
                <a:cxn ang="10800000">
                  <a:pos x="wd2" y="hd2"/>
                </a:cxn>
                <a:cxn ang="16200000">
                  <a:pos x="wd2" y="hd2"/>
                </a:cxn>
              </a:cxnLst>
              <a:rect l="0" t="0" r="r" b="b"/>
              <a:pathLst>
                <a:path w="21600" h="21600" extrusionOk="0">
                  <a:moveTo>
                    <a:pt x="18079" y="21600"/>
                  </a:moveTo>
                  <a:lnTo>
                    <a:pt x="18783" y="18720"/>
                  </a:lnTo>
                  <a:lnTo>
                    <a:pt x="21600" y="18000"/>
                  </a:lnTo>
                  <a:lnTo>
                    <a:pt x="18079" y="21600"/>
                  </a:lnTo>
                  <a:lnTo>
                    <a:pt x="0" y="21600"/>
                  </a:lnTo>
                  <a:lnTo>
                    <a:pt x="0" y="0"/>
                  </a:lnTo>
                  <a:lnTo>
                    <a:pt x="21600" y="0"/>
                  </a:lnTo>
                  <a:lnTo>
                    <a:pt x="21600" y="18000"/>
                  </a:lnTo>
                </a:path>
              </a:pathLst>
            </a:custGeom>
            <a:grpFill/>
            <a:ln w="12700" cap="flat">
              <a:solidFill>
                <a:schemeClr val="tx1">
                  <a:lumMod val="65000"/>
                  <a:lumOff val="35000"/>
                </a:schemeClr>
              </a:solidFill>
              <a:prstDash val="solid"/>
              <a:miter lim="800000"/>
            </a:ln>
            <a:effectLst/>
          </p:spPr>
          <p:txBody>
            <a:bodyPr wrap="square" lIns="45720" tIns="45720" rIns="45720" bIns="45720" numCol="1" anchor="ctr">
              <a:noAutofit/>
            </a:bodyPr>
            <a:lstStyle/>
            <a:p>
              <a:pPr defTabSz="456371">
                <a:defRPr sz="3200">
                  <a:solidFill>
                    <a:srgbClr val="404040"/>
                  </a:solidFill>
                  <a:latin typeface="Cambria"/>
                  <a:ea typeface="Cambria"/>
                  <a:cs typeface="Cambria"/>
                  <a:sym typeface="Cambria"/>
                </a:defRPr>
              </a:pPr>
              <a:endParaRPr sz="1200">
                <a:solidFill>
                  <a:srgbClr val="404040"/>
                </a:solidFill>
                <a:latin typeface="Cambria"/>
                <a:ea typeface="Cambria"/>
                <a:cs typeface="Cambria"/>
                <a:sym typeface="Cambria"/>
              </a:endParaRPr>
            </a:p>
          </p:txBody>
        </p:sp>
        <p:sp>
          <p:nvSpPr>
            <p:cNvPr id="611" name="Shape 611"/>
            <p:cNvSpPr/>
            <p:nvPr/>
          </p:nvSpPr>
          <p:spPr>
            <a:xfrm>
              <a:off x="-1" y="117670"/>
              <a:ext cx="865231" cy="4699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rmAutofit lnSpcReduction="10000"/>
            </a:bodyPr>
            <a:lstStyle>
              <a:lvl1pPr defTabSz="1217021">
                <a:defRPr sz="3200">
                  <a:solidFill>
                    <a:srgbClr val="404040"/>
                  </a:solidFill>
                  <a:latin typeface="Cambria"/>
                  <a:ea typeface="Cambria"/>
                  <a:cs typeface="Cambria"/>
                  <a:sym typeface="Cambria"/>
                </a:defRPr>
              </a:lvl1pPr>
            </a:lstStyle>
            <a:p>
              <a:pPr algn="ctr" hangingPunct="0"/>
              <a:r>
                <a:rPr sz="1200"/>
                <a:t>***</a:t>
              </a:r>
            </a:p>
          </p:txBody>
        </p:sp>
      </p:grpSp>
      <p:grpSp>
        <p:nvGrpSpPr>
          <p:cNvPr id="617" name="Group 617"/>
          <p:cNvGrpSpPr/>
          <p:nvPr/>
        </p:nvGrpSpPr>
        <p:grpSpPr>
          <a:xfrm>
            <a:off x="4095999" y="2517247"/>
            <a:ext cx="324461" cy="317360"/>
            <a:chOff x="0" y="0"/>
            <a:chExt cx="865229" cy="846290"/>
          </a:xfrm>
          <a:solidFill>
            <a:srgbClr val="EE7D31"/>
          </a:solidFill>
        </p:grpSpPr>
        <p:sp>
          <p:nvSpPr>
            <p:cNvPr id="613" name="Shape 613"/>
            <p:cNvSpPr/>
            <p:nvPr/>
          </p:nvSpPr>
          <p:spPr>
            <a:xfrm>
              <a:off x="-1" y="0"/>
              <a:ext cx="865231" cy="8462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000"/>
                  </a:lnTo>
                  <a:lnTo>
                    <a:pt x="18079" y="21600"/>
                  </a:lnTo>
                  <a:lnTo>
                    <a:pt x="0" y="21600"/>
                  </a:lnTo>
                  <a:close/>
                </a:path>
              </a:pathLst>
            </a:custGeom>
            <a:grpFill/>
            <a:ln w="12700" cap="flat">
              <a:noFill/>
              <a:miter lim="400000"/>
            </a:ln>
            <a:effectLst>
              <a:outerShdw blurRad="127000" dist="101600" dir="2700000" rotWithShape="0">
                <a:srgbClr val="000000">
                  <a:alpha val="43000"/>
                </a:srgbClr>
              </a:outerShdw>
            </a:effectLst>
          </p:spPr>
          <p:txBody>
            <a:bodyPr wrap="square" lIns="45720" tIns="45720" rIns="45720" bIns="45720" numCol="1" anchor="ctr">
              <a:noAutofit/>
            </a:bodyPr>
            <a:lstStyle/>
            <a:p>
              <a:pPr defTabSz="456371">
                <a:defRPr sz="3200">
                  <a:solidFill>
                    <a:srgbClr val="404040"/>
                  </a:solidFill>
                  <a:latin typeface="Cambria"/>
                  <a:ea typeface="Cambria"/>
                  <a:cs typeface="Cambria"/>
                  <a:sym typeface="Cambria"/>
                </a:defRPr>
              </a:pPr>
              <a:endParaRPr sz="1200">
                <a:solidFill>
                  <a:srgbClr val="404040"/>
                </a:solidFill>
                <a:latin typeface="Cambria"/>
                <a:ea typeface="Cambria"/>
                <a:cs typeface="Cambria"/>
                <a:sym typeface="Cambria"/>
              </a:endParaRPr>
            </a:p>
          </p:txBody>
        </p:sp>
        <p:sp>
          <p:nvSpPr>
            <p:cNvPr id="614" name="Shape 614"/>
            <p:cNvSpPr/>
            <p:nvPr/>
          </p:nvSpPr>
          <p:spPr>
            <a:xfrm>
              <a:off x="724178" y="705240"/>
              <a:ext cx="141052" cy="1410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grpFill/>
            <a:ln w="12700" cap="flat">
              <a:noFill/>
              <a:miter lim="400000"/>
            </a:ln>
            <a:effectLst/>
          </p:spPr>
          <p:txBody>
            <a:bodyPr wrap="square" lIns="45720" tIns="45720" rIns="45720" bIns="45720" numCol="1" anchor="ctr">
              <a:noAutofit/>
            </a:bodyPr>
            <a:lstStyle/>
            <a:p>
              <a:pPr defTabSz="456371">
                <a:defRPr sz="3200">
                  <a:solidFill>
                    <a:srgbClr val="404040"/>
                  </a:solidFill>
                  <a:latin typeface="Cambria"/>
                  <a:ea typeface="Cambria"/>
                  <a:cs typeface="Cambria"/>
                  <a:sym typeface="Cambria"/>
                </a:defRPr>
              </a:pPr>
              <a:endParaRPr sz="1200">
                <a:solidFill>
                  <a:srgbClr val="404040"/>
                </a:solidFill>
                <a:latin typeface="Cambria"/>
                <a:ea typeface="Cambria"/>
                <a:cs typeface="Cambria"/>
                <a:sym typeface="Cambria"/>
              </a:endParaRPr>
            </a:p>
          </p:txBody>
        </p:sp>
        <p:sp>
          <p:nvSpPr>
            <p:cNvPr id="615" name="Shape 615"/>
            <p:cNvSpPr/>
            <p:nvPr/>
          </p:nvSpPr>
          <p:spPr>
            <a:xfrm>
              <a:off x="-1" y="0"/>
              <a:ext cx="865231" cy="846291"/>
            </a:xfrm>
            <a:custGeom>
              <a:avLst/>
              <a:gdLst/>
              <a:ahLst/>
              <a:cxnLst>
                <a:cxn ang="0">
                  <a:pos x="wd2" y="hd2"/>
                </a:cxn>
                <a:cxn ang="5400000">
                  <a:pos x="wd2" y="hd2"/>
                </a:cxn>
                <a:cxn ang="10800000">
                  <a:pos x="wd2" y="hd2"/>
                </a:cxn>
                <a:cxn ang="16200000">
                  <a:pos x="wd2" y="hd2"/>
                </a:cxn>
              </a:cxnLst>
              <a:rect l="0" t="0" r="r" b="b"/>
              <a:pathLst>
                <a:path w="21600" h="21600" extrusionOk="0">
                  <a:moveTo>
                    <a:pt x="18079" y="21600"/>
                  </a:moveTo>
                  <a:lnTo>
                    <a:pt x="18783" y="18720"/>
                  </a:lnTo>
                  <a:lnTo>
                    <a:pt x="21600" y="18000"/>
                  </a:lnTo>
                  <a:lnTo>
                    <a:pt x="18079" y="21600"/>
                  </a:lnTo>
                  <a:lnTo>
                    <a:pt x="0" y="21600"/>
                  </a:lnTo>
                  <a:lnTo>
                    <a:pt x="0" y="0"/>
                  </a:lnTo>
                  <a:lnTo>
                    <a:pt x="21600" y="0"/>
                  </a:lnTo>
                  <a:lnTo>
                    <a:pt x="21600" y="18000"/>
                  </a:lnTo>
                </a:path>
              </a:pathLst>
            </a:custGeom>
            <a:grpFill/>
            <a:ln w="12700" cap="flat">
              <a:solidFill>
                <a:schemeClr val="tx1">
                  <a:lumMod val="65000"/>
                  <a:lumOff val="35000"/>
                </a:schemeClr>
              </a:solidFill>
              <a:prstDash val="solid"/>
              <a:miter lim="800000"/>
            </a:ln>
            <a:effectLst/>
          </p:spPr>
          <p:txBody>
            <a:bodyPr wrap="square" lIns="45720" tIns="45720" rIns="45720" bIns="45720" numCol="1" anchor="ctr">
              <a:noAutofit/>
            </a:bodyPr>
            <a:lstStyle/>
            <a:p>
              <a:pPr defTabSz="456371">
                <a:defRPr sz="3200">
                  <a:solidFill>
                    <a:srgbClr val="404040"/>
                  </a:solidFill>
                  <a:latin typeface="Cambria"/>
                  <a:ea typeface="Cambria"/>
                  <a:cs typeface="Cambria"/>
                  <a:sym typeface="Cambria"/>
                </a:defRPr>
              </a:pPr>
              <a:endParaRPr sz="1200">
                <a:solidFill>
                  <a:srgbClr val="404040"/>
                </a:solidFill>
                <a:latin typeface="Cambria"/>
                <a:ea typeface="Cambria"/>
                <a:cs typeface="Cambria"/>
                <a:sym typeface="Cambria"/>
              </a:endParaRPr>
            </a:p>
          </p:txBody>
        </p:sp>
        <p:sp>
          <p:nvSpPr>
            <p:cNvPr id="616" name="Shape 616"/>
            <p:cNvSpPr/>
            <p:nvPr/>
          </p:nvSpPr>
          <p:spPr>
            <a:xfrm>
              <a:off x="-1" y="117670"/>
              <a:ext cx="865231" cy="4699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rmAutofit lnSpcReduction="10000"/>
            </a:bodyPr>
            <a:lstStyle>
              <a:lvl1pPr defTabSz="1217021">
                <a:defRPr sz="3200">
                  <a:solidFill>
                    <a:srgbClr val="404040"/>
                  </a:solidFill>
                  <a:latin typeface="Cambria"/>
                  <a:ea typeface="Cambria"/>
                  <a:cs typeface="Cambria"/>
                  <a:sym typeface="Cambria"/>
                </a:defRPr>
              </a:lvl1pPr>
            </a:lstStyle>
            <a:p>
              <a:pPr algn="ctr" hangingPunct="0"/>
              <a:r>
                <a:rPr sz="1200"/>
                <a:t>***</a:t>
              </a:r>
            </a:p>
          </p:txBody>
        </p:sp>
      </p:grpSp>
      <p:sp>
        <p:nvSpPr>
          <p:cNvPr id="618" name="Shape 618"/>
          <p:cNvSpPr/>
          <p:nvPr/>
        </p:nvSpPr>
        <p:spPr>
          <a:xfrm>
            <a:off x="5465548" y="1673936"/>
            <a:ext cx="386633" cy="115416"/>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defTabSz="1217021">
              <a:defRPr sz="2000">
                <a:solidFill>
                  <a:srgbClr val="404040"/>
                </a:solidFill>
                <a:latin typeface="Times New Roman"/>
                <a:ea typeface="Times New Roman"/>
                <a:cs typeface="Times New Roman"/>
                <a:sym typeface="Times New Roman"/>
              </a:defRPr>
            </a:lvl1pPr>
          </a:lstStyle>
          <a:p>
            <a:pPr algn="ctr" hangingPunct="0"/>
            <a:r>
              <a:rPr sz="750" dirty="0">
                <a:solidFill>
                  <a:schemeClr val="tx1"/>
                </a:solidFill>
              </a:rPr>
              <a:t>XES</a:t>
            </a:r>
          </a:p>
        </p:txBody>
      </p:sp>
      <p:sp>
        <p:nvSpPr>
          <p:cNvPr id="622" name="Shape 622"/>
          <p:cNvSpPr/>
          <p:nvPr/>
        </p:nvSpPr>
        <p:spPr>
          <a:xfrm>
            <a:off x="116714" y="3177976"/>
            <a:ext cx="2260490" cy="1338098"/>
          </a:xfrm>
          <a:prstGeom prst="rect">
            <a:avLst/>
          </a:prstGeom>
          <a:ln w="12700">
            <a:miter lim="400000"/>
          </a:ln>
          <a:extLst>
            <a:ext uri="{C572A759-6A51-4108-AA02-DFA0A04FC94B}">
              <ma14:wrappingTextBoxFlag xmlns="" xmlns:ma14="http://schemas.microsoft.com/office/mac/drawingml/2011/main" val="1"/>
            </a:ext>
          </a:extLst>
        </p:spPr>
        <p:txBody>
          <a:bodyPr lIns="45720" tIns="45720" rIns="45720" bIns="45720">
            <a:normAutofit fontScale="92500"/>
          </a:bodyPr>
          <a:lstStyle/>
          <a:p>
            <a:pPr defTabSz="456371">
              <a:defRPr sz="3600" b="1" i="1">
                <a:solidFill>
                  <a:srgbClr val="F38F1A"/>
                </a:solidFill>
                <a:latin typeface="Times New Roman"/>
                <a:ea typeface="Times New Roman"/>
                <a:cs typeface="Times New Roman"/>
                <a:sym typeface="Times New Roman"/>
              </a:defRPr>
            </a:pPr>
            <a:r>
              <a:rPr lang="en-US" sz="1350" b="1" i="1" dirty="0">
                <a:solidFill>
                  <a:srgbClr val="F38F1A"/>
                </a:solidFill>
                <a:latin typeface="HelvNeue Bold for IBM" charset="0"/>
                <a:ea typeface="HelvNeue Bold for IBM" charset="0"/>
                <a:cs typeface="HelvNeue Bold for IBM" charset="0"/>
                <a:sym typeface="Times New Roman"/>
              </a:rPr>
              <a:t>Client</a:t>
            </a:r>
            <a:r>
              <a:rPr sz="1350" b="1" i="1" dirty="0">
                <a:solidFill>
                  <a:srgbClr val="F38F1A"/>
                </a:solidFill>
                <a:latin typeface="HelvNeue Bold for IBM" charset="0"/>
                <a:ea typeface="HelvNeue Bold for IBM" charset="0"/>
                <a:cs typeface="HelvNeue Bold for IBM" charset="0"/>
                <a:sym typeface="Times New Roman"/>
              </a:rPr>
              <a:t> Value Proposition:</a:t>
            </a:r>
            <a:endParaRPr sz="1350" b="1" i="1" dirty="0">
              <a:solidFill>
                <a:srgbClr val="F38F1A"/>
              </a:solidFill>
              <a:latin typeface="HelvNeue Bold for IBM" charset="0"/>
              <a:ea typeface="HelvNeue Bold for IBM" charset="0"/>
              <a:cs typeface="HelvNeue Bold for IBM" charset="0"/>
              <a:sym typeface="Arial"/>
            </a:endParaRPr>
          </a:p>
          <a:p>
            <a:pPr defTabSz="456371">
              <a:defRPr sz="3600" i="1">
                <a:solidFill>
                  <a:srgbClr val="F38F1A"/>
                </a:solidFill>
                <a:latin typeface="Times New Roman"/>
                <a:ea typeface="Times New Roman"/>
                <a:cs typeface="Times New Roman"/>
                <a:sym typeface="Times New Roman"/>
              </a:defRPr>
            </a:pPr>
            <a:r>
              <a:rPr sz="1350" i="1" dirty="0">
                <a:solidFill>
                  <a:srgbClr val="F38F1A"/>
                </a:solidFill>
                <a:latin typeface="HelvNeue Light for IBM" charset="0"/>
                <a:ea typeface="HelvNeue Light for IBM" charset="0"/>
                <a:cs typeface="HelvNeue Light for IBM" charset="0"/>
                <a:sym typeface="Times New Roman"/>
              </a:rPr>
              <a:t>Simplify and reduce cost of compliance by removing CF and CF data from compliance scope (i.e. ability to encrypt all CF data)</a:t>
            </a:r>
          </a:p>
        </p:txBody>
      </p:sp>
      <p:sp>
        <p:nvSpPr>
          <p:cNvPr id="94" name="Shape 195"/>
          <p:cNvSpPr/>
          <p:nvPr/>
        </p:nvSpPr>
        <p:spPr>
          <a:xfrm>
            <a:off x="520830" y="456716"/>
            <a:ext cx="4709735" cy="415440"/>
          </a:xfrm>
          <a:prstGeom prst="rect">
            <a:avLst/>
          </a:prstGeom>
          <a:ln w="12700">
            <a:miter lim="400000"/>
          </a:ln>
          <a:extLst>
            <a:ext uri="{C572A759-6A51-4108-AA02-DFA0A04FC94B}">
              <ma14:wrappingTextBoxFlag xmlns="" xmlns:ma14="http://schemas.microsoft.com/office/mac/drawingml/2011/main" val="1"/>
            </a:ext>
          </a:extLst>
        </p:spPr>
        <p:txBody>
          <a:bodyPr lIns="19050" tIns="19050" rIns="19050" bIns="19050">
            <a:normAutofit/>
          </a:bodyPr>
          <a:lstStyle>
            <a:lvl1pPr algn="l">
              <a:defRPr sz="4200">
                <a:solidFill>
                  <a:srgbClr val="395567"/>
                </a:solidFill>
                <a:latin typeface="HelvNeue Bold for IBM"/>
                <a:ea typeface="HelvNeue Bold for IBM"/>
                <a:cs typeface="HelvNeue Bold for IBM"/>
                <a:sym typeface="HelvNeue Bold for IBM"/>
              </a:defRPr>
            </a:lvl1pPr>
          </a:lstStyle>
          <a:p>
            <a:r>
              <a:rPr lang="en-US" sz="1575" i="1" dirty="0">
                <a:solidFill>
                  <a:schemeClr val="tx1"/>
                </a:solidFill>
                <a:latin typeface="HelvNeue Light for IBM" charset="0"/>
                <a:ea typeface="HelvNeue Light for IBM" charset="0"/>
                <a:cs typeface="HelvNeue Light for IBM" charset="0"/>
              </a:rPr>
              <a:t>Protection of data in-flight and in-use (CF)</a:t>
            </a:r>
            <a:endParaRPr sz="1575" i="1" dirty="0">
              <a:solidFill>
                <a:schemeClr val="tx1"/>
              </a:solidFill>
              <a:latin typeface="HelvNeue Light for IBM" charset="0"/>
              <a:ea typeface="HelvNeue Light for IBM" charset="0"/>
              <a:cs typeface="HelvNeue Light for IBM" charset="0"/>
            </a:endParaRPr>
          </a:p>
        </p:txBody>
      </p:sp>
      <p:sp>
        <p:nvSpPr>
          <p:cNvPr id="580" name="Shape 580"/>
          <p:cNvSpPr/>
          <p:nvPr/>
        </p:nvSpPr>
        <p:spPr>
          <a:xfrm>
            <a:off x="2379117" y="4059163"/>
            <a:ext cx="1613583" cy="246221"/>
          </a:xfrm>
          <a:prstGeom prst="rect">
            <a:avLst/>
          </a:prstGeom>
          <a:ln w="12700">
            <a:miter lim="400000"/>
          </a:ln>
          <a:extLst>
            <a:ext uri="{C572A759-6A51-4108-AA02-DFA0A04FC94B}">
              <ma14:wrappingTextBoxFlag xmlns="" xmlns:ma14="http://schemas.microsoft.com/office/mac/drawingml/2011/main" val="1"/>
            </a:ext>
          </a:extLst>
        </p:spPr>
        <p:txBody>
          <a:bodyPr wrap="none" lIns="45720" tIns="45720" rIns="45720" bIns="45720">
            <a:spAutoFit/>
          </a:bodyPr>
          <a:lstStyle>
            <a:lvl1pPr algn="l" defTabSz="1217021">
              <a:defRPr sz="3200" i="1">
                <a:solidFill>
                  <a:srgbClr val="404040"/>
                </a:solidFill>
                <a:latin typeface="Times New Roman"/>
                <a:ea typeface="Times New Roman"/>
                <a:cs typeface="Times New Roman"/>
                <a:sym typeface="Times New Roman"/>
              </a:defRPr>
            </a:lvl1pPr>
          </a:lstStyle>
          <a:p>
            <a:pPr hangingPunct="0"/>
            <a:r>
              <a:rPr sz="1000">
                <a:solidFill>
                  <a:schemeClr val="bg1"/>
                </a:solidFill>
              </a:rPr>
              <a:t>z/OS Parallel Sysplex Cluster</a:t>
            </a:r>
          </a:p>
        </p:txBody>
      </p:sp>
      <p:pic>
        <p:nvPicPr>
          <p:cNvPr id="79" name="Picture 78"/>
          <p:cNvPicPr>
            <a:picLocks noChangeAspect="1"/>
          </p:cNvPicPr>
          <p:nvPr/>
        </p:nvPicPr>
        <p:blipFill>
          <a:blip r:embed="rId3">
            <a:alphaModFix/>
          </a:blip>
          <a:stretch>
            <a:fillRect/>
          </a:stretch>
        </p:blipFill>
        <p:spPr>
          <a:xfrm>
            <a:off x="7755496" y="378474"/>
            <a:ext cx="1287634" cy="666674"/>
          </a:xfrm>
          <a:prstGeom prst="rect">
            <a:avLst/>
          </a:prstGeom>
          <a:noFill/>
        </p:spPr>
      </p:pic>
      <p:sp>
        <p:nvSpPr>
          <p:cNvPr id="585" name="Shape 585"/>
          <p:cNvSpPr/>
          <p:nvPr/>
        </p:nvSpPr>
        <p:spPr>
          <a:xfrm>
            <a:off x="2244816" y="1138915"/>
            <a:ext cx="3977468" cy="2807851"/>
          </a:xfrm>
          <a:prstGeom prst="ellipse">
            <a:avLst/>
          </a:prstGeom>
          <a:ln w="25400">
            <a:solidFill>
              <a:srgbClr val="EE7D31"/>
            </a:solidFill>
            <a:miter/>
          </a:ln>
          <a:effectLst>
            <a:outerShdw blurRad="127000" dist="101600" dir="2700000" rotWithShape="0">
              <a:srgbClr val="000000">
                <a:alpha val="43000"/>
              </a:srgbClr>
            </a:outerShdw>
          </a:effectLst>
        </p:spPr>
        <p:txBody>
          <a:bodyPr lIns="45720" tIns="45720" rIns="45720" bIns="45720" anchor="ctr"/>
          <a:lstStyle/>
          <a:p>
            <a:pPr defTabSz="456371">
              <a:defRPr sz="4800">
                <a:solidFill>
                  <a:srgbClr val="FFFFFF"/>
                </a:solidFill>
                <a:latin typeface="Cambria"/>
                <a:ea typeface="Cambria"/>
                <a:cs typeface="Cambria"/>
                <a:sym typeface="Cambria"/>
              </a:defRPr>
            </a:pPr>
            <a:endParaRPr sz="4800">
              <a:solidFill>
                <a:srgbClr val="FFFFFF"/>
              </a:solidFill>
              <a:latin typeface="Cambria"/>
              <a:ea typeface="Cambria"/>
              <a:cs typeface="Cambria"/>
              <a:sym typeface="Cambria"/>
            </a:endParaRPr>
          </a:p>
        </p:txBody>
      </p:sp>
      <p:sp>
        <p:nvSpPr>
          <p:cNvPr id="74" name="Rounded Rectangle 73"/>
          <p:cNvSpPr/>
          <p:nvPr/>
        </p:nvSpPr>
        <p:spPr>
          <a:xfrm>
            <a:off x="7474857" y="114493"/>
            <a:ext cx="1567543" cy="25400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z/OS 2.3</a:t>
            </a:r>
          </a:p>
        </p:txBody>
      </p:sp>
    </p:spTree>
    <p:extLst>
      <p:ext uri="{BB962C8B-B14F-4D97-AF65-F5344CB8AC3E}">
        <p14:creationId xmlns:p14="http://schemas.microsoft.com/office/powerpoint/2010/main" val="17398541"/>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5257800" y="1446774"/>
            <a:ext cx="0" cy="118044"/>
          </a:xfrm>
          <a:prstGeom prst="line">
            <a:avLst/>
          </a:prstGeom>
          <a:noFill/>
          <a:ln w="28575" cap="flat">
            <a:solidFill>
              <a:schemeClr val="tx1"/>
            </a:solidFill>
            <a:prstDash val="solid"/>
            <a:miter lim="400000"/>
          </a:ln>
          <a:effectLst>
            <a:outerShdw blurRad="50800" dist="76200" dir="2700000" algn="tl" rotWithShape="0">
              <a:prstClr val="black">
                <a:alpha val="40000"/>
              </a:prstClr>
            </a:outerShdw>
          </a:effectLst>
          <a:sp3d/>
        </p:spPr>
        <p:style>
          <a:lnRef idx="0">
            <a:scrgbClr r="0" g="0" b="0"/>
          </a:lnRef>
          <a:fillRef idx="0">
            <a:scrgbClr r="0" g="0" b="0"/>
          </a:fillRef>
          <a:effectRef idx="0">
            <a:scrgbClr r="0" g="0" b="0"/>
          </a:effectRef>
          <a:fontRef idx="none"/>
        </p:style>
      </p:cxnSp>
      <p:sp>
        <p:nvSpPr>
          <p:cNvPr id="838" name="Shape 838"/>
          <p:cNvSpPr/>
          <p:nvPr/>
        </p:nvSpPr>
        <p:spPr>
          <a:xfrm>
            <a:off x="2842876" y="1570589"/>
            <a:ext cx="909974" cy="156966"/>
          </a:xfrm>
          <a:prstGeom prst="rect">
            <a:avLst/>
          </a:prstGeom>
          <a:solidFill>
            <a:srgbClr val="EE7D31"/>
          </a:solidFill>
          <a:ln w="25400">
            <a:solidFill>
              <a:srgbClr val="EE7D31"/>
            </a:solidFill>
          </a:ln>
          <a:extLst>
            <a:ext uri="{C572A759-6A51-4108-AA02-DFA0A04FC94B}">
              <ma14:wrappingTextBoxFlag xmlns="" xmlns:ma14="http://schemas.microsoft.com/office/mac/drawingml/2011/main" val="1"/>
            </a:ext>
          </a:extLst>
        </p:spPr>
        <p:txBody>
          <a:bodyPr wrap="square" lIns="9144" tIns="9144" rIns="9144" bIns="9144" anchor="ctr">
            <a:spAutoFit/>
          </a:bodyPr>
          <a:lstStyle>
            <a:lvl1pPr defTabSz="1217021">
              <a:defRPr sz="2600" b="1">
                <a:solidFill>
                  <a:srgbClr val="404040"/>
                </a:solidFill>
                <a:latin typeface="Times New Roman"/>
                <a:ea typeface="Times New Roman"/>
                <a:cs typeface="Times New Roman"/>
                <a:sym typeface="Times New Roman"/>
              </a:defRPr>
            </a:lvl1pPr>
          </a:lstStyle>
          <a:p>
            <a:pPr algn="ctr" hangingPunct="0"/>
            <a:r>
              <a:rPr lang="en-US" sz="900" b="0"/>
              <a:t>COMM SERVER</a:t>
            </a:r>
            <a:endParaRPr sz="900" b="0" dirty="0"/>
          </a:p>
        </p:txBody>
      </p:sp>
      <p:sp>
        <p:nvSpPr>
          <p:cNvPr id="860" name="Shape 860"/>
          <p:cNvSpPr/>
          <p:nvPr/>
        </p:nvSpPr>
        <p:spPr>
          <a:xfrm>
            <a:off x="5057775" y="1567742"/>
            <a:ext cx="913240" cy="156966"/>
          </a:xfrm>
          <a:prstGeom prst="rect">
            <a:avLst/>
          </a:prstGeom>
          <a:solidFill>
            <a:schemeClr val="bg1">
              <a:lumMod val="85000"/>
            </a:schemeClr>
          </a:solidFill>
          <a:ln w="25400">
            <a:solidFill>
              <a:schemeClr val="bg2">
                <a:lumMod val="90000"/>
              </a:schemeClr>
            </a:solidFill>
          </a:ln>
          <a:extLst>
            <a:ext uri="{C572A759-6A51-4108-AA02-DFA0A04FC94B}">
              <ma14:wrappingTextBoxFlag xmlns="" xmlns:ma14="http://schemas.microsoft.com/office/mac/drawingml/2011/main" val="1"/>
            </a:ext>
          </a:extLst>
        </p:spPr>
        <p:txBody>
          <a:bodyPr wrap="square" lIns="9144" tIns="9144" rIns="9144" bIns="9144" anchor="ctr">
            <a:spAutoFit/>
          </a:bodyPr>
          <a:lstStyle>
            <a:lvl1pPr defTabSz="1217021">
              <a:defRPr sz="2600" b="1">
                <a:solidFill>
                  <a:srgbClr val="404040"/>
                </a:solidFill>
                <a:latin typeface="Times New Roman"/>
                <a:ea typeface="Times New Roman"/>
                <a:cs typeface="Times New Roman"/>
                <a:sym typeface="Times New Roman"/>
              </a:defRPr>
            </a:lvl1pPr>
          </a:lstStyle>
          <a:p>
            <a:pPr algn="ctr" hangingPunct="0"/>
            <a:r>
              <a:rPr lang="en-US" sz="900" b="0"/>
              <a:t>COMM SERVER</a:t>
            </a:r>
            <a:endParaRPr sz="900" b="0" dirty="0"/>
          </a:p>
        </p:txBody>
      </p:sp>
      <p:sp>
        <p:nvSpPr>
          <p:cNvPr id="4" name="Title 3"/>
          <p:cNvSpPr>
            <a:spLocks noGrp="1"/>
          </p:cNvSpPr>
          <p:nvPr>
            <p:ph type="title"/>
          </p:nvPr>
        </p:nvSpPr>
        <p:spPr/>
        <p:txBody>
          <a:bodyPr/>
          <a:lstStyle/>
          <a:p>
            <a:r>
              <a:rPr lang="en-US" dirty="0">
                <a:latin typeface="HelvNeue Medium for IBM" charset="0"/>
                <a:ea typeface="HelvNeue Medium for IBM" charset="0"/>
                <a:cs typeface="HelvNeue Medium for IBM" charset="0"/>
              </a:rPr>
              <a:t>Data Protection </a:t>
            </a:r>
            <a:r>
              <a:rPr lang="en-US" dirty="0">
                <a:solidFill>
                  <a:srgbClr val="F48F19"/>
                </a:solidFill>
                <a:latin typeface="HelvNeue Medium for IBM" charset="0"/>
                <a:ea typeface="HelvNeue Medium for IBM" charset="0"/>
                <a:cs typeface="HelvNeue Medium for IBM" charset="0"/>
              </a:rPr>
              <a:t>// z/OS Network Security</a:t>
            </a:r>
            <a:endParaRPr lang="en-US" dirty="0">
              <a:latin typeface="HelvNeue Medium for IBM" charset="0"/>
              <a:ea typeface="HelvNeue Medium for IBM" charset="0"/>
              <a:cs typeface="HelvNeue Medium for IBM" charset="0"/>
            </a:endParaRPr>
          </a:p>
        </p:txBody>
      </p:sp>
      <p:grpSp>
        <p:nvGrpSpPr>
          <p:cNvPr id="814" name="Group 814"/>
          <p:cNvGrpSpPr/>
          <p:nvPr/>
        </p:nvGrpSpPr>
        <p:grpSpPr>
          <a:xfrm>
            <a:off x="2726728" y="910307"/>
            <a:ext cx="3367551" cy="2587535"/>
            <a:chOff x="-1" y="-1"/>
            <a:chExt cx="9841788" cy="7726831"/>
          </a:xfrm>
        </p:grpSpPr>
        <p:sp>
          <p:nvSpPr>
            <p:cNvPr id="813" name="Shape 813"/>
            <p:cNvSpPr/>
            <p:nvPr/>
          </p:nvSpPr>
          <p:spPr>
            <a:xfrm flipV="1">
              <a:off x="3055788" y="4827496"/>
              <a:ext cx="727422" cy="384530"/>
            </a:xfrm>
            <a:prstGeom prst="line">
              <a:avLst/>
            </a:prstGeom>
            <a:noFill/>
            <a:ln w="12700" cap="flat">
              <a:solidFill>
                <a:srgbClr val="CCCCCC"/>
              </a:solidFill>
              <a:prstDash val="solid"/>
              <a:miter lim="800000"/>
            </a:ln>
            <a:effectLst/>
          </p:spPr>
          <p:txBody>
            <a:bodyPr wrap="square" lIns="45720" tIns="45720" rIns="45720" bIns="45720" numCol="1" anchor="t">
              <a:noAutofit/>
            </a:bodyPr>
            <a:lstStyle/>
            <a:p>
              <a:pPr defTabSz="456371">
                <a:defRPr sz="4800">
                  <a:latin typeface="Cambria"/>
                  <a:ea typeface="Cambria"/>
                  <a:cs typeface="Cambria"/>
                  <a:sym typeface="Cambria"/>
                </a:defRPr>
              </a:pPr>
              <a:endParaRPr sz="4800">
                <a:latin typeface="Cambria"/>
                <a:ea typeface="Cambria"/>
                <a:cs typeface="Cambria"/>
                <a:sym typeface="Cambria"/>
              </a:endParaRPr>
            </a:p>
          </p:txBody>
        </p:sp>
        <p:sp>
          <p:nvSpPr>
            <p:cNvPr id="803" name="Shape 803"/>
            <p:cNvSpPr/>
            <p:nvPr/>
          </p:nvSpPr>
          <p:spPr>
            <a:xfrm>
              <a:off x="3012560" y="2488050"/>
              <a:ext cx="1303942" cy="1032180"/>
            </a:xfrm>
            <a:prstGeom prst="line">
              <a:avLst/>
            </a:prstGeom>
            <a:noFill/>
            <a:ln w="12700" cap="flat">
              <a:solidFill>
                <a:srgbClr val="CCCCCC"/>
              </a:solidFill>
              <a:prstDash val="solid"/>
              <a:miter lim="800000"/>
            </a:ln>
            <a:effectLst/>
          </p:spPr>
          <p:txBody>
            <a:bodyPr wrap="square" lIns="45720" tIns="45720" rIns="45720" bIns="45720" numCol="1" anchor="t">
              <a:noAutofit/>
            </a:bodyPr>
            <a:lstStyle/>
            <a:p>
              <a:pPr defTabSz="456371">
                <a:defRPr sz="4800">
                  <a:latin typeface="Cambria"/>
                  <a:ea typeface="Cambria"/>
                  <a:cs typeface="Cambria"/>
                  <a:sym typeface="Cambria"/>
                </a:defRPr>
              </a:pPr>
              <a:endParaRPr sz="4800">
                <a:latin typeface="Cambria"/>
                <a:ea typeface="Cambria"/>
                <a:cs typeface="Cambria"/>
                <a:sym typeface="Cambria"/>
              </a:endParaRPr>
            </a:p>
          </p:txBody>
        </p:sp>
        <p:sp>
          <p:nvSpPr>
            <p:cNvPr id="805" name="Shape 805"/>
            <p:cNvSpPr/>
            <p:nvPr/>
          </p:nvSpPr>
          <p:spPr>
            <a:xfrm flipH="1">
              <a:off x="5392869" y="2488050"/>
              <a:ext cx="1419677" cy="994259"/>
            </a:xfrm>
            <a:prstGeom prst="line">
              <a:avLst/>
            </a:prstGeom>
            <a:noFill/>
            <a:ln w="12700" cap="flat">
              <a:solidFill>
                <a:srgbClr val="CCCCCC"/>
              </a:solidFill>
              <a:prstDash val="solid"/>
              <a:miter lim="800000"/>
            </a:ln>
            <a:effectLst/>
          </p:spPr>
          <p:txBody>
            <a:bodyPr wrap="square" lIns="45720" tIns="45720" rIns="45720" bIns="45720" numCol="1" anchor="t">
              <a:noAutofit/>
            </a:bodyPr>
            <a:lstStyle/>
            <a:p>
              <a:pPr defTabSz="456371">
                <a:defRPr sz="4800">
                  <a:latin typeface="Cambria"/>
                  <a:ea typeface="Cambria"/>
                  <a:cs typeface="Cambria"/>
                  <a:sym typeface="Cambria"/>
                </a:defRPr>
              </a:pPr>
              <a:endParaRPr sz="4800">
                <a:latin typeface="Cambria"/>
                <a:ea typeface="Cambria"/>
                <a:cs typeface="Cambria"/>
                <a:sym typeface="Cambria"/>
              </a:endParaRPr>
            </a:p>
          </p:txBody>
        </p:sp>
        <p:sp>
          <p:nvSpPr>
            <p:cNvPr id="812" name="Shape 812"/>
            <p:cNvSpPr/>
            <p:nvPr/>
          </p:nvSpPr>
          <p:spPr>
            <a:xfrm flipH="1" flipV="1">
              <a:off x="5896869" y="4827493"/>
              <a:ext cx="915689" cy="425760"/>
            </a:xfrm>
            <a:prstGeom prst="line">
              <a:avLst/>
            </a:prstGeom>
            <a:noFill/>
            <a:ln w="12700" cap="flat">
              <a:solidFill>
                <a:srgbClr val="CCCCCC"/>
              </a:solidFill>
              <a:prstDash val="solid"/>
              <a:miter lim="800000"/>
            </a:ln>
            <a:effectLst/>
          </p:spPr>
          <p:txBody>
            <a:bodyPr wrap="square" lIns="45720" tIns="45720" rIns="45720" bIns="45720" numCol="1" anchor="t">
              <a:noAutofit/>
            </a:bodyPr>
            <a:lstStyle/>
            <a:p>
              <a:pPr defTabSz="456371">
                <a:defRPr sz="4800">
                  <a:latin typeface="Cambria"/>
                  <a:ea typeface="Cambria"/>
                  <a:cs typeface="Cambria"/>
                  <a:sym typeface="Cambria"/>
                </a:defRPr>
              </a:pPr>
              <a:endParaRPr sz="4800">
                <a:latin typeface="Cambria"/>
                <a:ea typeface="Cambria"/>
                <a:cs typeface="Cambria"/>
                <a:sym typeface="Cambria"/>
              </a:endParaRPr>
            </a:p>
          </p:txBody>
        </p:sp>
        <p:sp>
          <p:nvSpPr>
            <p:cNvPr id="794" name="Shape 794"/>
            <p:cNvSpPr/>
            <p:nvPr/>
          </p:nvSpPr>
          <p:spPr>
            <a:xfrm>
              <a:off x="-1" y="-1"/>
              <a:ext cx="9841788" cy="7726831"/>
            </a:xfrm>
            <a:prstGeom prst="rect">
              <a:avLst/>
            </a:prstGeom>
            <a:noFill/>
            <a:ln w="12700" cap="flat">
              <a:solidFill>
                <a:schemeClr val="tx1"/>
              </a:solidFill>
              <a:prstDash val="solid"/>
              <a:miter lim="800000"/>
            </a:ln>
            <a:effectLst/>
          </p:spPr>
          <p:txBody>
            <a:bodyPr wrap="square" lIns="45720" tIns="45720" rIns="45720" bIns="45720" numCol="1" anchor="ctr">
              <a:noAutofit/>
            </a:bodyPr>
            <a:lstStyle/>
            <a:p>
              <a:pPr defTabSz="456371">
                <a:defRPr sz="4800">
                  <a:solidFill>
                    <a:srgbClr val="FFFFFF"/>
                  </a:solidFill>
                  <a:latin typeface="Cambria"/>
                  <a:ea typeface="Cambria"/>
                  <a:cs typeface="Cambria"/>
                  <a:sym typeface="Cambria"/>
                </a:defRPr>
              </a:pPr>
              <a:endParaRPr sz="4800">
                <a:solidFill>
                  <a:srgbClr val="FFFFFF"/>
                </a:solidFill>
                <a:latin typeface="Cambria"/>
                <a:ea typeface="Cambria"/>
                <a:cs typeface="Cambria"/>
                <a:sym typeface="Cambria"/>
              </a:endParaRPr>
            </a:p>
          </p:txBody>
        </p:sp>
        <p:sp>
          <p:nvSpPr>
            <p:cNvPr id="795" name="Shape 795"/>
            <p:cNvSpPr/>
            <p:nvPr/>
          </p:nvSpPr>
          <p:spPr>
            <a:xfrm>
              <a:off x="317469" y="300549"/>
              <a:ext cx="2716190" cy="2187502"/>
            </a:xfrm>
            <a:prstGeom prst="rect">
              <a:avLst/>
            </a:prstGeom>
            <a:noFill/>
            <a:ln w="12700" cap="flat">
              <a:solidFill>
                <a:schemeClr val="tx1"/>
              </a:solidFill>
              <a:prstDash val="solid"/>
              <a:miter lim="800000"/>
            </a:ln>
            <a:effectLst/>
          </p:spPr>
          <p:txBody>
            <a:bodyPr wrap="square" lIns="45720" tIns="45720" rIns="45720" bIns="45720" numCol="1" anchor="ctr">
              <a:noAutofit/>
            </a:bodyPr>
            <a:lstStyle/>
            <a:p>
              <a:pPr defTabSz="456371">
                <a:defRPr sz="4800">
                  <a:solidFill>
                    <a:srgbClr val="404040"/>
                  </a:solidFill>
                  <a:latin typeface="Cambria"/>
                  <a:ea typeface="Cambria"/>
                  <a:cs typeface="Cambria"/>
                  <a:sym typeface="Cambria"/>
                </a:defRPr>
              </a:pPr>
              <a:endParaRPr sz="4800">
                <a:solidFill>
                  <a:srgbClr val="404040"/>
                </a:solidFill>
                <a:latin typeface="Cambria"/>
                <a:ea typeface="Cambria"/>
                <a:cs typeface="Cambria"/>
                <a:sym typeface="Cambria"/>
              </a:endParaRPr>
            </a:p>
          </p:txBody>
        </p:sp>
        <p:grpSp>
          <p:nvGrpSpPr>
            <p:cNvPr id="801" name="Group 801"/>
            <p:cNvGrpSpPr/>
            <p:nvPr/>
          </p:nvGrpSpPr>
          <p:grpSpPr>
            <a:xfrm>
              <a:off x="3472651" y="2710561"/>
              <a:ext cx="2822024" cy="2116938"/>
              <a:chOff x="304485" y="205520"/>
              <a:chExt cx="2822020" cy="2116936"/>
            </a:xfrm>
          </p:grpSpPr>
          <p:sp>
            <p:nvSpPr>
              <p:cNvPr id="799" name="Shape 799"/>
              <p:cNvSpPr/>
              <p:nvPr/>
            </p:nvSpPr>
            <p:spPr>
              <a:xfrm>
                <a:off x="304485" y="205520"/>
                <a:ext cx="2822020" cy="2116936"/>
              </a:xfrm>
              <a:prstGeom prst="triangle">
                <a:avLst/>
              </a:prstGeom>
              <a:noFill/>
              <a:ln w="12700" cap="flat">
                <a:solidFill>
                  <a:srgbClr val="CCCCCC"/>
                </a:solidFill>
                <a:prstDash val="solid"/>
                <a:miter lim="800000"/>
              </a:ln>
              <a:effectLst/>
            </p:spPr>
            <p:txBody>
              <a:bodyPr wrap="square" lIns="45720" tIns="45720" rIns="45720" bIns="45720" numCol="1" anchor="ctr">
                <a:noAutofit/>
              </a:bodyPr>
              <a:lstStyle/>
              <a:p>
                <a:pPr defTabSz="456371">
                  <a:defRPr sz="4800">
                    <a:solidFill>
                      <a:srgbClr val="660066"/>
                    </a:solidFill>
                    <a:latin typeface="Cambria"/>
                    <a:ea typeface="Cambria"/>
                    <a:cs typeface="Cambria"/>
                    <a:sym typeface="Cambria"/>
                  </a:defRPr>
                </a:pPr>
                <a:endParaRPr sz="4800" dirty="0">
                  <a:solidFill>
                    <a:srgbClr val="660066"/>
                  </a:solidFill>
                  <a:latin typeface="Cambria"/>
                  <a:ea typeface="Cambria"/>
                  <a:cs typeface="Cambria"/>
                  <a:sym typeface="Cambria"/>
                </a:endParaRPr>
              </a:p>
            </p:txBody>
          </p:sp>
          <p:sp>
            <p:nvSpPr>
              <p:cNvPr id="800" name="Shape 800"/>
              <p:cNvSpPr/>
              <p:nvPr/>
            </p:nvSpPr>
            <p:spPr>
              <a:xfrm>
                <a:off x="985245" y="913102"/>
                <a:ext cx="1411010" cy="11028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ctr">
                <a:spAutoFit/>
              </a:bodyPr>
              <a:lstStyle>
                <a:lvl1pPr defTabSz="1217021">
                  <a:defRPr sz="4800">
                    <a:solidFill>
                      <a:srgbClr val="660066"/>
                    </a:solidFill>
                    <a:latin typeface="Cambria"/>
                    <a:ea typeface="Cambria"/>
                    <a:cs typeface="Cambria"/>
                    <a:sym typeface="Cambria"/>
                  </a:defRPr>
                </a:lvl1pPr>
              </a:lstStyle>
              <a:p>
                <a:pPr algn="ctr" hangingPunct="0"/>
                <a:r>
                  <a:rPr sz="1800" dirty="0">
                    <a:solidFill>
                      <a:srgbClr val="CCCCCC"/>
                    </a:solidFill>
                  </a:rPr>
                  <a:t>CF</a:t>
                </a:r>
              </a:p>
            </p:txBody>
          </p:sp>
        </p:grpSp>
        <p:sp>
          <p:nvSpPr>
            <p:cNvPr id="804" name="Shape 804"/>
            <p:cNvSpPr/>
            <p:nvPr/>
          </p:nvSpPr>
          <p:spPr>
            <a:xfrm>
              <a:off x="6791213" y="300549"/>
              <a:ext cx="2716190" cy="2187502"/>
            </a:xfrm>
            <a:prstGeom prst="rect">
              <a:avLst/>
            </a:prstGeom>
            <a:noFill/>
            <a:ln w="12700" cap="flat">
              <a:solidFill>
                <a:schemeClr val="tx1"/>
              </a:solidFill>
              <a:prstDash val="solid"/>
              <a:miter lim="800000"/>
            </a:ln>
            <a:effectLst/>
          </p:spPr>
          <p:txBody>
            <a:bodyPr wrap="square" lIns="45720" tIns="45720" rIns="45720" bIns="45720" numCol="1" anchor="ctr">
              <a:noAutofit/>
            </a:bodyPr>
            <a:lstStyle/>
            <a:p>
              <a:pPr defTabSz="456371">
                <a:defRPr sz="4800">
                  <a:solidFill>
                    <a:srgbClr val="404040"/>
                  </a:solidFill>
                  <a:latin typeface="Cambria"/>
                  <a:ea typeface="Cambria"/>
                  <a:cs typeface="Cambria"/>
                  <a:sym typeface="Cambria"/>
                </a:defRPr>
              </a:pPr>
              <a:endParaRPr sz="4800">
                <a:solidFill>
                  <a:srgbClr val="404040"/>
                </a:solidFill>
                <a:latin typeface="Cambria"/>
                <a:ea typeface="Cambria"/>
                <a:cs typeface="Cambria"/>
                <a:sym typeface="Cambria"/>
              </a:endParaRPr>
            </a:p>
          </p:txBody>
        </p:sp>
        <p:grpSp>
          <p:nvGrpSpPr>
            <p:cNvPr id="808" name="Group 808"/>
            <p:cNvGrpSpPr/>
            <p:nvPr/>
          </p:nvGrpSpPr>
          <p:grpSpPr>
            <a:xfrm>
              <a:off x="300573" y="5223129"/>
              <a:ext cx="2716191" cy="2187505"/>
              <a:chOff x="0" y="-1"/>
              <a:chExt cx="2716190" cy="2187503"/>
            </a:xfrm>
          </p:grpSpPr>
          <p:sp>
            <p:nvSpPr>
              <p:cNvPr id="806" name="Shape 806"/>
              <p:cNvSpPr/>
              <p:nvPr/>
            </p:nvSpPr>
            <p:spPr>
              <a:xfrm>
                <a:off x="0" y="-1"/>
                <a:ext cx="2716190" cy="2187503"/>
              </a:xfrm>
              <a:prstGeom prst="rect">
                <a:avLst/>
              </a:prstGeom>
              <a:noFill/>
              <a:ln w="12700" cap="flat">
                <a:solidFill>
                  <a:schemeClr val="tx1"/>
                </a:solidFill>
                <a:prstDash val="solid"/>
                <a:miter lim="800000"/>
              </a:ln>
              <a:effectLst/>
            </p:spPr>
            <p:txBody>
              <a:bodyPr wrap="square" lIns="45720" tIns="45720" rIns="45720" bIns="45720" numCol="1" anchor="ctr">
                <a:noAutofit/>
              </a:bodyPr>
              <a:lstStyle/>
              <a:p>
                <a:pPr defTabSz="456371">
                  <a:defRPr sz="4800">
                    <a:solidFill>
                      <a:srgbClr val="404040"/>
                    </a:solidFill>
                    <a:latin typeface="Cambria"/>
                    <a:ea typeface="Cambria"/>
                    <a:cs typeface="Cambria"/>
                    <a:sym typeface="Cambria"/>
                  </a:defRPr>
                </a:pPr>
                <a:endParaRPr sz="4800">
                  <a:solidFill>
                    <a:srgbClr val="404040"/>
                  </a:solidFill>
                  <a:latin typeface="Cambria"/>
                  <a:ea typeface="Cambria"/>
                  <a:cs typeface="Cambria"/>
                  <a:sym typeface="Cambria"/>
                </a:endParaRPr>
              </a:p>
            </p:txBody>
          </p:sp>
          <p:sp>
            <p:nvSpPr>
              <p:cNvPr id="807" name="Shape 807"/>
              <p:cNvSpPr/>
              <p:nvPr/>
            </p:nvSpPr>
            <p:spPr>
              <a:xfrm>
                <a:off x="0" y="542312"/>
                <a:ext cx="2716190" cy="11028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ctr">
                <a:spAutoFit/>
              </a:bodyPr>
              <a:lstStyle>
                <a:lvl1pPr defTabSz="1217021">
                  <a:defRPr sz="4800">
                    <a:solidFill>
                      <a:srgbClr val="404040"/>
                    </a:solidFill>
                    <a:latin typeface="Cambria"/>
                    <a:ea typeface="Cambria"/>
                    <a:cs typeface="Cambria"/>
                    <a:sym typeface="Cambria"/>
                  </a:defRPr>
                </a:lvl1pPr>
              </a:lstStyle>
              <a:p>
                <a:pPr algn="ctr" hangingPunct="0"/>
                <a:r>
                  <a:rPr sz="1800" dirty="0">
                    <a:solidFill>
                      <a:schemeClr val="tx1"/>
                    </a:solidFill>
                  </a:rPr>
                  <a:t>z/OS</a:t>
                </a:r>
              </a:p>
            </p:txBody>
          </p:sp>
        </p:grpSp>
        <p:grpSp>
          <p:nvGrpSpPr>
            <p:cNvPr id="811" name="Group 811"/>
            <p:cNvGrpSpPr/>
            <p:nvPr/>
          </p:nvGrpSpPr>
          <p:grpSpPr>
            <a:xfrm>
              <a:off x="6774316" y="5223129"/>
              <a:ext cx="2716192" cy="2187505"/>
              <a:chOff x="0" y="-1"/>
              <a:chExt cx="2716190" cy="2187503"/>
            </a:xfrm>
          </p:grpSpPr>
          <p:sp>
            <p:nvSpPr>
              <p:cNvPr id="809" name="Shape 809"/>
              <p:cNvSpPr/>
              <p:nvPr/>
            </p:nvSpPr>
            <p:spPr>
              <a:xfrm>
                <a:off x="0" y="-1"/>
                <a:ext cx="2716190" cy="2187503"/>
              </a:xfrm>
              <a:prstGeom prst="rect">
                <a:avLst/>
              </a:prstGeom>
              <a:noFill/>
              <a:ln w="12700" cap="flat">
                <a:solidFill>
                  <a:schemeClr val="tx1"/>
                </a:solidFill>
                <a:prstDash val="solid"/>
                <a:miter lim="800000"/>
              </a:ln>
              <a:effectLst/>
            </p:spPr>
            <p:txBody>
              <a:bodyPr wrap="square" lIns="45720" tIns="45720" rIns="45720" bIns="45720" numCol="1" anchor="ctr">
                <a:noAutofit/>
              </a:bodyPr>
              <a:lstStyle/>
              <a:p>
                <a:pPr defTabSz="456371">
                  <a:defRPr sz="4800">
                    <a:solidFill>
                      <a:srgbClr val="404040"/>
                    </a:solidFill>
                    <a:latin typeface="Cambria"/>
                    <a:ea typeface="Cambria"/>
                    <a:cs typeface="Cambria"/>
                    <a:sym typeface="Cambria"/>
                  </a:defRPr>
                </a:pPr>
                <a:endParaRPr sz="4800">
                  <a:solidFill>
                    <a:srgbClr val="404040"/>
                  </a:solidFill>
                  <a:latin typeface="Cambria"/>
                  <a:ea typeface="Cambria"/>
                  <a:cs typeface="Cambria"/>
                  <a:sym typeface="Cambria"/>
                </a:endParaRPr>
              </a:p>
            </p:txBody>
          </p:sp>
          <p:sp>
            <p:nvSpPr>
              <p:cNvPr id="810" name="Shape 810"/>
              <p:cNvSpPr/>
              <p:nvPr/>
            </p:nvSpPr>
            <p:spPr>
              <a:xfrm>
                <a:off x="0" y="542312"/>
                <a:ext cx="2716190" cy="11028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ctr">
                <a:spAutoFit/>
              </a:bodyPr>
              <a:lstStyle>
                <a:lvl1pPr defTabSz="1217021">
                  <a:defRPr sz="4800">
                    <a:solidFill>
                      <a:srgbClr val="404040"/>
                    </a:solidFill>
                    <a:latin typeface="Cambria"/>
                    <a:ea typeface="Cambria"/>
                    <a:cs typeface="Cambria"/>
                    <a:sym typeface="Cambria"/>
                  </a:defRPr>
                </a:lvl1pPr>
              </a:lstStyle>
              <a:p>
                <a:pPr algn="ctr" hangingPunct="0"/>
                <a:r>
                  <a:rPr sz="1800" dirty="0">
                    <a:solidFill>
                      <a:schemeClr val="tx1"/>
                    </a:solidFill>
                  </a:rPr>
                  <a:t>z/OS</a:t>
                </a:r>
              </a:p>
            </p:txBody>
          </p:sp>
        </p:grpSp>
      </p:grpSp>
      <p:grpSp>
        <p:nvGrpSpPr>
          <p:cNvPr id="818" name="Group 818"/>
          <p:cNvGrpSpPr/>
          <p:nvPr/>
        </p:nvGrpSpPr>
        <p:grpSpPr>
          <a:xfrm>
            <a:off x="6456524" y="1882119"/>
            <a:ext cx="1451995" cy="958318"/>
            <a:chOff x="-1" y="0"/>
            <a:chExt cx="3871986" cy="2555512"/>
          </a:xfrm>
          <a:effectLst/>
        </p:grpSpPr>
        <p:sp>
          <p:nvSpPr>
            <p:cNvPr id="815" name="Shape 815"/>
            <p:cNvSpPr/>
            <p:nvPr/>
          </p:nvSpPr>
          <p:spPr>
            <a:xfrm>
              <a:off x="-1" y="0"/>
              <a:ext cx="3871986" cy="2555512"/>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noFill/>
            <a:ln w="12700" cap="flat">
              <a:solidFill>
                <a:srgbClr val="CCCCCC"/>
              </a:solidFill>
              <a:prstDash val="solid"/>
              <a:miter lim="800000"/>
            </a:ln>
            <a:effectLst/>
          </p:spPr>
          <p:txBody>
            <a:bodyPr wrap="square" lIns="45720" tIns="45720" rIns="45720" bIns="45720" numCol="1" anchor="ctr">
              <a:noAutofit/>
            </a:bodyPr>
            <a:lstStyle/>
            <a:p>
              <a:pPr defTabSz="456371">
                <a:defRPr sz="4800">
                  <a:solidFill>
                    <a:srgbClr val="404040"/>
                  </a:solidFill>
                  <a:latin typeface="Cambria"/>
                  <a:ea typeface="Cambria"/>
                  <a:cs typeface="Cambria"/>
                  <a:sym typeface="Cambria"/>
                </a:defRPr>
              </a:pPr>
              <a:endParaRPr sz="4800">
                <a:solidFill>
                  <a:schemeClr val="tx1">
                    <a:lumMod val="65000"/>
                    <a:lumOff val="35000"/>
                  </a:schemeClr>
                </a:solidFill>
                <a:latin typeface="Cambria"/>
                <a:ea typeface="Cambria"/>
                <a:cs typeface="Cambria"/>
                <a:sym typeface="Cambria"/>
              </a:endParaRPr>
            </a:p>
          </p:txBody>
        </p:sp>
        <p:sp>
          <p:nvSpPr>
            <p:cNvPr id="816" name="Shape 816"/>
            <p:cNvSpPr/>
            <p:nvPr/>
          </p:nvSpPr>
          <p:spPr>
            <a:xfrm>
              <a:off x="196611" y="129945"/>
              <a:ext cx="3548030" cy="2169717"/>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12700" cap="flat">
              <a:solidFill>
                <a:srgbClr val="CCCCCC"/>
              </a:solidFill>
              <a:prstDash val="solid"/>
              <a:miter lim="800000"/>
            </a:ln>
            <a:effectLst/>
          </p:spPr>
          <p:txBody>
            <a:bodyPr wrap="square" lIns="45720" tIns="45720" rIns="45720" bIns="45720" numCol="1" anchor="ctr">
              <a:noAutofit/>
            </a:bodyPr>
            <a:lstStyle/>
            <a:p>
              <a:pPr defTabSz="456371">
                <a:defRPr sz="4800">
                  <a:solidFill>
                    <a:srgbClr val="404040"/>
                  </a:solidFill>
                  <a:latin typeface="Cambria"/>
                  <a:ea typeface="Cambria"/>
                  <a:cs typeface="Cambria"/>
                  <a:sym typeface="Cambria"/>
                </a:defRPr>
              </a:pPr>
              <a:endParaRPr sz="4800">
                <a:solidFill>
                  <a:schemeClr val="tx1">
                    <a:lumMod val="65000"/>
                    <a:lumOff val="35000"/>
                  </a:schemeClr>
                </a:solidFill>
                <a:latin typeface="Cambria"/>
                <a:ea typeface="Cambria"/>
                <a:cs typeface="Cambria"/>
                <a:sym typeface="Cambria"/>
              </a:endParaRPr>
            </a:p>
          </p:txBody>
        </p:sp>
        <p:sp>
          <p:nvSpPr>
            <p:cNvPr id="817" name="Shape 817"/>
            <p:cNvSpPr/>
            <p:nvPr/>
          </p:nvSpPr>
          <p:spPr>
            <a:xfrm>
              <a:off x="536228" y="715503"/>
              <a:ext cx="2525986" cy="9848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ctr">
              <a:spAutoFit/>
            </a:bodyPr>
            <a:lstStyle>
              <a:lvl1pPr defTabSz="1217021">
                <a:defRPr sz="4800">
                  <a:solidFill>
                    <a:srgbClr val="404040"/>
                  </a:solidFill>
                  <a:latin typeface="Cambria"/>
                  <a:ea typeface="Cambria"/>
                  <a:cs typeface="Cambria"/>
                  <a:sym typeface="Cambria"/>
                </a:defRPr>
              </a:lvl1pPr>
            </a:lstStyle>
            <a:p>
              <a:pPr algn="ctr" hangingPunct="0"/>
              <a:r>
                <a:rPr sz="1800" dirty="0">
                  <a:solidFill>
                    <a:srgbClr val="CCCCCC"/>
                  </a:solidFill>
                </a:rPr>
                <a:t>SAN</a:t>
              </a:r>
            </a:p>
          </p:txBody>
        </p:sp>
      </p:grpSp>
      <p:grpSp>
        <p:nvGrpSpPr>
          <p:cNvPr id="822" name="Group 822"/>
          <p:cNvGrpSpPr/>
          <p:nvPr/>
        </p:nvGrpSpPr>
        <p:grpSpPr>
          <a:xfrm>
            <a:off x="485032" y="1882118"/>
            <a:ext cx="1568510" cy="958318"/>
            <a:chOff x="0" y="0"/>
            <a:chExt cx="4182692" cy="2555512"/>
          </a:xfrm>
        </p:grpSpPr>
        <p:sp>
          <p:nvSpPr>
            <p:cNvPr id="819" name="Shape 819"/>
            <p:cNvSpPr/>
            <p:nvPr/>
          </p:nvSpPr>
          <p:spPr>
            <a:xfrm>
              <a:off x="0" y="0"/>
              <a:ext cx="4182692" cy="2555512"/>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noFill/>
            <a:ln w="12700" cap="flat">
              <a:solidFill>
                <a:schemeClr val="tx1"/>
              </a:solidFill>
              <a:prstDash val="solid"/>
              <a:miter lim="800000"/>
            </a:ln>
            <a:effectLst/>
          </p:spPr>
          <p:txBody>
            <a:bodyPr wrap="square" lIns="45720" tIns="45720" rIns="45720" bIns="45720" numCol="1" anchor="ctr">
              <a:noAutofit/>
            </a:bodyPr>
            <a:lstStyle/>
            <a:p>
              <a:pPr defTabSz="456371">
                <a:defRPr sz="4800">
                  <a:solidFill>
                    <a:srgbClr val="404040"/>
                  </a:solidFill>
                  <a:latin typeface="Cambria"/>
                  <a:ea typeface="Cambria"/>
                  <a:cs typeface="Cambria"/>
                  <a:sym typeface="Cambria"/>
                </a:defRPr>
              </a:pPr>
              <a:endParaRPr sz="4800">
                <a:solidFill>
                  <a:srgbClr val="404040"/>
                </a:solidFill>
                <a:latin typeface="Cambria"/>
                <a:ea typeface="Cambria"/>
                <a:cs typeface="Cambria"/>
                <a:sym typeface="Cambria"/>
              </a:endParaRPr>
            </a:p>
          </p:txBody>
        </p:sp>
        <p:sp>
          <p:nvSpPr>
            <p:cNvPr id="820" name="Shape 820"/>
            <p:cNvSpPr/>
            <p:nvPr/>
          </p:nvSpPr>
          <p:spPr>
            <a:xfrm>
              <a:off x="212388" y="129945"/>
              <a:ext cx="3832742" cy="2169717"/>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12700" cap="flat">
              <a:solidFill>
                <a:schemeClr val="tx1"/>
              </a:solidFill>
              <a:prstDash val="solid"/>
              <a:miter lim="800000"/>
            </a:ln>
            <a:effectLst>
              <a:outerShdw blurRad="127000" dist="101600" dir="2700000" rotWithShape="0">
                <a:srgbClr val="000000">
                  <a:alpha val="43000"/>
                </a:srgbClr>
              </a:outerShdw>
            </a:effectLst>
          </p:spPr>
          <p:txBody>
            <a:bodyPr wrap="square" lIns="45720" tIns="45720" rIns="45720" bIns="45720" numCol="1" anchor="ctr">
              <a:noAutofit/>
            </a:bodyPr>
            <a:lstStyle/>
            <a:p>
              <a:pPr defTabSz="456371">
                <a:defRPr sz="4800">
                  <a:solidFill>
                    <a:srgbClr val="404040"/>
                  </a:solidFill>
                  <a:latin typeface="Cambria"/>
                  <a:ea typeface="Cambria"/>
                  <a:cs typeface="Cambria"/>
                  <a:sym typeface="Cambria"/>
                </a:defRPr>
              </a:pPr>
              <a:endParaRPr sz="4800">
                <a:solidFill>
                  <a:srgbClr val="404040"/>
                </a:solidFill>
                <a:latin typeface="Cambria"/>
                <a:ea typeface="Cambria"/>
                <a:cs typeface="Cambria"/>
                <a:sym typeface="Cambria"/>
              </a:endParaRPr>
            </a:p>
          </p:txBody>
        </p:sp>
        <p:sp>
          <p:nvSpPr>
            <p:cNvPr id="821" name="Shape 821"/>
            <p:cNvSpPr/>
            <p:nvPr/>
          </p:nvSpPr>
          <p:spPr>
            <a:xfrm>
              <a:off x="579253" y="715503"/>
              <a:ext cx="2728687" cy="9848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ctr">
              <a:spAutoFit/>
            </a:bodyPr>
            <a:lstStyle>
              <a:lvl1pPr defTabSz="1217021">
                <a:defRPr sz="4800">
                  <a:solidFill>
                    <a:srgbClr val="404040"/>
                  </a:solidFill>
                  <a:latin typeface="Cambria"/>
                  <a:ea typeface="Cambria"/>
                  <a:cs typeface="Cambria"/>
                  <a:sym typeface="Cambria"/>
                </a:defRPr>
              </a:lvl1pPr>
            </a:lstStyle>
            <a:p>
              <a:pPr algn="ctr" hangingPunct="0"/>
              <a:r>
                <a:rPr sz="1800">
                  <a:solidFill>
                    <a:schemeClr val="tx1"/>
                  </a:solidFill>
                </a:rPr>
                <a:t>Network</a:t>
              </a:r>
            </a:p>
          </p:txBody>
        </p:sp>
      </p:grpSp>
      <p:sp>
        <p:nvSpPr>
          <p:cNvPr id="890" name="Shape 890"/>
          <p:cNvSpPr/>
          <p:nvPr/>
        </p:nvSpPr>
        <p:spPr>
          <a:xfrm>
            <a:off x="6096630" y="2360466"/>
            <a:ext cx="360923" cy="2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25400">
            <a:solidFill>
              <a:srgbClr val="CCCCCC"/>
            </a:solidFill>
            <a:miter/>
          </a:ln>
        </p:spPr>
        <p:txBody>
          <a:bodyPr/>
          <a:lstStyle/>
          <a:p>
            <a:pPr defTabSz="309555"/>
            <a:endParaRPr sz="675"/>
          </a:p>
        </p:txBody>
      </p:sp>
      <p:sp>
        <p:nvSpPr>
          <p:cNvPr id="891" name="Shape 891"/>
          <p:cNvSpPr/>
          <p:nvPr/>
        </p:nvSpPr>
        <p:spPr>
          <a:xfrm>
            <a:off x="7910432" y="2358024"/>
            <a:ext cx="186981" cy="66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25400">
            <a:solidFill>
              <a:srgbClr val="CCCCCC"/>
            </a:solidFill>
            <a:miter/>
          </a:ln>
        </p:spPr>
        <p:txBody>
          <a:bodyPr/>
          <a:lstStyle/>
          <a:p>
            <a:pPr defTabSz="309555"/>
            <a:endParaRPr sz="675"/>
          </a:p>
        </p:txBody>
      </p:sp>
      <p:grpSp>
        <p:nvGrpSpPr>
          <p:cNvPr id="832" name="Group 832"/>
          <p:cNvGrpSpPr/>
          <p:nvPr/>
        </p:nvGrpSpPr>
        <p:grpSpPr>
          <a:xfrm>
            <a:off x="8099793" y="1783674"/>
            <a:ext cx="923778" cy="1145396"/>
            <a:chOff x="0" y="0"/>
            <a:chExt cx="2463405" cy="3054389"/>
          </a:xfrm>
        </p:grpSpPr>
        <p:sp>
          <p:nvSpPr>
            <p:cNvPr id="826" name="Shape 826"/>
            <p:cNvSpPr/>
            <p:nvPr/>
          </p:nvSpPr>
          <p:spPr>
            <a:xfrm>
              <a:off x="629933" y="864605"/>
              <a:ext cx="1609190" cy="1802062"/>
            </a:xfrm>
            <a:custGeom>
              <a:avLst/>
              <a:gdLst/>
              <a:ahLst/>
              <a:cxnLst>
                <a:cxn ang="0">
                  <a:pos x="wd2" y="hd2"/>
                </a:cxn>
                <a:cxn ang="5400000">
                  <a:pos x="wd2" y="hd2"/>
                </a:cxn>
                <a:cxn ang="10800000">
                  <a:pos x="wd2" y="hd2"/>
                </a:cxn>
                <a:cxn ang="16200000">
                  <a:pos x="wd2" y="hd2"/>
                </a:cxn>
              </a:cxnLst>
              <a:rect l="0" t="0" r="r" b="b"/>
              <a:pathLst>
                <a:path w="21600" h="21600" extrusionOk="0">
                  <a:moveTo>
                    <a:pt x="21600" y="2411"/>
                  </a:moveTo>
                  <a:cubicBezTo>
                    <a:pt x="21600" y="3743"/>
                    <a:pt x="16765" y="4822"/>
                    <a:pt x="10800" y="4822"/>
                  </a:cubicBezTo>
                  <a:cubicBezTo>
                    <a:pt x="4835" y="4822"/>
                    <a:pt x="0" y="3743"/>
                    <a:pt x="0" y="2411"/>
                  </a:cubicBezTo>
                  <a:cubicBezTo>
                    <a:pt x="0" y="1079"/>
                    <a:pt x="4835" y="0"/>
                    <a:pt x="10800" y="0"/>
                  </a:cubicBezTo>
                  <a:cubicBezTo>
                    <a:pt x="16765" y="0"/>
                    <a:pt x="21600" y="1079"/>
                    <a:pt x="21600" y="2411"/>
                  </a:cubicBezTo>
                  <a:lnTo>
                    <a:pt x="21600" y="19189"/>
                  </a:lnTo>
                  <a:cubicBezTo>
                    <a:pt x="21600" y="20521"/>
                    <a:pt x="16765" y="21600"/>
                    <a:pt x="10800" y="21600"/>
                  </a:cubicBezTo>
                  <a:cubicBezTo>
                    <a:pt x="4835" y="21600"/>
                    <a:pt x="0" y="20521"/>
                    <a:pt x="0" y="19189"/>
                  </a:cubicBezTo>
                  <a:lnTo>
                    <a:pt x="0" y="2411"/>
                  </a:lnTo>
                </a:path>
              </a:pathLst>
            </a:custGeom>
            <a:noFill/>
            <a:ln w="12700" cap="flat">
              <a:solidFill>
                <a:srgbClr val="CCCCCC"/>
              </a:solidFill>
              <a:prstDash val="solid"/>
              <a:miter lim="800000"/>
            </a:ln>
            <a:effectLst/>
          </p:spPr>
          <p:txBody>
            <a:bodyPr wrap="square" lIns="45720" tIns="45720" rIns="45720" bIns="45720" numCol="1" anchor="ctr">
              <a:noAutofit/>
            </a:bodyPr>
            <a:lstStyle/>
            <a:p>
              <a:pPr defTabSz="456371">
                <a:defRPr sz="4800">
                  <a:solidFill>
                    <a:srgbClr val="FFFFFF"/>
                  </a:solidFill>
                  <a:latin typeface="Cambria"/>
                  <a:ea typeface="Cambria"/>
                  <a:cs typeface="Cambria"/>
                  <a:sym typeface="Cambria"/>
                </a:defRPr>
              </a:pPr>
              <a:endParaRPr sz="4800">
                <a:solidFill>
                  <a:srgbClr val="FFFFFF"/>
                </a:solidFill>
                <a:latin typeface="Cambria"/>
                <a:ea typeface="Cambria"/>
                <a:cs typeface="Cambria"/>
                <a:sym typeface="Cambria"/>
              </a:endParaRPr>
            </a:p>
          </p:txBody>
        </p:sp>
        <p:grpSp>
          <p:nvGrpSpPr>
            <p:cNvPr id="830" name="Group 830"/>
            <p:cNvGrpSpPr/>
            <p:nvPr/>
          </p:nvGrpSpPr>
          <p:grpSpPr>
            <a:xfrm>
              <a:off x="223533" y="458205"/>
              <a:ext cx="1609193" cy="1802062"/>
              <a:chOff x="-2" y="0"/>
              <a:chExt cx="1609192" cy="1802061"/>
            </a:xfrm>
          </p:grpSpPr>
          <p:sp>
            <p:nvSpPr>
              <p:cNvPr id="827" name="Shape 827"/>
              <p:cNvSpPr/>
              <p:nvPr/>
            </p:nvSpPr>
            <p:spPr>
              <a:xfrm>
                <a:off x="-3" y="0"/>
                <a:ext cx="1609193" cy="1802062"/>
              </a:xfrm>
              <a:custGeom>
                <a:avLst/>
                <a:gdLst/>
                <a:ahLst/>
                <a:cxnLst>
                  <a:cxn ang="0">
                    <a:pos x="wd2" y="hd2"/>
                  </a:cxn>
                  <a:cxn ang="5400000">
                    <a:pos x="wd2" y="hd2"/>
                  </a:cxn>
                  <a:cxn ang="10800000">
                    <a:pos x="wd2" y="hd2"/>
                  </a:cxn>
                  <a:cxn ang="16200000">
                    <a:pos x="wd2" y="hd2"/>
                  </a:cxn>
                </a:cxnLst>
                <a:rect l="0" t="0" r="r" b="b"/>
                <a:pathLst>
                  <a:path w="21600" h="21600" extrusionOk="0">
                    <a:moveTo>
                      <a:pt x="0" y="2411"/>
                    </a:moveTo>
                    <a:cubicBezTo>
                      <a:pt x="0" y="1079"/>
                      <a:pt x="4835" y="0"/>
                      <a:pt x="10800" y="0"/>
                    </a:cubicBezTo>
                    <a:cubicBezTo>
                      <a:pt x="16765" y="0"/>
                      <a:pt x="21600" y="1079"/>
                      <a:pt x="21600" y="2411"/>
                    </a:cubicBezTo>
                    <a:lnTo>
                      <a:pt x="21600" y="19189"/>
                    </a:lnTo>
                    <a:cubicBezTo>
                      <a:pt x="21600" y="20521"/>
                      <a:pt x="16765" y="21600"/>
                      <a:pt x="10800" y="21600"/>
                    </a:cubicBezTo>
                    <a:cubicBezTo>
                      <a:pt x="4835" y="21600"/>
                      <a:pt x="0" y="20521"/>
                      <a:pt x="0" y="19189"/>
                    </a:cubicBezTo>
                    <a:close/>
                  </a:path>
                </a:pathLst>
              </a:custGeom>
              <a:noFill/>
              <a:ln w="12700" cap="flat">
                <a:solidFill>
                  <a:srgbClr val="CCCCCC"/>
                </a:solidFill>
                <a:miter lim="400000"/>
              </a:ln>
              <a:effectLst/>
            </p:spPr>
            <p:txBody>
              <a:bodyPr wrap="square" lIns="45720" tIns="45720" rIns="45720" bIns="45720" numCol="1" anchor="ctr">
                <a:noAutofit/>
              </a:bodyPr>
              <a:lstStyle/>
              <a:p>
                <a:pPr defTabSz="456371">
                  <a:defRPr sz="4800">
                    <a:solidFill>
                      <a:srgbClr val="FFFFFF"/>
                    </a:solidFill>
                    <a:latin typeface="Cambria"/>
                    <a:ea typeface="Cambria"/>
                    <a:cs typeface="Cambria"/>
                    <a:sym typeface="Cambria"/>
                  </a:defRPr>
                </a:pPr>
                <a:endParaRPr sz="4800">
                  <a:solidFill>
                    <a:srgbClr val="FFFFFF"/>
                  </a:solidFill>
                  <a:latin typeface="Cambria"/>
                  <a:ea typeface="Cambria"/>
                  <a:cs typeface="Cambria"/>
                  <a:sym typeface="Cambria"/>
                </a:endParaRPr>
              </a:p>
            </p:txBody>
          </p:sp>
          <p:sp>
            <p:nvSpPr>
              <p:cNvPr id="828" name="Shape 828"/>
              <p:cNvSpPr/>
              <p:nvPr/>
            </p:nvSpPr>
            <p:spPr>
              <a:xfrm>
                <a:off x="-1" y="-1"/>
                <a:ext cx="1609191" cy="402300"/>
              </a:xfrm>
              <a:prstGeom prst="ellipse">
                <a:avLst/>
              </a:prstGeom>
              <a:noFill/>
              <a:ln w="12700" cap="flat">
                <a:solidFill>
                  <a:srgbClr val="CCCCCC"/>
                </a:solidFill>
                <a:miter lim="400000"/>
              </a:ln>
              <a:effectLst/>
            </p:spPr>
            <p:txBody>
              <a:bodyPr wrap="square" lIns="45720" tIns="45720" rIns="45720" bIns="45720" numCol="1" anchor="ctr">
                <a:noAutofit/>
              </a:bodyPr>
              <a:lstStyle/>
              <a:p>
                <a:pPr defTabSz="456371">
                  <a:defRPr sz="4800">
                    <a:solidFill>
                      <a:srgbClr val="FFFFFF"/>
                    </a:solidFill>
                    <a:latin typeface="Cambria"/>
                    <a:ea typeface="Cambria"/>
                    <a:cs typeface="Cambria"/>
                    <a:sym typeface="Cambria"/>
                  </a:defRPr>
                </a:pPr>
                <a:endParaRPr sz="4800">
                  <a:solidFill>
                    <a:srgbClr val="FFFFFF"/>
                  </a:solidFill>
                  <a:latin typeface="Cambria"/>
                  <a:ea typeface="Cambria"/>
                  <a:cs typeface="Cambria"/>
                  <a:sym typeface="Cambria"/>
                </a:endParaRPr>
              </a:p>
            </p:txBody>
          </p:sp>
          <p:sp>
            <p:nvSpPr>
              <p:cNvPr id="829" name="Shape 829"/>
              <p:cNvSpPr/>
              <p:nvPr/>
            </p:nvSpPr>
            <p:spPr>
              <a:xfrm>
                <a:off x="-3" y="0"/>
                <a:ext cx="1609190" cy="1802062"/>
              </a:xfrm>
              <a:custGeom>
                <a:avLst/>
                <a:gdLst/>
                <a:ahLst/>
                <a:cxnLst>
                  <a:cxn ang="0">
                    <a:pos x="wd2" y="hd2"/>
                  </a:cxn>
                  <a:cxn ang="5400000">
                    <a:pos x="wd2" y="hd2"/>
                  </a:cxn>
                  <a:cxn ang="10800000">
                    <a:pos x="wd2" y="hd2"/>
                  </a:cxn>
                  <a:cxn ang="16200000">
                    <a:pos x="wd2" y="hd2"/>
                  </a:cxn>
                </a:cxnLst>
                <a:rect l="0" t="0" r="r" b="b"/>
                <a:pathLst>
                  <a:path w="21600" h="21600" extrusionOk="0">
                    <a:moveTo>
                      <a:pt x="21600" y="2411"/>
                    </a:moveTo>
                    <a:cubicBezTo>
                      <a:pt x="21600" y="3743"/>
                      <a:pt x="16765" y="4822"/>
                      <a:pt x="10800" y="4822"/>
                    </a:cubicBezTo>
                    <a:cubicBezTo>
                      <a:pt x="4835" y="4822"/>
                      <a:pt x="0" y="3743"/>
                      <a:pt x="0" y="2411"/>
                    </a:cubicBezTo>
                    <a:cubicBezTo>
                      <a:pt x="0" y="1079"/>
                      <a:pt x="4835" y="0"/>
                      <a:pt x="10800" y="0"/>
                    </a:cubicBezTo>
                    <a:cubicBezTo>
                      <a:pt x="16765" y="0"/>
                      <a:pt x="21600" y="1079"/>
                      <a:pt x="21600" y="2411"/>
                    </a:cubicBezTo>
                    <a:lnTo>
                      <a:pt x="21600" y="19189"/>
                    </a:lnTo>
                    <a:cubicBezTo>
                      <a:pt x="21600" y="20521"/>
                      <a:pt x="16765" y="21600"/>
                      <a:pt x="10800" y="21600"/>
                    </a:cubicBezTo>
                    <a:cubicBezTo>
                      <a:pt x="4835" y="21600"/>
                      <a:pt x="0" y="20521"/>
                      <a:pt x="0" y="19189"/>
                    </a:cubicBezTo>
                    <a:lnTo>
                      <a:pt x="0" y="2411"/>
                    </a:lnTo>
                  </a:path>
                </a:pathLst>
              </a:custGeom>
              <a:noFill/>
              <a:ln w="12700" cap="flat">
                <a:solidFill>
                  <a:srgbClr val="CCCCCC"/>
                </a:solidFill>
                <a:prstDash val="solid"/>
                <a:miter lim="800000"/>
              </a:ln>
              <a:effectLst/>
            </p:spPr>
            <p:txBody>
              <a:bodyPr wrap="square" lIns="45720" tIns="45720" rIns="45720" bIns="45720" numCol="1" anchor="ctr">
                <a:noAutofit/>
              </a:bodyPr>
              <a:lstStyle/>
              <a:p>
                <a:pPr defTabSz="456371">
                  <a:defRPr sz="4800">
                    <a:solidFill>
                      <a:srgbClr val="FFFFFF"/>
                    </a:solidFill>
                    <a:latin typeface="Cambria"/>
                    <a:ea typeface="Cambria"/>
                    <a:cs typeface="Cambria"/>
                    <a:sym typeface="Cambria"/>
                  </a:defRPr>
                </a:pPr>
                <a:endParaRPr sz="4800">
                  <a:solidFill>
                    <a:srgbClr val="FFFFFF"/>
                  </a:solidFill>
                  <a:latin typeface="Cambria"/>
                  <a:ea typeface="Cambria"/>
                  <a:cs typeface="Cambria"/>
                  <a:sym typeface="Cambria"/>
                </a:endParaRPr>
              </a:p>
            </p:txBody>
          </p:sp>
        </p:grpSp>
        <p:sp>
          <p:nvSpPr>
            <p:cNvPr id="831" name="Shape 831"/>
            <p:cNvSpPr/>
            <p:nvPr/>
          </p:nvSpPr>
          <p:spPr>
            <a:xfrm>
              <a:off x="-1" y="0"/>
              <a:ext cx="2463407" cy="3054390"/>
            </a:xfrm>
            <a:prstGeom prst="rect">
              <a:avLst/>
            </a:prstGeom>
            <a:noFill/>
            <a:ln w="12700" cap="flat">
              <a:solidFill>
                <a:srgbClr val="CCCCCC"/>
              </a:solidFill>
              <a:prstDash val="solid"/>
              <a:miter lim="800000"/>
            </a:ln>
            <a:effectLst/>
          </p:spPr>
          <p:txBody>
            <a:bodyPr wrap="square" lIns="45720" tIns="45720" rIns="45720" bIns="45720" numCol="1" anchor="ctr">
              <a:noAutofit/>
            </a:bodyPr>
            <a:lstStyle/>
            <a:p>
              <a:pPr defTabSz="456371">
                <a:defRPr sz="4800">
                  <a:solidFill>
                    <a:srgbClr val="FFFFFF"/>
                  </a:solidFill>
                  <a:latin typeface="Cambria"/>
                  <a:ea typeface="Cambria"/>
                  <a:cs typeface="Cambria"/>
                  <a:sym typeface="Cambria"/>
                </a:defRPr>
              </a:pPr>
              <a:endParaRPr sz="4800">
                <a:solidFill>
                  <a:srgbClr val="FFFFFF"/>
                </a:solidFill>
                <a:latin typeface="Cambria"/>
                <a:ea typeface="Cambria"/>
                <a:cs typeface="Cambria"/>
                <a:sym typeface="Cambria"/>
              </a:endParaRPr>
            </a:p>
          </p:txBody>
        </p:sp>
      </p:grpSp>
      <p:sp>
        <p:nvSpPr>
          <p:cNvPr id="834" name="Shape 834"/>
          <p:cNvSpPr/>
          <p:nvPr/>
        </p:nvSpPr>
        <p:spPr>
          <a:xfrm>
            <a:off x="8032648" y="1553024"/>
            <a:ext cx="861774" cy="242374"/>
          </a:xfrm>
          <a:prstGeom prst="rect">
            <a:avLst/>
          </a:prstGeom>
          <a:ln w="12700">
            <a:miter lim="400000"/>
          </a:ln>
          <a:extLst>
            <a:ext uri="{C572A759-6A51-4108-AA02-DFA0A04FC94B}">
              <ma14:wrappingTextBoxFlag xmlns="" xmlns:ma14="http://schemas.microsoft.com/office/mac/drawingml/2011/main" val="1"/>
            </a:ext>
          </a:extLst>
        </p:spPr>
        <p:txBody>
          <a:bodyPr wrap="none" lIns="45720" tIns="45720" rIns="45720" bIns="45720">
            <a:spAutoFit/>
          </a:bodyPr>
          <a:lstStyle>
            <a:lvl1pPr algn="l" defTabSz="1217021">
              <a:defRPr sz="2600" i="1">
                <a:solidFill>
                  <a:srgbClr val="404040"/>
                </a:solidFill>
                <a:latin typeface="Times New Roman"/>
                <a:ea typeface="Times New Roman"/>
                <a:cs typeface="Times New Roman"/>
                <a:sym typeface="Times New Roman"/>
              </a:defRPr>
            </a:lvl1pPr>
          </a:lstStyle>
          <a:p>
            <a:pPr hangingPunct="0"/>
            <a:r>
              <a:rPr sz="975">
                <a:solidFill>
                  <a:srgbClr val="CCCCCC"/>
                </a:solidFill>
              </a:rPr>
              <a:t>Storage System</a:t>
            </a:r>
          </a:p>
        </p:txBody>
      </p:sp>
      <p:pic>
        <p:nvPicPr>
          <p:cNvPr id="835" name="image12.png"/>
          <p:cNvPicPr>
            <a:picLocks noChangeAspect="1"/>
          </p:cNvPicPr>
          <p:nvPr/>
        </p:nvPicPr>
        <p:blipFill>
          <a:blip r:embed="rId2">
            <a:extLst/>
          </a:blip>
          <a:stretch>
            <a:fillRect/>
          </a:stretch>
        </p:blipFill>
        <p:spPr>
          <a:xfrm>
            <a:off x="855175" y="1114453"/>
            <a:ext cx="822524" cy="580803"/>
          </a:xfrm>
          <a:prstGeom prst="rect">
            <a:avLst/>
          </a:prstGeom>
          <a:ln w="12700">
            <a:miter lim="400000"/>
          </a:ln>
        </p:spPr>
      </p:pic>
      <p:sp>
        <p:nvSpPr>
          <p:cNvPr id="893" name="Shape 893"/>
          <p:cNvSpPr/>
          <p:nvPr/>
        </p:nvSpPr>
        <p:spPr>
          <a:xfrm>
            <a:off x="1267302" y="1695255"/>
            <a:ext cx="702" cy="2355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25400">
            <a:solidFill>
              <a:srgbClr val="AB1A86"/>
            </a:solidFill>
            <a:miter/>
          </a:ln>
        </p:spPr>
        <p:txBody>
          <a:bodyPr/>
          <a:lstStyle/>
          <a:p>
            <a:pPr defTabSz="309555"/>
            <a:endParaRPr sz="675"/>
          </a:p>
        </p:txBody>
      </p:sp>
      <p:sp>
        <p:nvSpPr>
          <p:cNvPr id="837" name="Shape 837"/>
          <p:cNvSpPr/>
          <p:nvPr/>
        </p:nvSpPr>
        <p:spPr>
          <a:xfrm rot="21376469">
            <a:off x="109005" y="837407"/>
            <a:ext cx="6188663" cy="1950124"/>
          </a:xfrm>
          <a:prstGeom prst="ellipse">
            <a:avLst/>
          </a:prstGeom>
          <a:ln w="25400">
            <a:solidFill>
              <a:srgbClr val="EE7D31"/>
            </a:solidFill>
            <a:miter/>
          </a:ln>
          <a:effectLst/>
        </p:spPr>
        <p:txBody>
          <a:bodyPr lIns="45720" tIns="45720" rIns="45720" bIns="45720" anchor="ctr"/>
          <a:lstStyle/>
          <a:p>
            <a:pPr defTabSz="456371">
              <a:defRPr sz="4800">
                <a:solidFill>
                  <a:srgbClr val="FFFFFF"/>
                </a:solidFill>
                <a:latin typeface="Cambria"/>
                <a:ea typeface="Cambria"/>
                <a:cs typeface="Cambria"/>
                <a:sym typeface="Cambria"/>
              </a:defRPr>
            </a:pPr>
            <a:endParaRPr sz="4800">
              <a:solidFill>
                <a:srgbClr val="FFFFFF"/>
              </a:solidFill>
              <a:latin typeface="Cambria"/>
              <a:ea typeface="Cambria"/>
              <a:cs typeface="Cambria"/>
              <a:sym typeface="Cambria"/>
            </a:endParaRPr>
          </a:p>
        </p:txBody>
      </p:sp>
      <p:sp>
        <p:nvSpPr>
          <p:cNvPr id="839" name="Shape 839"/>
          <p:cNvSpPr/>
          <p:nvPr/>
        </p:nvSpPr>
        <p:spPr>
          <a:xfrm>
            <a:off x="1269575" y="1705150"/>
            <a:ext cx="1134033" cy="640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7" y="0"/>
                </a:lnTo>
                <a:lnTo>
                  <a:pt x="157" y="21600"/>
                </a:lnTo>
                <a:lnTo>
                  <a:pt x="21600" y="21600"/>
                </a:lnTo>
              </a:path>
            </a:pathLst>
          </a:custGeom>
          <a:ln w="28575">
            <a:solidFill>
              <a:srgbClr val="EE7D31"/>
            </a:solidFill>
            <a:miter/>
            <a:headEnd type="triangle"/>
          </a:ln>
          <a:effectLst/>
        </p:spPr>
        <p:txBody>
          <a:bodyPr lIns="45720" tIns="45720" rIns="45720" bIns="45720" anchor="ctr"/>
          <a:lstStyle/>
          <a:p>
            <a:pPr defTabSz="456371">
              <a:defRPr sz="4800">
                <a:latin typeface="Cambria"/>
                <a:ea typeface="Cambria"/>
                <a:cs typeface="Cambria"/>
                <a:sym typeface="Cambria"/>
              </a:defRPr>
            </a:pPr>
            <a:endParaRPr sz="4800">
              <a:latin typeface="Cambria"/>
              <a:ea typeface="Cambria"/>
              <a:cs typeface="Cambria"/>
              <a:sym typeface="Cambria"/>
            </a:endParaRPr>
          </a:p>
        </p:txBody>
      </p:sp>
      <p:grpSp>
        <p:nvGrpSpPr>
          <p:cNvPr id="845" name="Group 845"/>
          <p:cNvGrpSpPr/>
          <p:nvPr/>
        </p:nvGrpSpPr>
        <p:grpSpPr>
          <a:xfrm>
            <a:off x="2881746" y="1137610"/>
            <a:ext cx="324461" cy="317360"/>
            <a:chOff x="0" y="0"/>
            <a:chExt cx="865229" cy="846290"/>
          </a:xfrm>
          <a:solidFill>
            <a:srgbClr val="F49819"/>
          </a:solidFill>
        </p:grpSpPr>
        <p:sp>
          <p:nvSpPr>
            <p:cNvPr id="841" name="Shape 841"/>
            <p:cNvSpPr/>
            <p:nvPr/>
          </p:nvSpPr>
          <p:spPr>
            <a:xfrm>
              <a:off x="-1" y="0"/>
              <a:ext cx="865231" cy="8462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000"/>
                  </a:lnTo>
                  <a:lnTo>
                    <a:pt x="18079" y="21600"/>
                  </a:lnTo>
                  <a:lnTo>
                    <a:pt x="0" y="21600"/>
                  </a:lnTo>
                  <a:close/>
                </a:path>
              </a:pathLst>
            </a:custGeom>
            <a:grpFill/>
            <a:ln w="12700" cap="flat">
              <a:noFill/>
              <a:miter lim="400000"/>
            </a:ln>
            <a:effectLst>
              <a:outerShdw blurRad="127000" dist="101600" dir="2700000" rotWithShape="0">
                <a:srgbClr val="000000">
                  <a:alpha val="43000"/>
                </a:srgbClr>
              </a:outerShdw>
            </a:effectLst>
          </p:spPr>
          <p:txBody>
            <a:bodyPr wrap="square" lIns="45720" tIns="45720" rIns="45720" bIns="45720" numCol="1" anchor="ctr">
              <a:noAutofit/>
            </a:bodyPr>
            <a:lstStyle/>
            <a:p>
              <a:pPr defTabSz="456371">
                <a:defRPr sz="3200">
                  <a:solidFill>
                    <a:srgbClr val="404040"/>
                  </a:solidFill>
                  <a:latin typeface="Cambria"/>
                  <a:ea typeface="Cambria"/>
                  <a:cs typeface="Cambria"/>
                  <a:sym typeface="Cambria"/>
                </a:defRPr>
              </a:pPr>
              <a:endParaRPr sz="1200">
                <a:solidFill>
                  <a:srgbClr val="404040"/>
                </a:solidFill>
                <a:latin typeface="Cambria"/>
                <a:ea typeface="Cambria"/>
                <a:cs typeface="Cambria"/>
                <a:sym typeface="Cambria"/>
              </a:endParaRPr>
            </a:p>
          </p:txBody>
        </p:sp>
        <p:sp>
          <p:nvSpPr>
            <p:cNvPr id="842" name="Shape 842"/>
            <p:cNvSpPr/>
            <p:nvPr/>
          </p:nvSpPr>
          <p:spPr>
            <a:xfrm>
              <a:off x="724178" y="705240"/>
              <a:ext cx="141052" cy="1410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grpFill/>
            <a:ln w="12700" cap="flat">
              <a:noFill/>
              <a:miter lim="400000"/>
            </a:ln>
            <a:effectLst/>
          </p:spPr>
          <p:txBody>
            <a:bodyPr wrap="square" lIns="45720" tIns="45720" rIns="45720" bIns="45720" numCol="1" anchor="ctr">
              <a:noAutofit/>
            </a:bodyPr>
            <a:lstStyle/>
            <a:p>
              <a:pPr defTabSz="456371">
                <a:defRPr sz="3200">
                  <a:solidFill>
                    <a:srgbClr val="404040"/>
                  </a:solidFill>
                  <a:latin typeface="Cambria"/>
                  <a:ea typeface="Cambria"/>
                  <a:cs typeface="Cambria"/>
                  <a:sym typeface="Cambria"/>
                </a:defRPr>
              </a:pPr>
              <a:endParaRPr sz="1200">
                <a:solidFill>
                  <a:srgbClr val="404040"/>
                </a:solidFill>
                <a:latin typeface="Cambria"/>
                <a:ea typeface="Cambria"/>
                <a:cs typeface="Cambria"/>
                <a:sym typeface="Cambria"/>
              </a:endParaRPr>
            </a:p>
          </p:txBody>
        </p:sp>
        <p:sp>
          <p:nvSpPr>
            <p:cNvPr id="843" name="Shape 843"/>
            <p:cNvSpPr/>
            <p:nvPr/>
          </p:nvSpPr>
          <p:spPr>
            <a:xfrm>
              <a:off x="-1" y="0"/>
              <a:ext cx="865231" cy="846291"/>
            </a:xfrm>
            <a:custGeom>
              <a:avLst/>
              <a:gdLst/>
              <a:ahLst/>
              <a:cxnLst>
                <a:cxn ang="0">
                  <a:pos x="wd2" y="hd2"/>
                </a:cxn>
                <a:cxn ang="5400000">
                  <a:pos x="wd2" y="hd2"/>
                </a:cxn>
                <a:cxn ang="10800000">
                  <a:pos x="wd2" y="hd2"/>
                </a:cxn>
                <a:cxn ang="16200000">
                  <a:pos x="wd2" y="hd2"/>
                </a:cxn>
              </a:cxnLst>
              <a:rect l="0" t="0" r="r" b="b"/>
              <a:pathLst>
                <a:path w="21600" h="21600" extrusionOk="0">
                  <a:moveTo>
                    <a:pt x="18079" y="21600"/>
                  </a:moveTo>
                  <a:lnTo>
                    <a:pt x="18783" y="18720"/>
                  </a:lnTo>
                  <a:lnTo>
                    <a:pt x="21600" y="18000"/>
                  </a:lnTo>
                  <a:lnTo>
                    <a:pt x="18079" y="21600"/>
                  </a:lnTo>
                  <a:lnTo>
                    <a:pt x="0" y="21600"/>
                  </a:lnTo>
                  <a:lnTo>
                    <a:pt x="0" y="0"/>
                  </a:lnTo>
                  <a:lnTo>
                    <a:pt x="21600" y="0"/>
                  </a:lnTo>
                  <a:lnTo>
                    <a:pt x="21600" y="18000"/>
                  </a:lnTo>
                </a:path>
              </a:pathLst>
            </a:custGeom>
            <a:solidFill>
              <a:srgbClr val="EE7D31"/>
            </a:solidFill>
            <a:ln w="12700" cap="flat">
              <a:solidFill>
                <a:srgbClr val="404040"/>
              </a:solidFill>
              <a:prstDash val="solid"/>
              <a:miter lim="800000"/>
            </a:ln>
            <a:effectLst/>
          </p:spPr>
          <p:txBody>
            <a:bodyPr wrap="square" lIns="45720" tIns="45720" rIns="45720" bIns="45720" numCol="1" anchor="ctr">
              <a:noAutofit/>
            </a:bodyPr>
            <a:lstStyle/>
            <a:p>
              <a:pPr defTabSz="456371">
                <a:defRPr sz="3200">
                  <a:solidFill>
                    <a:srgbClr val="404040"/>
                  </a:solidFill>
                  <a:latin typeface="Cambria"/>
                  <a:ea typeface="Cambria"/>
                  <a:cs typeface="Cambria"/>
                  <a:sym typeface="Cambria"/>
                </a:defRPr>
              </a:pPr>
              <a:endParaRPr sz="1200">
                <a:solidFill>
                  <a:srgbClr val="404040"/>
                </a:solidFill>
                <a:latin typeface="Cambria"/>
                <a:ea typeface="Cambria"/>
                <a:cs typeface="Cambria"/>
                <a:sym typeface="Cambria"/>
              </a:endParaRPr>
            </a:p>
          </p:txBody>
        </p:sp>
        <p:sp>
          <p:nvSpPr>
            <p:cNvPr id="844" name="Shape 844"/>
            <p:cNvSpPr/>
            <p:nvPr/>
          </p:nvSpPr>
          <p:spPr>
            <a:xfrm>
              <a:off x="-1" y="117670"/>
              <a:ext cx="865231" cy="4699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rmAutofit lnSpcReduction="10000"/>
            </a:bodyPr>
            <a:lstStyle>
              <a:lvl1pPr defTabSz="1217021">
                <a:defRPr sz="3200">
                  <a:solidFill>
                    <a:srgbClr val="404040"/>
                  </a:solidFill>
                  <a:latin typeface="Cambria"/>
                  <a:ea typeface="Cambria"/>
                  <a:cs typeface="Cambria"/>
                  <a:sym typeface="Cambria"/>
                </a:defRPr>
              </a:lvl1pPr>
            </a:lstStyle>
            <a:p>
              <a:pPr algn="ctr" hangingPunct="0"/>
              <a:r>
                <a:rPr sz="1200"/>
                <a:t>***</a:t>
              </a:r>
            </a:p>
          </p:txBody>
        </p:sp>
      </p:grpSp>
      <p:sp>
        <p:nvSpPr>
          <p:cNvPr id="846" name="Shape 846"/>
          <p:cNvSpPr/>
          <p:nvPr/>
        </p:nvSpPr>
        <p:spPr>
          <a:xfrm rot="5400000">
            <a:off x="1710712" y="1005642"/>
            <a:ext cx="898482" cy="17807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28575">
            <a:solidFill>
              <a:srgbClr val="EE7D31"/>
            </a:solidFill>
            <a:miter/>
            <a:headEnd type="triangle"/>
          </a:ln>
          <a:effectLst/>
        </p:spPr>
        <p:txBody>
          <a:bodyPr lIns="45720" tIns="45720" rIns="45720" bIns="45720" anchor="ctr"/>
          <a:lstStyle/>
          <a:p>
            <a:pPr defTabSz="456371">
              <a:defRPr sz="4800">
                <a:latin typeface="Cambria"/>
                <a:ea typeface="Cambria"/>
                <a:cs typeface="Cambria"/>
                <a:sym typeface="Cambria"/>
              </a:defRPr>
            </a:pPr>
            <a:endParaRPr sz="4800">
              <a:latin typeface="Cambria"/>
              <a:ea typeface="Cambria"/>
              <a:cs typeface="Cambria"/>
              <a:sym typeface="Cambria"/>
            </a:endParaRPr>
          </a:p>
        </p:txBody>
      </p:sp>
      <p:grpSp>
        <p:nvGrpSpPr>
          <p:cNvPr id="850" name="Group 850"/>
          <p:cNvGrpSpPr/>
          <p:nvPr/>
        </p:nvGrpSpPr>
        <p:grpSpPr>
          <a:xfrm>
            <a:off x="5677408" y="2281496"/>
            <a:ext cx="3346163" cy="2301655"/>
            <a:chOff x="232136" y="-62658"/>
            <a:chExt cx="8776662" cy="5837839"/>
          </a:xfrm>
        </p:grpSpPr>
        <p:sp>
          <p:nvSpPr>
            <p:cNvPr id="847" name="Shape 847"/>
            <p:cNvSpPr/>
            <p:nvPr/>
          </p:nvSpPr>
          <p:spPr>
            <a:xfrm>
              <a:off x="1780826" y="1503338"/>
              <a:ext cx="7227972" cy="3983513"/>
            </a:xfrm>
            <a:prstGeom prst="rect">
              <a:avLst/>
            </a:prstGeom>
            <a:noFill/>
            <a:ln w="25400" cap="flat">
              <a:noFill/>
              <a:prstDash val="solid"/>
              <a:miter lim="800000"/>
            </a:ln>
            <a:effectLst/>
          </p:spPr>
          <p:txBody>
            <a:bodyPr wrap="square" lIns="45720" tIns="45720" rIns="45720" bIns="45720" numCol="1" anchor="ctr">
              <a:noAutofit/>
            </a:bodyPr>
            <a:lstStyle/>
            <a:p>
              <a:pPr defTabSz="456371">
                <a:lnSpc>
                  <a:spcPct val="80000"/>
                </a:lnSpc>
                <a:defRPr sz="3200" b="1" i="1">
                  <a:solidFill>
                    <a:srgbClr val="000090"/>
                  </a:solidFill>
                  <a:latin typeface="Times New Roman"/>
                  <a:ea typeface="Times New Roman"/>
                  <a:cs typeface="Times New Roman"/>
                  <a:sym typeface="Times New Roman"/>
                </a:defRPr>
              </a:pPr>
              <a:endParaRPr sz="1200" b="1" i="1">
                <a:solidFill>
                  <a:srgbClr val="000090"/>
                </a:solidFill>
                <a:latin typeface="HelvNeue Light for IBM" charset="0"/>
                <a:ea typeface="HelvNeue Light for IBM" charset="0"/>
                <a:cs typeface="HelvNeue Light for IBM" charset="0"/>
                <a:sym typeface="Times New Roman"/>
              </a:endParaRPr>
            </a:p>
          </p:txBody>
        </p:sp>
        <p:sp>
          <p:nvSpPr>
            <p:cNvPr id="848" name="Shape 848"/>
            <p:cNvSpPr/>
            <p:nvPr/>
          </p:nvSpPr>
          <p:spPr>
            <a:xfrm>
              <a:off x="232136" y="-62658"/>
              <a:ext cx="1372505" cy="5549507"/>
            </a:xfrm>
            <a:custGeom>
              <a:avLst/>
              <a:gdLst/>
              <a:ahLst/>
              <a:cxnLst>
                <a:cxn ang="0">
                  <a:pos x="wd2" y="hd2"/>
                </a:cxn>
                <a:cxn ang="5400000">
                  <a:pos x="wd2" y="hd2"/>
                </a:cxn>
                <a:cxn ang="10800000">
                  <a:pos x="wd2" y="hd2"/>
                </a:cxn>
                <a:cxn ang="16200000">
                  <a:pos x="wd2" y="hd2"/>
                </a:cxn>
              </a:cxnLst>
              <a:rect l="0" t="0" r="r" b="b"/>
              <a:pathLst>
                <a:path w="21600" h="21600" extrusionOk="0">
                  <a:moveTo>
                    <a:pt x="21600" y="5918"/>
                  </a:moveTo>
                  <a:lnTo>
                    <a:pt x="21600" y="21600"/>
                  </a:lnTo>
                  <a:moveTo>
                    <a:pt x="21600" y="8859"/>
                  </a:moveTo>
                  <a:lnTo>
                    <a:pt x="0" y="0"/>
                  </a:lnTo>
                </a:path>
              </a:pathLst>
            </a:custGeom>
            <a:noFill/>
            <a:ln w="25400" cap="flat">
              <a:solidFill>
                <a:srgbClr val="EE7D31"/>
              </a:solidFill>
              <a:prstDash val="solid"/>
              <a:miter lim="800000"/>
            </a:ln>
            <a:effectLst/>
          </p:spPr>
          <p:txBody>
            <a:bodyPr wrap="square" lIns="45720" tIns="45720" rIns="45720" bIns="45720" numCol="1" anchor="ctr">
              <a:noAutofit/>
            </a:bodyPr>
            <a:lstStyle/>
            <a:p>
              <a:pPr defTabSz="456371">
                <a:lnSpc>
                  <a:spcPct val="80000"/>
                </a:lnSpc>
                <a:defRPr sz="3200" b="1" i="1">
                  <a:solidFill>
                    <a:srgbClr val="000090"/>
                  </a:solidFill>
                  <a:latin typeface="Times New Roman"/>
                  <a:ea typeface="Times New Roman"/>
                  <a:cs typeface="Times New Roman"/>
                  <a:sym typeface="Times New Roman"/>
                </a:defRPr>
              </a:pPr>
              <a:endParaRPr sz="1200" b="1" i="1">
                <a:solidFill>
                  <a:srgbClr val="000090"/>
                </a:solidFill>
                <a:latin typeface="HelvNeue Light for IBM" charset="0"/>
                <a:ea typeface="HelvNeue Light for IBM" charset="0"/>
                <a:cs typeface="HelvNeue Light for IBM" charset="0"/>
                <a:sym typeface="Times New Roman"/>
              </a:endParaRPr>
            </a:p>
          </p:txBody>
        </p:sp>
        <p:sp>
          <p:nvSpPr>
            <p:cNvPr id="849" name="Shape 849"/>
            <p:cNvSpPr/>
            <p:nvPr/>
          </p:nvSpPr>
          <p:spPr>
            <a:xfrm>
              <a:off x="1952335" y="1672404"/>
              <a:ext cx="7056463" cy="410277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rmAutofit lnSpcReduction="10000"/>
            </a:bodyPr>
            <a:lstStyle/>
            <a:p>
              <a:pPr defTabSz="456371">
                <a:lnSpc>
                  <a:spcPct val="90000"/>
                </a:lnSpc>
                <a:defRPr sz="3200" b="1">
                  <a:solidFill>
                    <a:srgbClr val="404040"/>
                  </a:solidFill>
                  <a:latin typeface="Cambria"/>
                  <a:ea typeface="Cambria"/>
                  <a:cs typeface="Cambria"/>
                  <a:sym typeface="Cambria"/>
                </a:defRPr>
              </a:pPr>
              <a:r>
                <a:rPr lang="en-US" sz="1050" b="1" dirty="0">
                  <a:solidFill>
                    <a:srgbClr val="F48F19"/>
                  </a:solidFill>
                  <a:latin typeface="HelvNeue Bold for IBM" charset="0"/>
                  <a:ea typeface="HelvNeue Bold for IBM" charset="0"/>
                  <a:cs typeface="HelvNeue Bold for IBM" charset="0"/>
                  <a:sym typeface="Cambria"/>
                </a:rPr>
                <a:t>Communication Server </a:t>
              </a:r>
              <a:br>
                <a:rPr lang="en-US" sz="1050" b="1" dirty="0">
                  <a:solidFill>
                    <a:srgbClr val="F48F19"/>
                  </a:solidFill>
                  <a:latin typeface="HelvNeue Bold for IBM" charset="0"/>
                  <a:ea typeface="HelvNeue Bold for IBM" charset="0"/>
                  <a:cs typeface="HelvNeue Bold for IBM" charset="0"/>
                  <a:sym typeface="Cambria"/>
                </a:rPr>
              </a:br>
              <a:r>
                <a:rPr lang="en-US" sz="1050" b="1" dirty="0">
                  <a:solidFill>
                    <a:srgbClr val="F48F19"/>
                  </a:solidFill>
                  <a:latin typeface="HelvNeue Light for IBM" charset="0"/>
                  <a:ea typeface="HelvNeue Light for IBM" charset="0"/>
                  <a:cs typeface="HelvNeue Light for IBM" charset="0"/>
                  <a:sym typeface="Cambria"/>
                </a:rPr>
                <a:t>z Encryption Readiness Technology (</a:t>
              </a:r>
              <a:r>
                <a:rPr lang="en-US" sz="1050" b="1" dirty="0" err="1">
                  <a:solidFill>
                    <a:srgbClr val="F48F19"/>
                  </a:solidFill>
                  <a:latin typeface="HelvNeue Light for IBM" charset="0"/>
                  <a:ea typeface="HelvNeue Light for IBM" charset="0"/>
                  <a:cs typeface="HelvNeue Light for IBM" charset="0"/>
                  <a:sym typeface="Cambria"/>
                </a:rPr>
                <a:t>zERT</a:t>
              </a:r>
              <a:r>
                <a:rPr lang="en-US" sz="1050" b="1" dirty="0">
                  <a:solidFill>
                    <a:srgbClr val="F48F19"/>
                  </a:solidFill>
                  <a:latin typeface="HelvNeue Light for IBM" charset="0"/>
                  <a:ea typeface="HelvNeue Light for IBM" charset="0"/>
                  <a:cs typeface="HelvNeue Light for IBM" charset="0"/>
                  <a:sym typeface="Cambria"/>
                </a:rPr>
                <a:t>)</a:t>
              </a:r>
              <a:r>
                <a:rPr sz="1050" b="1" dirty="0">
                  <a:solidFill>
                    <a:srgbClr val="F48F19"/>
                  </a:solidFill>
                  <a:latin typeface="HelvNeue Light for IBM" charset="0"/>
                  <a:ea typeface="HelvNeue Light for IBM" charset="0"/>
                  <a:cs typeface="HelvNeue Light for IBM" charset="0"/>
                  <a:sym typeface="Cambria"/>
                </a:rPr>
                <a:t>:</a:t>
              </a:r>
              <a:endParaRPr lang="en-US" sz="1050" b="1" dirty="0">
                <a:solidFill>
                  <a:srgbClr val="F48F19"/>
                </a:solidFill>
                <a:latin typeface="HelvNeue Light for IBM" charset="0"/>
                <a:ea typeface="HelvNeue Light for IBM" charset="0"/>
                <a:cs typeface="HelvNeue Light for IBM" charset="0"/>
                <a:sym typeface="Cambria"/>
              </a:endParaRPr>
            </a:p>
            <a:p>
              <a:pPr defTabSz="456371">
                <a:lnSpc>
                  <a:spcPct val="90000"/>
                </a:lnSpc>
                <a:defRPr sz="3200" b="1">
                  <a:solidFill>
                    <a:srgbClr val="404040"/>
                  </a:solidFill>
                  <a:latin typeface="Cambria"/>
                  <a:ea typeface="Cambria"/>
                  <a:cs typeface="Cambria"/>
                  <a:sym typeface="Cambria"/>
                </a:defRPr>
              </a:pPr>
              <a:endParaRPr sz="1050" b="1" dirty="0">
                <a:latin typeface="HelvNeue Light for IBM" charset="0"/>
                <a:ea typeface="HelvNeue Light for IBM" charset="0"/>
                <a:cs typeface="HelvNeue Light for IBM" charset="0"/>
                <a:sym typeface="Cambria"/>
              </a:endParaRPr>
            </a:p>
            <a:p>
              <a:pPr defTabSz="456371">
                <a:lnSpc>
                  <a:spcPct val="90000"/>
                </a:lnSpc>
                <a:defRPr sz="3200">
                  <a:solidFill>
                    <a:srgbClr val="404040"/>
                  </a:solidFill>
                  <a:latin typeface="Cambria"/>
                  <a:ea typeface="Cambria"/>
                  <a:cs typeface="Cambria"/>
                  <a:sym typeface="Cambria"/>
                </a:defRPr>
              </a:pPr>
              <a:r>
                <a:rPr sz="1200" dirty="0">
                  <a:latin typeface="HelvNeue Light for IBM" charset="0"/>
                  <a:ea typeface="HelvNeue Light for IBM" charset="0"/>
                  <a:cs typeface="HelvNeue Light for IBM" charset="0"/>
                  <a:sym typeface="Cambria"/>
                </a:rPr>
                <a:t>A z/OS administrator can determine </a:t>
              </a:r>
              <a:r>
                <a:rPr lang="en-US" sz="1200" dirty="0">
                  <a:latin typeface="HelvNeue Light for IBM" charset="0"/>
                  <a:ea typeface="HelvNeue Light for IBM" charset="0"/>
                  <a:cs typeface="HelvNeue Light for IBM" charset="0"/>
                  <a:sym typeface="Cambria"/>
                </a:rPr>
                <a:t>when</a:t>
              </a:r>
              <a:r>
                <a:rPr sz="1200" dirty="0">
                  <a:latin typeface="HelvNeue Light for IBM" charset="0"/>
                  <a:ea typeface="HelvNeue Light for IBM" charset="0"/>
                  <a:cs typeface="HelvNeue Light for IBM" charset="0"/>
                  <a:sym typeface="Cambria"/>
                </a:rPr>
                <a:t> network traffic meets specified policy</a:t>
              </a:r>
              <a:r>
                <a:rPr lang="en-US" sz="1200" dirty="0">
                  <a:latin typeface="HelvNeue Light for IBM" charset="0"/>
                  <a:ea typeface="HelvNeue Light for IBM" charset="0"/>
                  <a:cs typeface="HelvNeue Light for IBM" charset="0"/>
                  <a:sym typeface="Cambria"/>
                </a:rPr>
                <a:t> with new discovery and reporting capabilities</a:t>
              </a:r>
              <a:endParaRPr sz="1200" dirty="0">
                <a:latin typeface="HelvNeue Light for IBM" charset="0"/>
                <a:ea typeface="HelvNeue Light for IBM" charset="0"/>
                <a:cs typeface="HelvNeue Light for IBM" charset="0"/>
                <a:sym typeface="Cambria"/>
              </a:endParaRPr>
            </a:p>
            <a:p>
              <a:pPr defTabSz="456371">
                <a:lnSpc>
                  <a:spcPct val="80000"/>
                </a:lnSpc>
                <a:defRPr sz="3200" b="1" i="1">
                  <a:solidFill>
                    <a:srgbClr val="000090"/>
                  </a:solidFill>
                  <a:latin typeface="Times New Roman"/>
                  <a:ea typeface="Times New Roman"/>
                  <a:cs typeface="Times New Roman"/>
                  <a:sym typeface="Times New Roman"/>
                </a:defRPr>
              </a:pPr>
              <a:endParaRPr lang="en-US" sz="1200" b="1" i="1" dirty="0">
                <a:latin typeface="HelvNeue Light for IBM" charset="0"/>
                <a:ea typeface="HelvNeue Light for IBM" charset="0"/>
                <a:cs typeface="HelvNeue Light for IBM" charset="0"/>
                <a:sym typeface="Times New Roman"/>
              </a:endParaRPr>
            </a:p>
            <a:p>
              <a:pPr defTabSz="456371">
                <a:lnSpc>
                  <a:spcPct val="80000"/>
                </a:lnSpc>
                <a:defRPr sz="3200" b="1" i="1">
                  <a:solidFill>
                    <a:srgbClr val="000090"/>
                  </a:solidFill>
                  <a:latin typeface="Times New Roman"/>
                  <a:ea typeface="Times New Roman"/>
                  <a:cs typeface="Times New Roman"/>
                  <a:sym typeface="Times New Roman"/>
                </a:defRPr>
              </a:pPr>
              <a:r>
                <a:rPr sz="1200" b="1" i="1" dirty="0">
                  <a:latin typeface="HelvNeue Light for IBM" charset="0"/>
                  <a:ea typeface="HelvNeue Light for IBM" charset="0"/>
                  <a:cs typeface="HelvNeue Light for IBM" charset="0"/>
                  <a:sym typeface="Times New Roman"/>
                </a:rPr>
                <a:t>Currently no single method to easily determine which application traffic patterns are protected</a:t>
              </a:r>
            </a:p>
          </p:txBody>
        </p:sp>
      </p:grpSp>
      <p:sp>
        <p:nvSpPr>
          <p:cNvPr id="854" name="Shape 854"/>
          <p:cNvSpPr/>
          <p:nvPr/>
        </p:nvSpPr>
        <p:spPr>
          <a:xfrm>
            <a:off x="3208087" y="1200915"/>
            <a:ext cx="531596" cy="184666"/>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defTabSz="1217021">
              <a:defRPr sz="3200">
                <a:solidFill>
                  <a:srgbClr val="404040"/>
                </a:solidFill>
                <a:latin typeface="Times New Roman"/>
                <a:ea typeface="Times New Roman"/>
                <a:cs typeface="Times New Roman"/>
                <a:sym typeface="Times New Roman"/>
              </a:defRPr>
            </a:lvl1pPr>
          </a:lstStyle>
          <a:p>
            <a:pPr algn="ctr" hangingPunct="0"/>
            <a:r>
              <a:rPr sz="1200" dirty="0">
                <a:solidFill>
                  <a:schemeClr val="tx1"/>
                </a:solidFill>
              </a:rPr>
              <a:t>App A</a:t>
            </a:r>
          </a:p>
        </p:txBody>
      </p:sp>
      <p:grpSp>
        <p:nvGrpSpPr>
          <p:cNvPr id="859" name="Group 859"/>
          <p:cNvGrpSpPr/>
          <p:nvPr/>
        </p:nvGrpSpPr>
        <p:grpSpPr>
          <a:xfrm>
            <a:off x="2867270" y="1926078"/>
            <a:ext cx="324461" cy="317360"/>
            <a:chOff x="0" y="0"/>
            <a:chExt cx="865229" cy="846290"/>
          </a:xfrm>
          <a:solidFill>
            <a:srgbClr val="F49819"/>
          </a:solidFill>
        </p:grpSpPr>
        <p:sp>
          <p:nvSpPr>
            <p:cNvPr id="855" name="Shape 855"/>
            <p:cNvSpPr/>
            <p:nvPr/>
          </p:nvSpPr>
          <p:spPr>
            <a:xfrm>
              <a:off x="-1" y="0"/>
              <a:ext cx="865231" cy="8462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000"/>
                  </a:lnTo>
                  <a:lnTo>
                    <a:pt x="18079" y="21600"/>
                  </a:lnTo>
                  <a:lnTo>
                    <a:pt x="0" y="21600"/>
                  </a:lnTo>
                  <a:close/>
                </a:path>
              </a:pathLst>
            </a:custGeom>
            <a:grpFill/>
            <a:ln w="12700" cap="flat">
              <a:noFill/>
              <a:miter lim="400000"/>
            </a:ln>
            <a:effectLst>
              <a:outerShdw blurRad="127000" dist="101600" dir="2700000" rotWithShape="0">
                <a:srgbClr val="000000">
                  <a:alpha val="43000"/>
                </a:srgbClr>
              </a:outerShdw>
            </a:effectLst>
          </p:spPr>
          <p:txBody>
            <a:bodyPr wrap="square" lIns="45720" tIns="45720" rIns="45720" bIns="45720" numCol="1" anchor="ctr">
              <a:noAutofit/>
            </a:bodyPr>
            <a:lstStyle/>
            <a:p>
              <a:pPr defTabSz="456371">
                <a:defRPr sz="3200">
                  <a:solidFill>
                    <a:srgbClr val="404040"/>
                  </a:solidFill>
                  <a:latin typeface="Cambria"/>
                  <a:ea typeface="Cambria"/>
                  <a:cs typeface="Cambria"/>
                  <a:sym typeface="Cambria"/>
                </a:defRPr>
              </a:pPr>
              <a:endParaRPr sz="1200">
                <a:solidFill>
                  <a:srgbClr val="404040"/>
                </a:solidFill>
                <a:latin typeface="Cambria"/>
                <a:ea typeface="Cambria"/>
                <a:cs typeface="Cambria"/>
                <a:sym typeface="Cambria"/>
              </a:endParaRPr>
            </a:p>
          </p:txBody>
        </p:sp>
        <p:sp>
          <p:nvSpPr>
            <p:cNvPr id="856" name="Shape 856"/>
            <p:cNvSpPr/>
            <p:nvPr/>
          </p:nvSpPr>
          <p:spPr>
            <a:xfrm>
              <a:off x="724178" y="705240"/>
              <a:ext cx="141052" cy="1410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grpFill/>
            <a:ln w="12700" cap="flat">
              <a:noFill/>
              <a:miter lim="400000"/>
            </a:ln>
            <a:effectLst/>
          </p:spPr>
          <p:txBody>
            <a:bodyPr wrap="square" lIns="45720" tIns="45720" rIns="45720" bIns="45720" numCol="1" anchor="ctr">
              <a:noAutofit/>
            </a:bodyPr>
            <a:lstStyle/>
            <a:p>
              <a:pPr defTabSz="456371">
                <a:defRPr sz="3200">
                  <a:solidFill>
                    <a:srgbClr val="404040"/>
                  </a:solidFill>
                  <a:latin typeface="Cambria"/>
                  <a:ea typeface="Cambria"/>
                  <a:cs typeface="Cambria"/>
                  <a:sym typeface="Cambria"/>
                </a:defRPr>
              </a:pPr>
              <a:endParaRPr sz="1200">
                <a:solidFill>
                  <a:srgbClr val="404040"/>
                </a:solidFill>
                <a:latin typeface="Cambria"/>
                <a:ea typeface="Cambria"/>
                <a:cs typeface="Cambria"/>
                <a:sym typeface="Cambria"/>
              </a:endParaRPr>
            </a:p>
          </p:txBody>
        </p:sp>
        <p:sp>
          <p:nvSpPr>
            <p:cNvPr id="857" name="Shape 857"/>
            <p:cNvSpPr/>
            <p:nvPr/>
          </p:nvSpPr>
          <p:spPr>
            <a:xfrm>
              <a:off x="-1" y="0"/>
              <a:ext cx="865231" cy="846291"/>
            </a:xfrm>
            <a:custGeom>
              <a:avLst/>
              <a:gdLst/>
              <a:ahLst/>
              <a:cxnLst>
                <a:cxn ang="0">
                  <a:pos x="wd2" y="hd2"/>
                </a:cxn>
                <a:cxn ang="5400000">
                  <a:pos x="wd2" y="hd2"/>
                </a:cxn>
                <a:cxn ang="10800000">
                  <a:pos x="wd2" y="hd2"/>
                </a:cxn>
                <a:cxn ang="16200000">
                  <a:pos x="wd2" y="hd2"/>
                </a:cxn>
              </a:cxnLst>
              <a:rect l="0" t="0" r="r" b="b"/>
              <a:pathLst>
                <a:path w="21600" h="21600" extrusionOk="0">
                  <a:moveTo>
                    <a:pt x="18079" y="21600"/>
                  </a:moveTo>
                  <a:lnTo>
                    <a:pt x="18783" y="18720"/>
                  </a:lnTo>
                  <a:lnTo>
                    <a:pt x="21600" y="18000"/>
                  </a:lnTo>
                  <a:lnTo>
                    <a:pt x="18079" y="21600"/>
                  </a:lnTo>
                  <a:lnTo>
                    <a:pt x="0" y="21600"/>
                  </a:lnTo>
                  <a:lnTo>
                    <a:pt x="0" y="0"/>
                  </a:lnTo>
                  <a:lnTo>
                    <a:pt x="21600" y="0"/>
                  </a:lnTo>
                  <a:lnTo>
                    <a:pt x="21600" y="18000"/>
                  </a:lnTo>
                </a:path>
              </a:pathLst>
            </a:custGeom>
            <a:solidFill>
              <a:srgbClr val="EE7D31"/>
            </a:solidFill>
            <a:ln w="12700" cap="flat">
              <a:solidFill>
                <a:srgbClr val="404040"/>
              </a:solidFill>
              <a:prstDash val="solid"/>
              <a:miter lim="800000"/>
            </a:ln>
            <a:effectLst/>
          </p:spPr>
          <p:txBody>
            <a:bodyPr wrap="square" lIns="45720" tIns="45720" rIns="45720" bIns="45720" numCol="1" anchor="ctr">
              <a:noAutofit/>
            </a:bodyPr>
            <a:lstStyle/>
            <a:p>
              <a:pPr defTabSz="456371">
                <a:defRPr sz="3200">
                  <a:solidFill>
                    <a:srgbClr val="404040"/>
                  </a:solidFill>
                  <a:latin typeface="Cambria"/>
                  <a:ea typeface="Cambria"/>
                  <a:cs typeface="Cambria"/>
                  <a:sym typeface="Cambria"/>
                </a:defRPr>
              </a:pPr>
              <a:endParaRPr sz="1200">
                <a:solidFill>
                  <a:srgbClr val="404040"/>
                </a:solidFill>
                <a:latin typeface="Cambria"/>
                <a:ea typeface="Cambria"/>
                <a:cs typeface="Cambria"/>
                <a:sym typeface="Cambria"/>
              </a:endParaRPr>
            </a:p>
          </p:txBody>
        </p:sp>
        <p:sp>
          <p:nvSpPr>
            <p:cNvPr id="858" name="Shape 858"/>
            <p:cNvSpPr/>
            <p:nvPr/>
          </p:nvSpPr>
          <p:spPr>
            <a:xfrm>
              <a:off x="-1" y="117670"/>
              <a:ext cx="865231" cy="4699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rmAutofit lnSpcReduction="10000"/>
            </a:bodyPr>
            <a:lstStyle>
              <a:lvl1pPr defTabSz="1217021">
                <a:defRPr sz="3200">
                  <a:solidFill>
                    <a:srgbClr val="404040"/>
                  </a:solidFill>
                  <a:latin typeface="Cambria"/>
                  <a:ea typeface="Cambria"/>
                  <a:cs typeface="Cambria"/>
                  <a:sym typeface="Cambria"/>
                </a:defRPr>
              </a:lvl1pPr>
            </a:lstStyle>
            <a:p>
              <a:pPr algn="ctr" hangingPunct="0"/>
              <a:r>
                <a:rPr sz="1200"/>
                <a:t>***</a:t>
              </a:r>
            </a:p>
          </p:txBody>
        </p:sp>
      </p:grpSp>
      <p:sp>
        <p:nvSpPr>
          <p:cNvPr id="861" name="Shape 861"/>
          <p:cNvSpPr/>
          <p:nvPr/>
        </p:nvSpPr>
        <p:spPr>
          <a:xfrm>
            <a:off x="5429894" y="1200915"/>
            <a:ext cx="531597" cy="184666"/>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defTabSz="1217021">
              <a:defRPr sz="3200">
                <a:solidFill>
                  <a:srgbClr val="404040"/>
                </a:solidFill>
                <a:latin typeface="Times New Roman"/>
                <a:ea typeface="Times New Roman"/>
                <a:cs typeface="Times New Roman"/>
                <a:sym typeface="Times New Roman"/>
              </a:defRPr>
            </a:lvl1pPr>
          </a:lstStyle>
          <a:p>
            <a:pPr algn="ctr" hangingPunct="0"/>
            <a:r>
              <a:rPr sz="1200">
                <a:solidFill>
                  <a:schemeClr val="tx1"/>
                </a:solidFill>
              </a:rPr>
              <a:t>App B</a:t>
            </a:r>
          </a:p>
        </p:txBody>
      </p:sp>
      <p:grpSp>
        <p:nvGrpSpPr>
          <p:cNvPr id="866" name="Group 866"/>
          <p:cNvGrpSpPr/>
          <p:nvPr/>
        </p:nvGrpSpPr>
        <p:grpSpPr>
          <a:xfrm>
            <a:off x="5091883" y="1137117"/>
            <a:ext cx="324461" cy="317360"/>
            <a:chOff x="0" y="0"/>
            <a:chExt cx="865229" cy="846290"/>
          </a:xfrm>
          <a:effectLst/>
        </p:grpSpPr>
        <p:sp>
          <p:nvSpPr>
            <p:cNvPr id="862" name="Shape 862"/>
            <p:cNvSpPr/>
            <p:nvPr/>
          </p:nvSpPr>
          <p:spPr>
            <a:xfrm>
              <a:off x="-1" y="0"/>
              <a:ext cx="865231" cy="8462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000"/>
                  </a:lnTo>
                  <a:lnTo>
                    <a:pt x="18079" y="21600"/>
                  </a:lnTo>
                  <a:lnTo>
                    <a:pt x="0" y="21600"/>
                  </a:lnTo>
                  <a:close/>
                </a:path>
              </a:pathLst>
            </a:custGeom>
            <a:solidFill>
              <a:srgbClr val="CCCCCC"/>
            </a:solidFill>
            <a:ln w="12700" cap="flat">
              <a:noFill/>
              <a:miter lim="400000"/>
            </a:ln>
            <a:effectLst>
              <a:outerShdw blurRad="127000" dist="101600" dir="2700000" rotWithShape="0">
                <a:srgbClr val="000000">
                  <a:alpha val="43000"/>
                </a:srgbClr>
              </a:outerShdw>
            </a:effectLst>
          </p:spPr>
          <p:txBody>
            <a:bodyPr wrap="square" lIns="45720" tIns="45720" rIns="45720" bIns="45720" numCol="1" anchor="ctr">
              <a:noAutofit/>
            </a:bodyPr>
            <a:lstStyle/>
            <a:p>
              <a:pPr defTabSz="456371">
                <a:defRPr sz="3200">
                  <a:solidFill>
                    <a:srgbClr val="404040"/>
                  </a:solidFill>
                  <a:latin typeface="Cambria"/>
                  <a:ea typeface="Cambria"/>
                  <a:cs typeface="Cambria"/>
                  <a:sym typeface="Cambria"/>
                </a:defRPr>
              </a:pPr>
              <a:endParaRPr sz="1200">
                <a:solidFill>
                  <a:srgbClr val="404040"/>
                </a:solidFill>
                <a:latin typeface="Cambria"/>
                <a:ea typeface="Cambria"/>
                <a:cs typeface="Cambria"/>
                <a:sym typeface="Cambria"/>
              </a:endParaRPr>
            </a:p>
          </p:txBody>
        </p:sp>
        <p:sp>
          <p:nvSpPr>
            <p:cNvPr id="863" name="Shape 863"/>
            <p:cNvSpPr/>
            <p:nvPr/>
          </p:nvSpPr>
          <p:spPr>
            <a:xfrm>
              <a:off x="724178" y="705240"/>
              <a:ext cx="141052" cy="1410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20" tIns="45720" rIns="45720" bIns="45720" numCol="1" anchor="ctr">
              <a:noAutofit/>
            </a:bodyPr>
            <a:lstStyle/>
            <a:p>
              <a:pPr defTabSz="456371">
                <a:defRPr sz="3200">
                  <a:solidFill>
                    <a:srgbClr val="404040"/>
                  </a:solidFill>
                  <a:latin typeface="Cambria"/>
                  <a:ea typeface="Cambria"/>
                  <a:cs typeface="Cambria"/>
                  <a:sym typeface="Cambria"/>
                </a:defRPr>
              </a:pPr>
              <a:endParaRPr sz="1200">
                <a:solidFill>
                  <a:srgbClr val="404040"/>
                </a:solidFill>
                <a:latin typeface="Cambria"/>
                <a:ea typeface="Cambria"/>
                <a:cs typeface="Cambria"/>
                <a:sym typeface="Cambria"/>
              </a:endParaRPr>
            </a:p>
          </p:txBody>
        </p:sp>
        <p:sp>
          <p:nvSpPr>
            <p:cNvPr id="864" name="Shape 864"/>
            <p:cNvSpPr/>
            <p:nvPr/>
          </p:nvSpPr>
          <p:spPr>
            <a:xfrm>
              <a:off x="-1" y="0"/>
              <a:ext cx="865231" cy="846291"/>
            </a:xfrm>
            <a:custGeom>
              <a:avLst/>
              <a:gdLst/>
              <a:ahLst/>
              <a:cxnLst>
                <a:cxn ang="0">
                  <a:pos x="wd2" y="hd2"/>
                </a:cxn>
                <a:cxn ang="5400000">
                  <a:pos x="wd2" y="hd2"/>
                </a:cxn>
                <a:cxn ang="10800000">
                  <a:pos x="wd2" y="hd2"/>
                </a:cxn>
                <a:cxn ang="16200000">
                  <a:pos x="wd2" y="hd2"/>
                </a:cxn>
              </a:cxnLst>
              <a:rect l="0" t="0" r="r" b="b"/>
              <a:pathLst>
                <a:path w="21600" h="21600" extrusionOk="0">
                  <a:moveTo>
                    <a:pt x="18079" y="21600"/>
                  </a:moveTo>
                  <a:lnTo>
                    <a:pt x="18783" y="18720"/>
                  </a:lnTo>
                  <a:lnTo>
                    <a:pt x="21600" y="18000"/>
                  </a:lnTo>
                  <a:lnTo>
                    <a:pt x="18079" y="21600"/>
                  </a:lnTo>
                  <a:lnTo>
                    <a:pt x="0" y="21600"/>
                  </a:lnTo>
                  <a:lnTo>
                    <a:pt x="0" y="0"/>
                  </a:lnTo>
                  <a:lnTo>
                    <a:pt x="21600" y="0"/>
                  </a:lnTo>
                  <a:lnTo>
                    <a:pt x="21600" y="18000"/>
                  </a:lnTo>
                </a:path>
              </a:pathLst>
            </a:custGeom>
            <a:noFill/>
            <a:ln w="12700" cap="flat">
              <a:solidFill>
                <a:schemeClr val="tx1">
                  <a:lumMod val="65000"/>
                  <a:lumOff val="35000"/>
                </a:schemeClr>
              </a:solidFill>
              <a:prstDash val="solid"/>
              <a:miter lim="800000"/>
            </a:ln>
            <a:effectLst/>
          </p:spPr>
          <p:txBody>
            <a:bodyPr wrap="square" lIns="45720" tIns="45720" rIns="45720" bIns="45720" numCol="1" anchor="ctr">
              <a:noAutofit/>
            </a:bodyPr>
            <a:lstStyle/>
            <a:p>
              <a:pPr defTabSz="456371">
                <a:defRPr sz="3200">
                  <a:solidFill>
                    <a:srgbClr val="404040"/>
                  </a:solidFill>
                  <a:latin typeface="Cambria"/>
                  <a:ea typeface="Cambria"/>
                  <a:cs typeface="Cambria"/>
                  <a:sym typeface="Cambria"/>
                </a:defRPr>
              </a:pPr>
              <a:endParaRPr sz="1200">
                <a:solidFill>
                  <a:srgbClr val="404040"/>
                </a:solidFill>
                <a:latin typeface="Cambria"/>
                <a:ea typeface="Cambria"/>
                <a:cs typeface="Cambria"/>
                <a:sym typeface="Cambria"/>
              </a:endParaRPr>
            </a:p>
          </p:txBody>
        </p:sp>
        <p:sp>
          <p:nvSpPr>
            <p:cNvPr id="865" name="Shape 865"/>
            <p:cNvSpPr/>
            <p:nvPr/>
          </p:nvSpPr>
          <p:spPr>
            <a:xfrm>
              <a:off x="-1" y="117670"/>
              <a:ext cx="865231" cy="4699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rmAutofit lnSpcReduction="10000"/>
            </a:bodyPr>
            <a:lstStyle>
              <a:lvl1pPr defTabSz="1217021">
                <a:defRPr sz="3200">
                  <a:solidFill>
                    <a:srgbClr val="404040"/>
                  </a:solidFill>
                  <a:latin typeface="Cambria"/>
                  <a:ea typeface="Cambria"/>
                  <a:cs typeface="Cambria"/>
                  <a:sym typeface="Cambria"/>
                </a:defRPr>
              </a:lvl1pPr>
            </a:lstStyle>
            <a:p>
              <a:pPr algn="ctr" hangingPunct="0"/>
              <a:r>
                <a:rPr sz="1200"/>
                <a:t>abc</a:t>
              </a:r>
            </a:p>
          </p:txBody>
        </p:sp>
      </p:grpSp>
      <p:sp>
        <p:nvSpPr>
          <p:cNvPr id="889" name="Shape 889"/>
          <p:cNvSpPr/>
          <p:nvPr/>
        </p:nvSpPr>
        <p:spPr>
          <a:xfrm>
            <a:off x="53182" y="2915354"/>
            <a:ext cx="2656197" cy="1667798"/>
          </a:xfrm>
          <a:prstGeom prst="rect">
            <a:avLst/>
          </a:prstGeom>
          <a:noFill/>
          <a:ln w="12700">
            <a:noFill/>
            <a:miter lim="400000"/>
          </a:ln>
          <a:effectLst/>
          <a:extLst>
            <a:ext uri="{C572A759-6A51-4108-AA02-DFA0A04FC94B}">
              <ma14:wrappingTextBoxFlag xmlns="" xmlns:ma14="http://schemas.microsoft.com/office/mac/drawingml/2011/main" val="1"/>
            </a:ext>
          </a:extLst>
        </p:spPr>
        <p:txBody>
          <a:bodyPr wrap="square" lIns="44577" tIns="45720" rIns="45720" bIns="45720" anchor="ctr">
            <a:noAutofit/>
          </a:bodyPr>
          <a:lstStyle/>
          <a:p>
            <a:pPr defTabSz="456371">
              <a:defRPr sz="2800" b="1" i="1">
                <a:solidFill>
                  <a:srgbClr val="F38F1A"/>
                </a:solidFill>
                <a:latin typeface="Times New Roman"/>
                <a:ea typeface="Times New Roman"/>
                <a:cs typeface="Times New Roman"/>
                <a:sym typeface="Times New Roman"/>
              </a:defRPr>
            </a:pPr>
            <a:r>
              <a:rPr lang="en-US" sz="1400" b="1" i="1" dirty="0">
                <a:solidFill>
                  <a:srgbClr val="EE7D31"/>
                </a:solidFill>
                <a:latin typeface="HelvNeue Bold for IBM" charset="0"/>
                <a:ea typeface="HelvNeue Bold for IBM" charset="0"/>
                <a:cs typeface="HelvNeue Bold for IBM" charset="0"/>
                <a:sym typeface="Times New Roman"/>
              </a:rPr>
              <a:t>Client </a:t>
            </a:r>
            <a:r>
              <a:rPr sz="1400" b="1" i="1" dirty="0">
                <a:solidFill>
                  <a:srgbClr val="EE7D31"/>
                </a:solidFill>
                <a:latin typeface="HelvNeue Bold for IBM" charset="0"/>
                <a:ea typeface="HelvNeue Bold for IBM" charset="0"/>
                <a:cs typeface="HelvNeue Bold for IBM" charset="0"/>
                <a:sym typeface="Times New Roman"/>
              </a:rPr>
              <a:t>Value Proposition:</a:t>
            </a:r>
            <a:endParaRPr sz="1400" b="1" i="1" dirty="0">
              <a:solidFill>
                <a:srgbClr val="EE7D31"/>
              </a:solidFill>
              <a:latin typeface="HelvNeue Bold for IBM" charset="0"/>
              <a:ea typeface="HelvNeue Bold for IBM" charset="0"/>
              <a:cs typeface="HelvNeue Bold for IBM" charset="0"/>
              <a:sym typeface="Arial"/>
            </a:endParaRPr>
          </a:p>
          <a:p>
            <a:pPr defTabSz="456371">
              <a:defRPr sz="2800" i="1">
                <a:solidFill>
                  <a:srgbClr val="F38F1A"/>
                </a:solidFill>
                <a:latin typeface="Times New Roman"/>
                <a:ea typeface="Times New Roman"/>
                <a:cs typeface="Times New Roman"/>
                <a:sym typeface="Times New Roman"/>
              </a:defRPr>
            </a:pPr>
            <a:r>
              <a:rPr lang="en-US" sz="1400" i="1" dirty="0">
                <a:solidFill>
                  <a:srgbClr val="EE7D31"/>
                </a:solidFill>
                <a:latin typeface="HelvNeue Light for IBM" charset="0"/>
                <a:ea typeface="HelvNeue Light for IBM" charset="0"/>
                <a:cs typeface="HelvNeue Light for IBM" charset="0"/>
                <a:sym typeface="Times New Roman"/>
              </a:rPr>
              <a:t>Not all organizations use</a:t>
            </a:r>
            <a:r>
              <a:rPr sz="1400" i="1" dirty="0">
                <a:solidFill>
                  <a:srgbClr val="EE7D31"/>
                </a:solidFill>
                <a:latin typeface="HelvNeue Light for IBM" charset="0"/>
                <a:ea typeface="HelvNeue Light for IBM" charset="0"/>
                <a:cs typeface="HelvNeue Light for IBM" charset="0"/>
                <a:sym typeface="Times New Roman"/>
              </a:rPr>
              <a:t> host-based network encryption today</a:t>
            </a:r>
            <a:r>
              <a:rPr lang="en-US" sz="1400" i="1" dirty="0">
                <a:solidFill>
                  <a:srgbClr val="EE7D31"/>
                </a:solidFill>
                <a:latin typeface="HelvNeue Light for IBM" charset="0"/>
                <a:ea typeface="HelvNeue Light for IBM" charset="0"/>
                <a:cs typeface="HelvNeue Light for IBM" charset="0"/>
                <a:sym typeface="Times New Roman"/>
              </a:rPr>
              <a:t>. R</a:t>
            </a:r>
            <a:r>
              <a:rPr sz="1400" i="1" dirty="0">
                <a:solidFill>
                  <a:srgbClr val="EE7D31"/>
                </a:solidFill>
                <a:latin typeface="HelvNeue Light for IBM" charset="0"/>
                <a:ea typeface="HelvNeue Light for IBM" charset="0"/>
                <a:cs typeface="HelvNeue Light for IBM" charset="0"/>
                <a:sym typeface="Times New Roman"/>
              </a:rPr>
              <a:t>educed cost of encryption enables </a:t>
            </a:r>
            <a:r>
              <a:rPr lang="en-US" sz="1400" i="1" dirty="0">
                <a:solidFill>
                  <a:srgbClr val="EE7D31"/>
                </a:solidFill>
                <a:latin typeface="HelvNeue Light for IBM" charset="0"/>
                <a:ea typeface="HelvNeue Light for IBM" charset="0"/>
                <a:cs typeface="HelvNeue Light for IBM" charset="0"/>
                <a:sym typeface="Times New Roman"/>
              </a:rPr>
              <a:t>broad </a:t>
            </a:r>
            <a:r>
              <a:rPr sz="1400" i="1" dirty="0">
                <a:solidFill>
                  <a:srgbClr val="EE7D31"/>
                </a:solidFill>
                <a:latin typeface="HelvNeue Light for IBM" charset="0"/>
                <a:ea typeface="HelvNeue Light for IBM" charset="0"/>
                <a:cs typeface="HelvNeue Light for IBM" charset="0"/>
                <a:sym typeface="Times New Roman"/>
              </a:rPr>
              <a:t>use of network encryption</a:t>
            </a:r>
            <a:r>
              <a:rPr lang="en-US" sz="1400" i="1" dirty="0">
                <a:solidFill>
                  <a:srgbClr val="EE7D31"/>
                </a:solidFill>
                <a:latin typeface="HelvNeue Light for IBM" charset="0"/>
                <a:ea typeface="HelvNeue Light for IBM" charset="0"/>
                <a:cs typeface="HelvNeue Light for IBM" charset="0"/>
                <a:sym typeface="Times New Roman"/>
              </a:rPr>
              <a:t> and enhanced audit simplifies compliance.</a:t>
            </a:r>
          </a:p>
        </p:txBody>
      </p:sp>
      <p:grpSp>
        <p:nvGrpSpPr>
          <p:cNvPr id="103" name="Group 723"/>
          <p:cNvGrpSpPr/>
          <p:nvPr/>
        </p:nvGrpSpPr>
        <p:grpSpPr>
          <a:xfrm>
            <a:off x="2726727" y="3568607"/>
            <a:ext cx="3362856" cy="792131"/>
            <a:chOff x="-1" y="-1"/>
            <a:chExt cx="8721292" cy="2432020"/>
          </a:xfrm>
        </p:grpSpPr>
        <p:sp>
          <p:nvSpPr>
            <p:cNvPr id="104" name="Shape 721"/>
            <p:cNvSpPr/>
            <p:nvPr/>
          </p:nvSpPr>
          <p:spPr>
            <a:xfrm>
              <a:off x="-1" y="-1"/>
              <a:ext cx="8721292" cy="2432020"/>
            </a:xfrm>
            <a:prstGeom prst="rect">
              <a:avLst/>
            </a:prstGeom>
            <a:noFill/>
            <a:ln w="12700" cap="flat">
              <a:solidFill>
                <a:srgbClr val="CCCCCC"/>
              </a:solidFill>
              <a:prstDash val="solid"/>
              <a:miter lim="800000"/>
            </a:ln>
            <a:effectLst/>
          </p:spPr>
          <p:txBody>
            <a:bodyPr wrap="square" lIns="45720" tIns="45720" rIns="45720" bIns="45720" numCol="1" anchor="ctr">
              <a:noAutofit/>
            </a:bodyPr>
            <a:lstStyle/>
            <a:p>
              <a:pPr defTabSz="456371">
                <a:defRPr sz="4800">
                  <a:solidFill>
                    <a:srgbClr val="404040"/>
                  </a:solidFill>
                  <a:latin typeface="Cambria"/>
                  <a:ea typeface="Cambria"/>
                  <a:cs typeface="Cambria"/>
                  <a:sym typeface="Cambria"/>
                </a:defRPr>
              </a:pPr>
              <a:endParaRPr sz="4800">
                <a:solidFill>
                  <a:srgbClr val="404040"/>
                </a:solidFill>
                <a:latin typeface="Cambria"/>
                <a:ea typeface="Cambria"/>
                <a:cs typeface="Cambria"/>
                <a:sym typeface="Cambria"/>
              </a:endParaRPr>
            </a:p>
          </p:txBody>
        </p:sp>
        <p:sp>
          <p:nvSpPr>
            <p:cNvPr id="105" name="Shape 722"/>
            <p:cNvSpPr/>
            <p:nvPr/>
          </p:nvSpPr>
          <p:spPr>
            <a:xfrm>
              <a:off x="-1" y="649048"/>
              <a:ext cx="8721292" cy="113393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ctr">
              <a:spAutoFit/>
            </a:bodyPr>
            <a:lstStyle>
              <a:lvl1pPr algn="l" defTabSz="1217021">
                <a:defRPr sz="4800">
                  <a:solidFill>
                    <a:srgbClr val="404040"/>
                  </a:solidFill>
                  <a:latin typeface="Cambria"/>
                  <a:ea typeface="Cambria"/>
                  <a:cs typeface="Cambria"/>
                  <a:sym typeface="Cambria"/>
                </a:defRPr>
              </a:lvl1pPr>
            </a:lstStyle>
            <a:p>
              <a:pPr algn="ctr" hangingPunct="0"/>
              <a:r>
                <a:rPr sz="1800" dirty="0">
                  <a:solidFill>
                    <a:srgbClr val="CCCCCC"/>
                  </a:solidFill>
                </a:rPr>
                <a:t>LinuxONE/Linux on z</a:t>
              </a:r>
            </a:p>
          </p:txBody>
        </p:sp>
      </p:grpSp>
      <p:cxnSp>
        <p:nvCxnSpPr>
          <p:cNvPr id="3" name="Elbow Connector 2"/>
          <p:cNvCxnSpPr>
            <a:stCxn id="860" idx="1"/>
          </p:cNvCxnSpPr>
          <p:nvPr/>
        </p:nvCxnSpPr>
        <p:spPr>
          <a:xfrm rot="10800000" flipV="1">
            <a:off x="2053553" y="1646224"/>
            <a:ext cx="3004223" cy="765077"/>
          </a:xfrm>
          <a:prstGeom prst="bentConnector3">
            <a:avLst>
              <a:gd name="adj1" fmla="val 40982"/>
            </a:avLst>
          </a:prstGeom>
          <a:noFill/>
          <a:ln w="1905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grpSp>
        <p:nvGrpSpPr>
          <p:cNvPr id="873" name="Group 873"/>
          <p:cNvGrpSpPr/>
          <p:nvPr/>
        </p:nvGrpSpPr>
        <p:grpSpPr>
          <a:xfrm>
            <a:off x="4522577" y="1471185"/>
            <a:ext cx="324462" cy="317359"/>
            <a:chOff x="0" y="0"/>
            <a:chExt cx="865229" cy="846290"/>
          </a:xfrm>
        </p:grpSpPr>
        <p:sp>
          <p:nvSpPr>
            <p:cNvPr id="869" name="Shape 869"/>
            <p:cNvSpPr/>
            <p:nvPr/>
          </p:nvSpPr>
          <p:spPr>
            <a:xfrm>
              <a:off x="-1" y="0"/>
              <a:ext cx="865231" cy="8462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000"/>
                  </a:lnTo>
                  <a:lnTo>
                    <a:pt x="18079" y="21600"/>
                  </a:lnTo>
                  <a:lnTo>
                    <a:pt x="0" y="21600"/>
                  </a:lnTo>
                  <a:close/>
                </a:path>
              </a:pathLst>
            </a:custGeom>
            <a:solidFill>
              <a:srgbClr val="CCCCCC"/>
            </a:solidFill>
            <a:ln w="12700" cap="flat">
              <a:noFill/>
              <a:miter lim="400000"/>
            </a:ln>
            <a:effectLst>
              <a:outerShdw blurRad="127000" dist="101600" dir="2700000" rotWithShape="0">
                <a:srgbClr val="000000">
                  <a:alpha val="43000"/>
                </a:srgbClr>
              </a:outerShdw>
            </a:effectLst>
          </p:spPr>
          <p:txBody>
            <a:bodyPr wrap="square" lIns="45720" tIns="45720" rIns="45720" bIns="45720" numCol="1" anchor="ctr">
              <a:noAutofit/>
            </a:bodyPr>
            <a:lstStyle/>
            <a:p>
              <a:pPr defTabSz="456371">
                <a:defRPr sz="3200">
                  <a:solidFill>
                    <a:srgbClr val="404040"/>
                  </a:solidFill>
                  <a:latin typeface="Cambria"/>
                  <a:ea typeface="Cambria"/>
                  <a:cs typeface="Cambria"/>
                  <a:sym typeface="Cambria"/>
                </a:defRPr>
              </a:pPr>
              <a:endParaRPr sz="1200">
                <a:solidFill>
                  <a:srgbClr val="404040"/>
                </a:solidFill>
                <a:latin typeface="Cambria"/>
                <a:ea typeface="Cambria"/>
                <a:cs typeface="Cambria"/>
                <a:sym typeface="Cambria"/>
              </a:endParaRPr>
            </a:p>
          </p:txBody>
        </p:sp>
        <p:sp>
          <p:nvSpPr>
            <p:cNvPr id="870" name="Shape 870"/>
            <p:cNvSpPr/>
            <p:nvPr/>
          </p:nvSpPr>
          <p:spPr>
            <a:xfrm>
              <a:off x="724178" y="705240"/>
              <a:ext cx="141052" cy="1410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20" tIns="45720" rIns="45720" bIns="45720" numCol="1" anchor="ctr">
              <a:noAutofit/>
            </a:bodyPr>
            <a:lstStyle/>
            <a:p>
              <a:pPr defTabSz="456371">
                <a:defRPr sz="3200">
                  <a:solidFill>
                    <a:srgbClr val="404040"/>
                  </a:solidFill>
                  <a:latin typeface="Cambria"/>
                  <a:ea typeface="Cambria"/>
                  <a:cs typeface="Cambria"/>
                  <a:sym typeface="Cambria"/>
                </a:defRPr>
              </a:pPr>
              <a:endParaRPr sz="1200">
                <a:solidFill>
                  <a:srgbClr val="404040"/>
                </a:solidFill>
                <a:latin typeface="Cambria"/>
                <a:ea typeface="Cambria"/>
                <a:cs typeface="Cambria"/>
                <a:sym typeface="Cambria"/>
              </a:endParaRPr>
            </a:p>
          </p:txBody>
        </p:sp>
        <p:sp>
          <p:nvSpPr>
            <p:cNvPr id="871" name="Shape 871"/>
            <p:cNvSpPr/>
            <p:nvPr/>
          </p:nvSpPr>
          <p:spPr>
            <a:xfrm>
              <a:off x="-1" y="0"/>
              <a:ext cx="865231" cy="846291"/>
            </a:xfrm>
            <a:custGeom>
              <a:avLst/>
              <a:gdLst/>
              <a:ahLst/>
              <a:cxnLst>
                <a:cxn ang="0">
                  <a:pos x="wd2" y="hd2"/>
                </a:cxn>
                <a:cxn ang="5400000">
                  <a:pos x="wd2" y="hd2"/>
                </a:cxn>
                <a:cxn ang="10800000">
                  <a:pos x="wd2" y="hd2"/>
                </a:cxn>
                <a:cxn ang="16200000">
                  <a:pos x="wd2" y="hd2"/>
                </a:cxn>
              </a:cxnLst>
              <a:rect l="0" t="0" r="r" b="b"/>
              <a:pathLst>
                <a:path w="21600" h="21600" extrusionOk="0">
                  <a:moveTo>
                    <a:pt x="18079" y="21600"/>
                  </a:moveTo>
                  <a:lnTo>
                    <a:pt x="18783" y="18720"/>
                  </a:lnTo>
                  <a:lnTo>
                    <a:pt x="21600" y="18000"/>
                  </a:lnTo>
                  <a:lnTo>
                    <a:pt x="18079" y="21600"/>
                  </a:lnTo>
                  <a:lnTo>
                    <a:pt x="0" y="21600"/>
                  </a:lnTo>
                  <a:lnTo>
                    <a:pt x="0" y="0"/>
                  </a:lnTo>
                  <a:lnTo>
                    <a:pt x="21600" y="0"/>
                  </a:lnTo>
                  <a:lnTo>
                    <a:pt x="21600" y="18000"/>
                  </a:lnTo>
                </a:path>
              </a:pathLst>
            </a:custGeom>
            <a:noFill/>
            <a:ln w="12700" cap="flat">
              <a:solidFill>
                <a:schemeClr val="tx1">
                  <a:lumMod val="65000"/>
                  <a:lumOff val="35000"/>
                </a:schemeClr>
              </a:solidFill>
              <a:prstDash val="solid"/>
              <a:miter lim="800000"/>
            </a:ln>
            <a:effectLst/>
          </p:spPr>
          <p:txBody>
            <a:bodyPr wrap="square" lIns="45720" tIns="45720" rIns="45720" bIns="45720" numCol="1" anchor="ctr">
              <a:noAutofit/>
            </a:bodyPr>
            <a:lstStyle/>
            <a:p>
              <a:pPr defTabSz="456371">
                <a:defRPr sz="3200">
                  <a:solidFill>
                    <a:srgbClr val="404040"/>
                  </a:solidFill>
                  <a:latin typeface="Cambria"/>
                  <a:ea typeface="Cambria"/>
                  <a:cs typeface="Cambria"/>
                  <a:sym typeface="Cambria"/>
                </a:defRPr>
              </a:pPr>
              <a:endParaRPr sz="1200">
                <a:solidFill>
                  <a:srgbClr val="404040"/>
                </a:solidFill>
                <a:latin typeface="Cambria"/>
                <a:ea typeface="Cambria"/>
                <a:cs typeface="Cambria"/>
                <a:sym typeface="Cambria"/>
              </a:endParaRPr>
            </a:p>
          </p:txBody>
        </p:sp>
        <p:sp>
          <p:nvSpPr>
            <p:cNvPr id="872" name="Shape 872"/>
            <p:cNvSpPr/>
            <p:nvPr/>
          </p:nvSpPr>
          <p:spPr>
            <a:xfrm>
              <a:off x="-1" y="117670"/>
              <a:ext cx="865231" cy="4699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rmAutofit lnSpcReduction="10000"/>
            </a:bodyPr>
            <a:lstStyle>
              <a:lvl1pPr defTabSz="1217021">
                <a:defRPr sz="3200">
                  <a:solidFill>
                    <a:srgbClr val="404040"/>
                  </a:solidFill>
                  <a:latin typeface="Cambria"/>
                  <a:ea typeface="Cambria"/>
                  <a:cs typeface="Cambria"/>
                  <a:sym typeface="Cambria"/>
                </a:defRPr>
              </a:lvl1pPr>
            </a:lstStyle>
            <a:p>
              <a:pPr algn="ctr" hangingPunct="0"/>
              <a:r>
                <a:rPr sz="1200"/>
                <a:t>abc</a:t>
              </a:r>
            </a:p>
          </p:txBody>
        </p:sp>
      </p:grpSp>
      <p:sp>
        <p:nvSpPr>
          <p:cNvPr id="102" name="Shape 195"/>
          <p:cNvSpPr/>
          <p:nvPr/>
        </p:nvSpPr>
        <p:spPr>
          <a:xfrm>
            <a:off x="521196" y="461242"/>
            <a:ext cx="4709735" cy="415440"/>
          </a:xfrm>
          <a:prstGeom prst="rect">
            <a:avLst/>
          </a:prstGeom>
          <a:ln w="12700">
            <a:miter lim="400000"/>
          </a:ln>
          <a:extLst>
            <a:ext uri="{C572A759-6A51-4108-AA02-DFA0A04FC94B}">
              <ma14:wrappingTextBoxFlag xmlns="" xmlns:ma14="http://schemas.microsoft.com/office/mac/drawingml/2011/main" val="1"/>
            </a:ext>
          </a:extLst>
        </p:spPr>
        <p:txBody>
          <a:bodyPr lIns="19050" tIns="19050" rIns="19050" bIns="19050">
            <a:normAutofit/>
          </a:bodyPr>
          <a:lstStyle>
            <a:lvl1pPr algn="l">
              <a:defRPr sz="4200">
                <a:solidFill>
                  <a:srgbClr val="395567"/>
                </a:solidFill>
                <a:latin typeface="HelvNeue Bold for IBM"/>
                <a:ea typeface="HelvNeue Bold for IBM"/>
                <a:cs typeface="HelvNeue Bold for IBM"/>
                <a:sym typeface="HelvNeue Bold for IBM"/>
              </a:defRPr>
            </a:lvl1pPr>
          </a:lstStyle>
          <a:p>
            <a:r>
              <a:rPr lang="en-US" sz="1575" i="1" dirty="0">
                <a:solidFill>
                  <a:schemeClr val="tx1"/>
                </a:solidFill>
                <a:latin typeface="HelvNeue Light for IBM" charset="0"/>
                <a:ea typeface="HelvNeue Light for IBM" charset="0"/>
                <a:cs typeface="HelvNeue Light for IBM" charset="0"/>
              </a:rPr>
              <a:t>Protection of data in-flight</a:t>
            </a:r>
            <a:endParaRPr sz="1575" i="1" dirty="0">
              <a:solidFill>
                <a:schemeClr val="tx1"/>
              </a:solidFill>
              <a:latin typeface="HelvNeue Light for IBM" charset="0"/>
              <a:ea typeface="HelvNeue Light for IBM" charset="0"/>
              <a:cs typeface="HelvNeue Light for IBM" charset="0"/>
            </a:endParaRPr>
          </a:p>
        </p:txBody>
      </p:sp>
      <p:pic>
        <p:nvPicPr>
          <p:cNvPr id="88" name="Picture 87"/>
          <p:cNvPicPr>
            <a:picLocks noChangeAspect="1"/>
          </p:cNvPicPr>
          <p:nvPr/>
        </p:nvPicPr>
        <p:blipFill>
          <a:blip r:embed="rId3">
            <a:alphaModFix/>
          </a:blip>
          <a:stretch>
            <a:fillRect/>
          </a:stretch>
        </p:blipFill>
        <p:spPr>
          <a:xfrm>
            <a:off x="7755496" y="386941"/>
            <a:ext cx="1287634" cy="666674"/>
          </a:xfrm>
          <a:prstGeom prst="rect">
            <a:avLst/>
          </a:prstGeom>
          <a:noFill/>
        </p:spPr>
      </p:pic>
      <p:sp>
        <p:nvSpPr>
          <p:cNvPr id="79" name="Rounded Rectangle 78"/>
          <p:cNvSpPr/>
          <p:nvPr/>
        </p:nvSpPr>
        <p:spPr>
          <a:xfrm>
            <a:off x="7474857" y="114493"/>
            <a:ext cx="1567543" cy="25400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z/OS 2.3</a:t>
            </a:r>
          </a:p>
        </p:txBody>
      </p:sp>
    </p:spTree>
    <p:extLst>
      <p:ext uri="{BB962C8B-B14F-4D97-AF65-F5344CB8AC3E}">
        <p14:creationId xmlns:p14="http://schemas.microsoft.com/office/powerpoint/2010/main" val="359502595"/>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hape 274"/>
          <p:cNvSpPr/>
          <p:nvPr/>
        </p:nvSpPr>
        <p:spPr>
          <a:xfrm rot="16200000">
            <a:off x="5393879" y="3744577"/>
            <a:ext cx="514429" cy="150041"/>
          </a:xfrm>
          <a:prstGeom prst="rect">
            <a:avLst/>
          </a:prstGeom>
          <a:solidFill>
            <a:srgbClr val="EE7D31"/>
          </a:solidFill>
          <a:ln w="25400">
            <a:solidFill>
              <a:srgbClr val="EE7D31"/>
            </a:solidFill>
          </a:ln>
          <a:effectLst>
            <a:outerShdw blurRad="127000" dist="101600" dir="2700000" rotWithShape="0">
              <a:srgbClr val="000000">
                <a:alpha val="43000"/>
              </a:srgbClr>
            </a:outerShdw>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1217021">
              <a:defRPr sz="2600" b="1">
                <a:solidFill>
                  <a:srgbClr val="404040"/>
                </a:solidFill>
                <a:latin typeface="Times New Roman"/>
                <a:ea typeface="Times New Roman"/>
                <a:cs typeface="Times New Roman"/>
                <a:sym typeface="Times New Roman"/>
              </a:defRPr>
            </a:lvl1pPr>
          </a:lstStyle>
          <a:p>
            <a:pPr algn="ctr" hangingPunct="0"/>
            <a:r>
              <a:rPr sz="975" b="0" dirty="0"/>
              <a:t>CPACF</a:t>
            </a:r>
          </a:p>
        </p:txBody>
      </p:sp>
      <p:sp>
        <p:nvSpPr>
          <p:cNvPr id="315" name="Shape 315"/>
          <p:cNvSpPr/>
          <p:nvPr/>
        </p:nvSpPr>
        <p:spPr>
          <a:xfrm>
            <a:off x="6133701" y="2164203"/>
            <a:ext cx="360923" cy="2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25400">
            <a:solidFill>
              <a:srgbClr val="CCCCCC"/>
            </a:solidFill>
            <a:miter/>
          </a:ln>
        </p:spPr>
        <p:txBody>
          <a:bodyPr/>
          <a:lstStyle/>
          <a:p>
            <a:pPr defTabSz="309555"/>
            <a:endParaRPr sz="675"/>
          </a:p>
        </p:txBody>
      </p:sp>
      <p:sp>
        <p:nvSpPr>
          <p:cNvPr id="4" name="Title 3"/>
          <p:cNvSpPr>
            <a:spLocks noGrp="1"/>
          </p:cNvSpPr>
          <p:nvPr>
            <p:ph type="title"/>
          </p:nvPr>
        </p:nvSpPr>
        <p:spPr>
          <a:ln>
            <a:noFill/>
          </a:ln>
        </p:spPr>
        <p:txBody>
          <a:bodyPr/>
          <a:lstStyle/>
          <a:p>
            <a:r>
              <a:rPr lang="en-US" dirty="0">
                <a:latin typeface="HelvNeue Medium for IBM" charset="0"/>
                <a:ea typeface="HelvNeue Medium for IBM" charset="0"/>
                <a:cs typeface="HelvNeue Medium for IBM" charset="0"/>
              </a:rPr>
              <a:t>Data Protection</a:t>
            </a:r>
            <a:r>
              <a:rPr lang="en-US" dirty="0">
                <a:solidFill>
                  <a:srgbClr val="395567"/>
                </a:solidFill>
                <a:latin typeface="HelvNeue Medium for IBM" charset="0"/>
                <a:ea typeface="HelvNeue Medium for IBM" charset="0"/>
                <a:cs typeface="HelvNeue Medium for IBM" charset="0"/>
              </a:rPr>
              <a:t> </a:t>
            </a:r>
            <a:r>
              <a:rPr lang="en-US" dirty="0">
                <a:solidFill>
                  <a:srgbClr val="F49819"/>
                </a:solidFill>
                <a:latin typeface="HelvNeue Medium for IBM" charset="0"/>
                <a:ea typeface="HelvNeue Medium for IBM" charset="0"/>
                <a:cs typeface="HelvNeue Medium for IBM" charset="0"/>
              </a:rPr>
              <a:t>// Linux on z File Encryption</a:t>
            </a:r>
            <a:endParaRPr lang="en-US" dirty="0">
              <a:latin typeface="HelvNeue Medium for IBM" charset="0"/>
              <a:ea typeface="HelvNeue Medium for IBM" charset="0"/>
              <a:cs typeface="HelvNeue Medium for IBM" charset="0"/>
            </a:endParaRPr>
          </a:p>
        </p:txBody>
      </p:sp>
      <p:grpSp>
        <p:nvGrpSpPr>
          <p:cNvPr id="248" name="Group 248"/>
          <p:cNvGrpSpPr/>
          <p:nvPr/>
        </p:nvGrpSpPr>
        <p:grpSpPr>
          <a:xfrm>
            <a:off x="2860812" y="714044"/>
            <a:ext cx="3272576" cy="2498079"/>
            <a:chOff x="-1" y="-1"/>
            <a:chExt cx="9841788" cy="7726831"/>
          </a:xfrm>
        </p:grpSpPr>
        <p:sp>
          <p:nvSpPr>
            <p:cNvPr id="226" name="Shape 226"/>
            <p:cNvSpPr/>
            <p:nvPr/>
          </p:nvSpPr>
          <p:spPr>
            <a:xfrm>
              <a:off x="-1" y="-1"/>
              <a:ext cx="9841788" cy="7726831"/>
            </a:xfrm>
            <a:prstGeom prst="rect">
              <a:avLst/>
            </a:prstGeom>
            <a:noFill/>
            <a:ln w="12700" cap="flat">
              <a:solidFill>
                <a:srgbClr val="CCCCCC"/>
              </a:solidFill>
              <a:prstDash val="solid"/>
              <a:miter lim="800000"/>
            </a:ln>
            <a:effectLst/>
          </p:spPr>
          <p:txBody>
            <a:bodyPr wrap="square" lIns="45720" tIns="45720" rIns="45720" bIns="45720" numCol="1" anchor="ctr">
              <a:noAutofit/>
            </a:bodyPr>
            <a:lstStyle/>
            <a:p>
              <a:pPr defTabSz="456371">
                <a:defRPr sz="4800">
                  <a:solidFill>
                    <a:srgbClr val="FFFFFF"/>
                  </a:solidFill>
                  <a:latin typeface="Cambria"/>
                  <a:ea typeface="Cambria"/>
                  <a:cs typeface="Cambria"/>
                  <a:sym typeface="Cambria"/>
                </a:defRPr>
              </a:pPr>
              <a:endParaRPr sz="4800">
                <a:solidFill>
                  <a:srgbClr val="FFFFFF"/>
                </a:solidFill>
                <a:latin typeface="Cambria"/>
                <a:ea typeface="Cambria"/>
                <a:cs typeface="Cambria"/>
                <a:sym typeface="Cambria"/>
              </a:endParaRPr>
            </a:p>
          </p:txBody>
        </p:sp>
        <p:grpSp>
          <p:nvGrpSpPr>
            <p:cNvPr id="229" name="Group 229"/>
            <p:cNvGrpSpPr/>
            <p:nvPr/>
          </p:nvGrpSpPr>
          <p:grpSpPr>
            <a:xfrm>
              <a:off x="317469" y="300548"/>
              <a:ext cx="2716191" cy="2187504"/>
              <a:chOff x="0" y="-1"/>
              <a:chExt cx="2716190" cy="2187503"/>
            </a:xfrm>
          </p:grpSpPr>
          <p:sp>
            <p:nvSpPr>
              <p:cNvPr id="227" name="Shape 227"/>
              <p:cNvSpPr/>
              <p:nvPr/>
            </p:nvSpPr>
            <p:spPr>
              <a:xfrm>
                <a:off x="0" y="-1"/>
                <a:ext cx="2716190" cy="2187503"/>
              </a:xfrm>
              <a:prstGeom prst="rect">
                <a:avLst/>
              </a:prstGeom>
              <a:noFill/>
              <a:ln w="12700" cap="flat">
                <a:solidFill>
                  <a:srgbClr val="CCCCCC"/>
                </a:solidFill>
                <a:prstDash val="solid"/>
                <a:miter lim="800000"/>
              </a:ln>
              <a:effectLst/>
            </p:spPr>
            <p:txBody>
              <a:bodyPr wrap="square" lIns="45720" tIns="45720" rIns="45720" bIns="45720" numCol="1" anchor="ctr">
                <a:noAutofit/>
              </a:bodyPr>
              <a:lstStyle/>
              <a:p>
                <a:pPr defTabSz="456371">
                  <a:defRPr sz="4800">
                    <a:solidFill>
                      <a:srgbClr val="404040"/>
                    </a:solidFill>
                    <a:latin typeface="Cambria"/>
                    <a:ea typeface="Cambria"/>
                    <a:cs typeface="Cambria"/>
                    <a:sym typeface="Cambria"/>
                  </a:defRPr>
                </a:pPr>
                <a:endParaRPr sz="4800">
                  <a:solidFill>
                    <a:srgbClr val="CCCCCC"/>
                  </a:solidFill>
                  <a:latin typeface="Cambria"/>
                  <a:ea typeface="Cambria"/>
                  <a:cs typeface="Cambria"/>
                  <a:sym typeface="Cambria"/>
                </a:endParaRPr>
              </a:p>
            </p:txBody>
          </p:sp>
          <p:sp>
            <p:nvSpPr>
              <p:cNvPr id="228" name="Shape 228"/>
              <p:cNvSpPr/>
              <p:nvPr/>
            </p:nvSpPr>
            <p:spPr>
              <a:xfrm>
                <a:off x="0" y="522568"/>
                <a:ext cx="2716190" cy="11423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ctr">
                <a:spAutoFit/>
              </a:bodyPr>
              <a:lstStyle>
                <a:lvl1pPr defTabSz="1217021">
                  <a:defRPr sz="4800">
                    <a:solidFill>
                      <a:srgbClr val="404040"/>
                    </a:solidFill>
                    <a:latin typeface="Cambria"/>
                    <a:ea typeface="Cambria"/>
                    <a:cs typeface="Cambria"/>
                    <a:sym typeface="Cambria"/>
                  </a:defRPr>
                </a:lvl1pPr>
              </a:lstStyle>
              <a:p>
                <a:pPr algn="ctr" hangingPunct="0"/>
                <a:r>
                  <a:rPr sz="1800" dirty="0">
                    <a:solidFill>
                      <a:srgbClr val="CCCCCC"/>
                    </a:solidFill>
                  </a:rPr>
                  <a:t>z/OS</a:t>
                </a:r>
              </a:p>
            </p:txBody>
          </p:sp>
        </p:grpSp>
        <p:grpSp>
          <p:nvGrpSpPr>
            <p:cNvPr id="235" name="Group 235"/>
            <p:cNvGrpSpPr/>
            <p:nvPr/>
          </p:nvGrpSpPr>
          <p:grpSpPr>
            <a:xfrm>
              <a:off x="3539227" y="2505040"/>
              <a:ext cx="2822024" cy="2116939"/>
              <a:chOff x="371061" y="0"/>
              <a:chExt cx="2822020" cy="2116936"/>
            </a:xfrm>
          </p:grpSpPr>
          <p:sp>
            <p:nvSpPr>
              <p:cNvPr id="233" name="Shape 233"/>
              <p:cNvSpPr/>
              <p:nvPr/>
            </p:nvSpPr>
            <p:spPr>
              <a:xfrm>
                <a:off x="371061" y="0"/>
                <a:ext cx="2822020" cy="2116936"/>
              </a:xfrm>
              <a:prstGeom prst="triangle">
                <a:avLst/>
              </a:prstGeom>
              <a:noFill/>
              <a:ln w="12700" cap="flat">
                <a:solidFill>
                  <a:srgbClr val="CCCCCC"/>
                </a:solidFill>
                <a:prstDash val="solid"/>
                <a:miter lim="800000"/>
              </a:ln>
              <a:effectLst/>
            </p:spPr>
            <p:txBody>
              <a:bodyPr wrap="square" lIns="45720" tIns="45720" rIns="45720" bIns="45720" numCol="1" anchor="ctr">
                <a:noAutofit/>
              </a:bodyPr>
              <a:lstStyle/>
              <a:p>
                <a:pPr defTabSz="456371">
                  <a:defRPr sz="4800">
                    <a:solidFill>
                      <a:srgbClr val="660066"/>
                    </a:solidFill>
                    <a:latin typeface="Cambria"/>
                    <a:ea typeface="Cambria"/>
                    <a:cs typeface="Cambria"/>
                    <a:sym typeface="Cambria"/>
                  </a:defRPr>
                </a:pPr>
                <a:endParaRPr sz="4800">
                  <a:solidFill>
                    <a:srgbClr val="CCCCCC"/>
                  </a:solidFill>
                  <a:latin typeface="Cambria"/>
                  <a:ea typeface="Cambria"/>
                  <a:cs typeface="Cambria"/>
                  <a:sym typeface="Cambria"/>
                </a:endParaRPr>
              </a:p>
            </p:txBody>
          </p:sp>
          <p:sp>
            <p:nvSpPr>
              <p:cNvPr id="234" name="Shape 234"/>
              <p:cNvSpPr/>
              <p:nvPr/>
            </p:nvSpPr>
            <p:spPr>
              <a:xfrm>
                <a:off x="1056553" y="672237"/>
                <a:ext cx="1411008" cy="114238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ctr">
                <a:spAutoFit/>
              </a:bodyPr>
              <a:lstStyle>
                <a:lvl1pPr defTabSz="1217021">
                  <a:defRPr sz="4800">
                    <a:solidFill>
                      <a:srgbClr val="660066"/>
                    </a:solidFill>
                    <a:latin typeface="Cambria"/>
                    <a:ea typeface="Cambria"/>
                    <a:cs typeface="Cambria"/>
                    <a:sym typeface="Cambria"/>
                  </a:defRPr>
                </a:lvl1pPr>
              </a:lstStyle>
              <a:p>
                <a:pPr algn="ctr" hangingPunct="0"/>
                <a:r>
                  <a:rPr sz="1800" dirty="0">
                    <a:solidFill>
                      <a:srgbClr val="CCCCCC"/>
                    </a:solidFill>
                  </a:rPr>
                  <a:t>CF</a:t>
                </a:r>
              </a:p>
            </p:txBody>
          </p:sp>
        </p:grpSp>
        <p:sp>
          <p:nvSpPr>
            <p:cNvPr id="237" name="Shape 237"/>
            <p:cNvSpPr/>
            <p:nvPr/>
          </p:nvSpPr>
          <p:spPr>
            <a:xfrm>
              <a:off x="1675566" y="2488050"/>
              <a:ext cx="2405542" cy="1153003"/>
            </a:xfrm>
            <a:prstGeom prst="line">
              <a:avLst/>
            </a:prstGeom>
            <a:noFill/>
            <a:ln w="12700" cap="flat">
              <a:solidFill>
                <a:srgbClr val="CCCCCC"/>
              </a:solidFill>
              <a:prstDash val="solid"/>
              <a:miter lim="800000"/>
            </a:ln>
            <a:effectLst/>
          </p:spPr>
          <p:txBody>
            <a:bodyPr wrap="square" lIns="45720" tIns="45720" rIns="45720" bIns="45720" numCol="1" anchor="t">
              <a:noAutofit/>
            </a:bodyPr>
            <a:lstStyle/>
            <a:p>
              <a:pPr defTabSz="456371">
                <a:defRPr sz="4800">
                  <a:latin typeface="Cambria"/>
                  <a:ea typeface="Cambria"/>
                  <a:cs typeface="Cambria"/>
                  <a:sym typeface="Cambria"/>
                </a:defRPr>
              </a:pPr>
              <a:endParaRPr sz="4800">
                <a:latin typeface="Cambria"/>
                <a:ea typeface="Cambria"/>
                <a:cs typeface="Cambria"/>
                <a:sym typeface="Cambria"/>
              </a:endParaRPr>
            </a:p>
          </p:txBody>
        </p:sp>
        <p:sp>
          <p:nvSpPr>
            <p:cNvPr id="238" name="Shape 238"/>
            <p:cNvSpPr/>
            <p:nvPr/>
          </p:nvSpPr>
          <p:spPr>
            <a:xfrm>
              <a:off x="6791213" y="300549"/>
              <a:ext cx="2716190" cy="2187502"/>
            </a:xfrm>
            <a:prstGeom prst="rect">
              <a:avLst/>
            </a:prstGeom>
            <a:noFill/>
            <a:ln w="12700" cap="flat">
              <a:solidFill>
                <a:srgbClr val="CCCCCC"/>
              </a:solidFill>
              <a:prstDash val="solid"/>
              <a:miter lim="800000"/>
            </a:ln>
            <a:effectLst/>
          </p:spPr>
          <p:txBody>
            <a:bodyPr wrap="square" lIns="45720" tIns="45720" rIns="45720" bIns="45720" numCol="1" anchor="ctr">
              <a:noAutofit/>
            </a:bodyPr>
            <a:lstStyle/>
            <a:p>
              <a:pPr defTabSz="456371">
                <a:defRPr sz="4800">
                  <a:solidFill>
                    <a:srgbClr val="404040"/>
                  </a:solidFill>
                  <a:latin typeface="Cambria"/>
                  <a:ea typeface="Cambria"/>
                  <a:cs typeface="Cambria"/>
                  <a:sym typeface="Cambria"/>
                </a:defRPr>
              </a:pPr>
              <a:endParaRPr sz="4800">
                <a:solidFill>
                  <a:srgbClr val="CCCCCC"/>
                </a:solidFill>
                <a:latin typeface="Cambria"/>
                <a:ea typeface="Cambria"/>
                <a:cs typeface="Cambria"/>
                <a:sym typeface="Cambria"/>
              </a:endParaRPr>
            </a:p>
          </p:txBody>
        </p:sp>
        <p:sp>
          <p:nvSpPr>
            <p:cNvPr id="239" name="Shape 239"/>
            <p:cNvSpPr/>
            <p:nvPr/>
          </p:nvSpPr>
          <p:spPr>
            <a:xfrm flipH="1">
              <a:off x="5838818" y="2488050"/>
              <a:ext cx="2310492" cy="1270164"/>
            </a:xfrm>
            <a:prstGeom prst="line">
              <a:avLst/>
            </a:prstGeom>
            <a:noFill/>
            <a:ln w="12700" cap="flat">
              <a:solidFill>
                <a:srgbClr val="CCCCCC"/>
              </a:solidFill>
              <a:prstDash val="solid"/>
              <a:miter lim="800000"/>
            </a:ln>
            <a:effectLst/>
          </p:spPr>
          <p:txBody>
            <a:bodyPr wrap="square" lIns="45720" tIns="45720" rIns="45720" bIns="45720" numCol="1" anchor="t">
              <a:noAutofit/>
            </a:bodyPr>
            <a:lstStyle/>
            <a:p>
              <a:pPr defTabSz="456371">
                <a:defRPr sz="4800">
                  <a:latin typeface="Cambria"/>
                  <a:ea typeface="Cambria"/>
                  <a:cs typeface="Cambria"/>
                  <a:sym typeface="Cambria"/>
                </a:defRPr>
              </a:pPr>
              <a:endParaRPr sz="4800">
                <a:latin typeface="Cambria"/>
                <a:ea typeface="Cambria"/>
                <a:cs typeface="Cambria"/>
                <a:sym typeface="Cambria"/>
              </a:endParaRPr>
            </a:p>
          </p:txBody>
        </p:sp>
        <p:grpSp>
          <p:nvGrpSpPr>
            <p:cNvPr id="242" name="Group 242"/>
            <p:cNvGrpSpPr/>
            <p:nvPr/>
          </p:nvGrpSpPr>
          <p:grpSpPr>
            <a:xfrm>
              <a:off x="300573" y="5223129"/>
              <a:ext cx="2716191" cy="2187505"/>
              <a:chOff x="0" y="-1"/>
              <a:chExt cx="2716190" cy="2187503"/>
            </a:xfrm>
          </p:grpSpPr>
          <p:sp>
            <p:nvSpPr>
              <p:cNvPr id="240" name="Shape 240"/>
              <p:cNvSpPr/>
              <p:nvPr/>
            </p:nvSpPr>
            <p:spPr>
              <a:xfrm>
                <a:off x="0" y="-1"/>
                <a:ext cx="2716190" cy="2187503"/>
              </a:xfrm>
              <a:prstGeom prst="rect">
                <a:avLst/>
              </a:prstGeom>
              <a:noFill/>
              <a:ln w="12700" cap="flat">
                <a:solidFill>
                  <a:srgbClr val="CCCCCC"/>
                </a:solidFill>
                <a:prstDash val="solid"/>
                <a:miter lim="800000"/>
              </a:ln>
              <a:effectLst/>
            </p:spPr>
            <p:txBody>
              <a:bodyPr wrap="square" lIns="45720" tIns="45720" rIns="45720" bIns="45720" numCol="1" anchor="ctr">
                <a:noAutofit/>
              </a:bodyPr>
              <a:lstStyle/>
              <a:p>
                <a:pPr defTabSz="456371">
                  <a:defRPr sz="4800">
                    <a:solidFill>
                      <a:srgbClr val="404040"/>
                    </a:solidFill>
                    <a:latin typeface="Cambria"/>
                    <a:ea typeface="Cambria"/>
                    <a:cs typeface="Cambria"/>
                    <a:sym typeface="Cambria"/>
                  </a:defRPr>
                </a:pPr>
                <a:endParaRPr sz="4800">
                  <a:solidFill>
                    <a:srgbClr val="CCCCCC"/>
                  </a:solidFill>
                  <a:latin typeface="Cambria"/>
                  <a:ea typeface="Cambria"/>
                  <a:cs typeface="Cambria"/>
                  <a:sym typeface="Cambria"/>
                </a:endParaRPr>
              </a:p>
            </p:txBody>
          </p:sp>
          <p:sp>
            <p:nvSpPr>
              <p:cNvPr id="241" name="Shape 241"/>
              <p:cNvSpPr/>
              <p:nvPr/>
            </p:nvSpPr>
            <p:spPr>
              <a:xfrm>
                <a:off x="0" y="522561"/>
                <a:ext cx="2716190" cy="114238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ctr">
                <a:spAutoFit/>
              </a:bodyPr>
              <a:lstStyle>
                <a:lvl1pPr defTabSz="1217021">
                  <a:defRPr sz="4800">
                    <a:solidFill>
                      <a:srgbClr val="404040"/>
                    </a:solidFill>
                    <a:latin typeface="Cambria"/>
                    <a:ea typeface="Cambria"/>
                    <a:cs typeface="Cambria"/>
                    <a:sym typeface="Cambria"/>
                  </a:defRPr>
                </a:lvl1pPr>
              </a:lstStyle>
              <a:p>
                <a:pPr algn="ctr" hangingPunct="0"/>
                <a:r>
                  <a:rPr sz="1800">
                    <a:solidFill>
                      <a:srgbClr val="CCCCCC"/>
                    </a:solidFill>
                  </a:rPr>
                  <a:t>z/OS</a:t>
                </a:r>
              </a:p>
            </p:txBody>
          </p:sp>
        </p:grpSp>
        <p:grpSp>
          <p:nvGrpSpPr>
            <p:cNvPr id="245" name="Group 245"/>
            <p:cNvGrpSpPr/>
            <p:nvPr/>
          </p:nvGrpSpPr>
          <p:grpSpPr>
            <a:xfrm>
              <a:off x="6774316" y="5223129"/>
              <a:ext cx="2716192" cy="2187505"/>
              <a:chOff x="0" y="-1"/>
              <a:chExt cx="2716190" cy="2187503"/>
            </a:xfrm>
          </p:grpSpPr>
          <p:sp>
            <p:nvSpPr>
              <p:cNvPr id="243" name="Shape 243"/>
              <p:cNvSpPr/>
              <p:nvPr/>
            </p:nvSpPr>
            <p:spPr>
              <a:xfrm>
                <a:off x="0" y="-1"/>
                <a:ext cx="2716190" cy="2187503"/>
              </a:xfrm>
              <a:prstGeom prst="rect">
                <a:avLst/>
              </a:prstGeom>
              <a:noFill/>
              <a:ln w="12700" cap="flat">
                <a:solidFill>
                  <a:srgbClr val="CCCCCC"/>
                </a:solidFill>
                <a:prstDash val="solid"/>
                <a:miter lim="800000"/>
              </a:ln>
              <a:effectLst/>
            </p:spPr>
            <p:txBody>
              <a:bodyPr wrap="square" lIns="45720" tIns="45720" rIns="45720" bIns="45720" numCol="1" anchor="ctr">
                <a:noAutofit/>
              </a:bodyPr>
              <a:lstStyle/>
              <a:p>
                <a:pPr defTabSz="456371">
                  <a:defRPr sz="4800">
                    <a:solidFill>
                      <a:srgbClr val="404040"/>
                    </a:solidFill>
                    <a:latin typeface="Cambria"/>
                    <a:ea typeface="Cambria"/>
                    <a:cs typeface="Cambria"/>
                    <a:sym typeface="Cambria"/>
                  </a:defRPr>
                </a:pPr>
                <a:endParaRPr sz="4800">
                  <a:solidFill>
                    <a:srgbClr val="CCCCCC"/>
                  </a:solidFill>
                  <a:latin typeface="Cambria"/>
                  <a:ea typeface="Cambria"/>
                  <a:cs typeface="Cambria"/>
                  <a:sym typeface="Cambria"/>
                </a:endParaRPr>
              </a:p>
            </p:txBody>
          </p:sp>
          <p:sp>
            <p:nvSpPr>
              <p:cNvPr id="244" name="Shape 244"/>
              <p:cNvSpPr/>
              <p:nvPr/>
            </p:nvSpPr>
            <p:spPr>
              <a:xfrm>
                <a:off x="0" y="522561"/>
                <a:ext cx="2716190" cy="114238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ctr">
                <a:spAutoFit/>
              </a:bodyPr>
              <a:lstStyle>
                <a:lvl1pPr defTabSz="1217021">
                  <a:defRPr sz="4800">
                    <a:solidFill>
                      <a:srgbClr val="404040"/>
                    </a:solidFill>
                    <a:latin typeface="Cambria"/>
                    <a:ea typeface="Cambria"/>
                    <a:cs typeface="Cambria"/>
                    <a:sym typeface="Cambria"/>
                  </a:defRPr>
                </a:lvl1pPr>
              </a:lstStyle>
              <a:p>
                <a:pPr algn="ctr" hangingPunct="0"/>
                <a:r>
                  <a:rPr sz="1800" dirty="0">
                    <a:solidFill>
                      <a:srgbClr val="CCCCCC"/>
                    </a:solidFill>
                  </a:rPr>
                  <a:t>z/OS</a:t>
                </a:r>
              </a:p>
            </p:txBody>
          </p:sp>
        </p:grpSp>
        <p:sp>
          <p:nvSpPr>
            <p:cNvPr id="246" name="Shape 246"/>
            <p:cNvSpPr/>
            <p:nvPr/>
          </p:nvSpPr>
          <p:spPr>
            <a:xfrm flipH="1" flipV="1">
              <a:off x="5838818" y="3758212"/>
              <a:ext cx="2293596" cy="1464919"/>
            </a:xfrm>
            <a:prstGeom prst="line">
              <a:avLst/>
            </a:prstGeom>
            <a:noFill/>
            <a:ln w="12700" cap="flat">
              <a:solidFill>
                <a:srgbClr val="CCCCCC"/>
              </a:solidFill>
              <a:prstDash val="solid"/>
              <a:miter lim="800000"/>
            </a:ln>
            <a:effectLst/>
          </p:spPr>
          <p:txBody>
            <a:bodyPr wrap="square" lIns="45720" tIns="45720" rIns="45720" bIns="45720" numCol="1" anchor="t">
              <a:noAutofit/>
            </a:bodyPr>
            <a:lstStyle/>
            <a:p>
              <a:pPr defTabSz="456371">
                <a:defRPr sz="4800">
                  <a:latin typeface="Cambria"/>
                  <a:ea typeface="Cambria"/>
                  <a:cs typeface="Cambria"/>
                  <a:sym typeface="Cambria"/>
                </a:defRPr>
              </a:pPr>
              <a:endParaRPr sz="4800">
                <a:latin typeface="Cambria"/>
                <a:ea typeface="Cambria"/>
                <a:cs typeface="Cambria"/>
                <a:sym typeface="Cambria"/>
              </a:endParaRPr>
            </a:p>
          </p:txBody>
        </p:sp>
        <p:sp>
          <p:nvSpPr>
            <p:cNvPr id="247" name="Shape 247"/>
            <p:cNvSpPr/>
            <p:nvPr/>
          </p:nvSpPr>
          <p:spPr>
            <a:xfrm flipV="1">
              <a:off x="1658665" y="3658043"/>
              <a:ext cx="2470777" cy="1565085"/>
            </a:xfrm>
            <a:prstGeom prst="line">
              <a:avLst/>
            </a:prstGeom>
            <a:noFill/>
            <a:ln w="12700" cap="flat">
              <a:solidFill>
                <a:srgbClr val="CCCCCC"/>
              </a:solidFill>
              <a:prstDash val="solid"/>
              <a:miter lim="800000"/>
            </a:ln>
            <a:effectLst/>
          </p:spPr>
          <p:txBody>
            <a:bodyPr wrap="square" lIns="45720" tIns="45720" rIns="45720" bIns="45720" numCol="1" anchor="t">
              <a:noAutofit/>
            </a:bodyPr>
            <a:lstStyle/>
            <a:p>
              <a:pPr defTabSz="456371">
                <a:defRPr sz="4800">
                  <a:latin typeface="Cambria"/>
                  <a:ea typeface="Cambria"/>
                  <a:cs typeface="Cambria"/>
                  <a:sym typeface="Cambria"/>
                </a:defRPr>
              </a:pPr>
              <a:endParaRPr sz="4800">
                <a:latin typeface="Cambria"/>
                <a:ea typeface="Cambria"/>
                <a:cs typeface="Cambria"/>
                <a:sym typeface="Cambria"/>
              </a:endParaRPr>
            </a:p>
          </p:txBody>
        </p:sp>
      </p:grpSp>
      <p:grpSp>
        <p:nvGrpSpPr>
          <p:cNvPr id="11" name="Group 10"/>
          <p:cNvGrpSpPr/>
          <p:nvPr/>
        </p:nvGrpSpPr>
        <p:grpSpPr>
          <a:xfrm>
            <a:off x="6456524" y="1685856"/>
            <a:ext cx="1451995" cy="958318"/>
            <a:chOff x="6456524" y="1907520"/>
            <a:chExt cx="1451995" cy="958318"/>
          </a:xfrm>
          <a:effectLst/>
        </p:grpSpPr>
        <p:sp>
          <p:nvSpPr>
            <p:cNvPr id="249" name="Shape 249"/>
            <p:cNvSpPr/>
            <p:nvPr/>
          </p:nvSpPr>
          <p:spPr>
            <a:xfrm>
              <a:off x="6456524" y="1907520"/>
              <a:ext cx="1451995" cy="958318"/>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noFill/>
            <a:ln w="12700" cap="flat">
              <a:solidFill>
                <a:schemeClr val="tx1"/>
              </a:solidFill>
              <a:prstDash val="solid"/>
              <a:miter lim="800000"/>
            </a:ln>
            <a:effectLst/>
          </p:spPr>
          <p:txBody>
            <a:bodyPr wrap="square" lIns="45720" tIns="45720" rIns="45720" bIns="45720" numCol="1" anchor="ctr">
              <a:noAutofit/>
            </a:bodyPr>
            <a:lstStyle/>
            <a:p>
              <a:pPr defTabSz="456371">
                <a:defRPr sz="4800">
                  <a:solidFill>
                    <a:srgbClr val="404040"/>
                  </a:solidFill>
                  <a:latin typeface="Cambria"/>
                  <a:ea typeface="Cambria"/>
                  <a:cs typeface="Cambria"/>
                  <a:sym typeface="Cambria"/>
                </a:defRPr>
              </a:pPr>
              <a:endParaRPr sz="4800">
                <a:solidFill>
                  <a:srgbClr val="404040"/>
                </a:solidFill>
                <a:latin typeface="Cambria"/>
                <a:ea typeface="Cambria"/>
                <a:cs typeface="Cambria"/>
                <a:sym typeface="Cambria"/>
              </a:endParaRPr>
            </a:p>
          </p:txBody>
        </p:sp>
        <p:sp>
          <p:nvSpPr>
            <p:cNvPr id="250" name="Shape 250"/>
            <p:cNvSpPr/>
            <p:nvPr/>
          </p:nvSpPr>
          <p:spPr>
            <a:xfrm>
              <a:off x="6530254" y="1956249"/>
              <a:ext cx="1330511" cy="813645"/>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12700" cap="flat">
              <a:solidFill>
                <a:schemeClr val="tx1"/>
              </a:solidFill>
              <a:prstDash val="solid"/>
              <a:miter lim="800000"/>
            </a:ln>
            <a:effectLst>
              <a:outerShdw blurRad="127000" dist="101600" dir="2700000" rotWithShape="0">
                <a:srgbClr val="000000">
                  <a:alpha val="43000"/>
                </a:srgbClr>
              </a:outerShdw>
            </a:effectLst>
          </p:spPr>
          <p:txBody>
            <a:bodyPr wrap="square" lIns="45720" tIns="45720" rIns="45720" bIns="45720" numCol="1" anchor="ctr">
              <a:noAutofit/>
            </a:bodyPr>
            <a:lstStyle/>
            <a:p>
              <a:pPr defTabSz="456371">
                <a:defRPr sz="4800">
                  <a:solidFill>
                    <a:srgbClr val="404040"/>
                  </a:solidFill>
                  <a:latin typeface="Cambria"/>
                  <a:ea typeface="Cambria"/>
                  <a:cs typeface="Cambria"/>
                  <a:sym typeface="Cambria"/>
                </a:defRPr>
              </a:pPr>
              <a:endParaRPr sz="4800">
                <a:solidFill>
                  <a:srgbClr val="404040"/>
                </a:solidFill>
                <a:latin typeface="Cambria"/>
                <a:ea typeface="Cambria"/>
                <a:cs typeface="Cambria"/>
                <a:sym typeface="Cambria"/>
              </a:endParaRPr>
            </a:p>
          </p:txBody>
        </p:sp>
        <p:sp>
          <p:nvSpPr>
            <p:cNvPr id="251" name="Shape 251"/>
            <p:cNvSpPr/>
            <p:nvPr/>
          </p:nvSpPr>
          <p:spPr>
            <a:xfrm>
              <a:off x="6657610" y="2175834"/>
              <a:ext cx="947245" cy="369332"/>
            </a:xfrm>
            <a:prstGeom prst="rect">
              <a:avLst/>
            </a:prstGeom>
            <a:noFill/>
            <a:ln w="12700" cap="flat">
              <a:noFill/>
              <a:miter lim="400000"/>
            </a:ln>
            <a:effectLst>
              <a:outerShdw blurRad="127000" dist="101600" dir="2700000" rotWithShape="0">
                <a:srgbClr val="000000">
                  <a:alpha val="43000"/>
                </a:srgbClr>
              </a:outerShdw>
            </a:effectLst>
            <a:extLst>
              <a:ext uri="{C572A759-6A51-4108-AA02-DFA0A04FC94B}">
                <ma14:wrappingTextBoxFlag xmlns="" xmlns:ma14="http://schemas.microsoft.com/office/mac/drawingml/2011/main" val="1"/>
              </a:ext>
            </a:extLst>
          </p:spPr>
          <p:txBody>
            <a:bodyPr wrap="square" lIns="45720" tIns="45720" rIns="45720" bIns="45720" numCol="1" anchor="ctr">
              <a:spAutoFit/>
            </a:bodyPr>
            <a:lstStyle>
              <a:lvl1pPr defTabSz="1217021">
                <a:defRPr sz="4800">
                  <a:solidFill>
                    <a:srgbClr val="404040"/>
                  </a:solidFill>
                  <a:latin typeface="Cambria"/>
                  <a:ea typeface="Cambria"/>
                  <a:cs typeface="Cambria"/>
                  <a:sym typeface="Cambria"/>
                </a:defRPr>
              </a:lvl1pPr>
            </a:lstStyle>
            <a:p>
              <a:pPr algn="ctr" hangingPunct="0"/>
              <a:r>
                <a:rPr sz="1800" dirty="0">
                  <a:solidFill>
                    <a:schemeClr val="tx1"/>
                  </a:solidFill>
                </a:rPr>
                <a:t>SAN</a:t>
              </a:r>
            </a:p>
          </p:txBody>
        </p:sp>
      </p:grpSp>
      <p:grpSp>
        <p:nvGrpSpPr>
          <p:cNvPr id="256" name="Group 256"/>
          <p:cNvGrpSpPr/>
          <p:nvPr/>
        </p:nvGrpSpPr>
        <p:grpSpPr>
          <a:xfrm>
            <a:off x="485032" y="1685855"/>
            <a:ext cx="1568510" cy="958318"/>
            <a:chOff x="0" y="0"/>
            <a:chExt cx="4182692" cy="2555512"/>
          </a:xfrm>
        </p:grpSpPr>
        <p:sp>
          <p:nvSpPr>
            <p:cNvPr id="253" name="Shape 253"/>
            <p:cNvSpPr/>
            <p:nvPr/>
          </p:nvSpPr>
          <p:spPr>
            <a:xfrm>
              <a:off x="0" y="0"/>
              <a:ext cx="4182692" cy="2555512"/>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noFill/>
            <a:ln w="12700" cap="flat">
              <a:solidFill>
                <a:srgbClr val="CCCCCC"/>
              </a:solidFill>
              <a:prstDash val="solid"/>
              <a:miter lim="800000"/>
            </a:ln>
            <a:effectLst/>
          </p:spPr>
          <p:txBody>
            <a:bodyPr wrap="square" lIns="45720" tIns="45720" rIns="45720" bIns="45720" numCol="1" anchor="ctr">
              <a:noAutofit/>
            </a:bodyPr>
            <a:lstStyle/>
            <a:p>
              <a:pPr defTabSz="456371">
                <a:defRPr sz="4800">
                  <a:solidFill>
                    <a:srgbClr val="404040"/>
                  </a:solidFill>
                  <a:latin typeface="Cambria"/>
                  <a:ea typeface="Cambria"/>
                  <a:cs typeface="Cambria"/>
                  <a:sym typeface="Cambria"/>
                </a:defRPr>
              </a:pPr>
              <a:endParaRPr sz="4800">
                <a:solidFill>
                  <a:srgbClr val="CCCCCC"/>
                </a:solidFill>
                <a:latin typeface="Cambria"/>
                <a:ea typeface="Cambria"/>
                <a:cs typeface="Cambria"/>
                <a:sym typeface="Cambria"/>
              </a:endParaRPr>
            </a:p>
          </p:txBody>
        </p:sp>
        <p:sp>
          <p:nvSpPr>
            <p:cNvPr id="254" name="Shape 254"/>
            <p:cNvSpPr/>
            <p:nvPr/>
          </p:nvSpPr>
          <p:spPr>
            <a:xfrm>
              <a:off x="212388" y="129945"/>
              <a:ext cx="3832742" cy="2169717"/>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12700" cap="flat">
              <a:solidFill>
                <a:srgbClr val="CCCCCC"/>
              </a:solidFill>
              <a:prstDash val="solid"/>
              <a:miter lim="800000"/>
            </a:ln>
            <a:effectLst>
              <a:outerShdw blurRad="127000" dist="101600" dir="2700000" rotWithShape="0">
                <a:srgbClr val="000000">
                  <a:alpha val="43000"/>
                </a:srgbClr>
              </a:outerShdw>
            </a:effectLst>
          </p:spPr>
          <p:txBody>
            <a:bodyPr wrap="square" lIns="45720" tIns="45720" rIns="45720" bIns="45720" numCol="1" anchor="ctr">
              <a:noAutofit/>
            </a:bodyPr>
            <a:lstStyle/>
            <a:p>
              <a:pPr defTabSz="456371">
                <a:defRPr sz="4800">
                  <a:solidFill>
                    <a:srgbClr val="404040"/>
                  </a:solidFill>
                  <a:latin typeface="Cambria"/>
                  <a:ea typeface="Cambria"/>
                  <a:cs typeface="Cambria"/>
                  <a:sym typeface="Cambria"/>
                </a:defRPr>
              </a:pPr>
              <a:endParaRPr sz="4800">
                <a:solidFill>
                  <a:srgbClr val="404040"/>
                </a:solidFill>
                <a:latin typeface="Cambria"/>
                <a:ea typeface="Cambria"/>
                <a:cs typeface="Cambria"/>
                <a:sym typeface="Cambria"/>
              </a:endParaRPr>
            </a:p>
          </p:txBody>
        </p:sp>
        <p:sp>
          <p:nvSpPr>
            <p:cNvPr id="255" name="Shape 255"/>
            <p:cNvSpPr/>
            <p:nvPr/>
          </p:nvSpPr>
          <p:spPr>
            <a:xfrm>
              <a:off x="579253" y="715503"/>
              <a:ext cx="2728687" cy="9848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ctr">
              <a:spAutoFit/>
            </a:bodyPr>
            <a:lstStyle>
              <a:lvl1pPr defTabSz="1217021">
                <a:defRPr sz="4800">
                  <a:solidFill>
                    <a:srgbClr val="404040"/>
                  </a:solidFill>
                  <a:latin typeface="Cambria"/>
                  <a:ea typeface="Cambria"/>
                  <a:cs typeface="Cambria"/>
                  <a:sym typeface="Cambria"/>
                </a:defRPr>
              </a:lvl1pPr>
            </a:lstStyle>
            <a:p>
              <a:pPr algn="ctr" hangingPunct="0"/>
              <a:r>
                <a:rPr sz="1800">
                  <a:solidFill>
                    <a:srgbClr val="CCCCCC"/>
                  </a:solidFill>
                </a:rPr>
                <a:t>Network</a:t>
              </a:r>
            </a:p>
          </p:txBody>
        </p:sp>
      </p:grpSp>
      <p:sp>
        <p:nvSpPr>
          <p:cNvPr id="316" name="Shape 316"/>
          <p:cNvSpPr/>
          <p:nvPr/>
        </p:nvSpPr>
        <p:spPr>
          <a:xfrm>
            <a:off x="7910432" y="2161761"/>
            <a:ext cx="186981" cy="66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25400">
            <a:solidFill>
              <a:schemeClr val="accent6">
                <a:lumMod val="75000"/>
              </a:schemeClr>
            </a:solidFill>
            <a:miter/>
          </a:ln>
        </p:spPr>
        <p:txBody>
          <a:bodyPr/>
          <a:lstStyle/>
          <a:p>
            <a:pPr defTabSz="309555"/>
            <a:endParaRPr sz="675"/>
          </a:p>
        </p:txBody>
      </p:sp>
      <p:grpSp>
        <p:nvGrpSpPr>
          <p:cNvPr id="266" name="Group 266"/>
          <p:cNvGrpSpPr/>
          <p:nvPr/>
        </p:nvGrpSpPr>
        <p:grpSpPr>
          <a:xfrm>
            <a:off x="8099793" y="1587411"/>
            <a:ext cx="923778" cy="1145396"/>
            <a:chOff x="0" y="0"/>
            <a:chExt cx="2463405" cy="3054389"/>
          </a:xfrm>
        </p:grpSpPr>
        <p:sp>
          <p:nvSpPr>
            <p:cNvPr id="260" name="Shape 260"/>
            <p:cNvSpPr/>
            <p:nvPr/>
          </p:nvSpPr>
          <p:spPr>
            <a:xfrm>
              <a:off x="629933" y="864605"/>
              <a:ext cx="1609190" cy="1802062"/>
            </a:xfrm>
            <a:custGeom>
              <a:avLst/>
              <a:gdLst/>
              <a:ahLst/>
              <a:cxnLst>
                <a:cxn ang="0">
                  <a:pos x="wd2" y="hd2"/>
                </a:cxn>
                <a:cxn ang="5400000">
                  <a:pos x="wd2" y="hd2"/>
                </a:cxn>
                <a:cxn ang="10800000">
                  <a:pos x="wd2" y="hd2"/>
                </a:cxn>
                <a:cxn ang="16200000">
                  <a:pos x="wd2" y="hd2"/>
                </a:cxn>
              </a:cxnLst>
              <a:rect l="0" t="0" r="r" b="b"/>
              <a:pathLst>
                <a:path w="21600" h="21600" extrusionOk="0">
                  <a:moveTo>
                    <a:pt x="21600" y="2411"/>
                  </a:moveTo>
                  <a:cubicBezTo>
                    <a:pt x="21600" y="3743"/>
                    <a:pt x="16765" y="4822"/>
                    <a:pt x="10800" y="4822"/>
                  </a:cubicBezTo>
                  <a:cubicBezTo>
                    <a:pt x="4835" y="4822"/>
                    <a:pt x="0" y="3743"/>
                    <a:pt x="0" y="2411"/>
                  </a:cubicBezTo>
                  <a:cubicBezTo>
                    <a:pt x="0" y="1079"/>
                    <a:pt x="4835" y="0"/>
                    <a:pt x="10800" y="0"/>
                  </a:cubicBezTo>
                  <a:cubicBezTo>
                    <a:pt x="16765" y="0"/>
                    <a:pt x="21600" y="1079"/>
                    <a:pt x="21600" y="2411"/>
                  </a:cubicBezTo>
                  <a:lnTo>
                    <a:pt x="21600" y="19189"/>
                  </a:lnTo>
                  <a:cubicBezTo>
                    <a:pt x="21600" y="20521"/>
                    <a:pt x="16765" y="21600"/>
                    <a:pt x="10800" y="21600"/>
                  </a:cubicBezTo>
                  <a:cubicBezTo>
                    <a:pt x="4835" y="21600"/>
                    <a:pt x="0" y="20521"/>
                    <a:pt x="0" y="19189"/>
                  </a:cubicBezTo>
                  <a:lnTo>
                    <a:pt x="0" y="2411"/>
                  </a:lnTo>
                </a:path>
              </a:pathLst>
            </a:custGeom>
            <a:solidFill>
              <a:schemeClr val="bg2"/>
            </a:solidFill>
            <a:ln w="12700" cap="flat">
              <a:solidFill>
                <a:schemeClr val="tx1"/>
              </a:solidFill>
              <a:prstDash val="solid"/>
              <a:miter lim="800000"/>
            </a:ln>
            <a:effectLst/>
          </p:spPr>
          <p:txBody>
            <a:bodyPr wrap="square" lIns="45720" tIns="45720" rIns="45720" bIns="45720" numCol="1" anchor="ctr">
              <a:noAutofit/>
            </a:bodyPr>
            <a:lstStyle/>
            <a:p>
              <a:pPr defTabSz="456371">
                <a:defRPr sz="4800">
                  <a:solidFill>
                    <a:srgbClr val="FFFFFF"/>
                  </a:solidFill>
                  <a:latin typeface="Cambria"/>
                  <a:ea typeface="Cambria"/>
                  <a:cs typeface="Cambria"/>
                  <a:sym typeface="Cambria"/>
                </a:defRPr>
              </a:pPr>
              <a:endParaRPr sz="4800">
                <a:solidFill>
                  <a:srgbClr val="FFFFFF"/>
                </a:solidFill>
                <a:latin typeface="Cambria"/>
                <a:ea typeface="Cambria"/>
                <a:cs typeface="Cambria"/>
                <a:sym typeface="Cambria"/>
              </a:endParaRPr>
            </a:p>
          </p:txBody>
        </p:sp>
        <p:grpSp>
          <p:nvGrpSpPr>
            <p:cNvPr id="264" name="Group 264"/>
            <p:cNvGrpSpPr/>
            <p:nvPr/>
          </p:nvGrpSpPr>
          <p:grpSpPr>
            <a:xfrm>
              <a:off x="223533" y="458205"/>
              <a:ext cx="1609193" cy="1802062"/>
              <a:chOff x="-2" y="0"/>
              <a:chExt cx="1609192" cy="1802061"/>
            </a:xfrm>
          </p:grpSpPr>
          <p:sp>
            <p:nvSpPr>
              <p:cNvPr id="261" name="Shape 261"/>
              <p:cNvSpPr/>
              <p:nvPr/>
            </p:nvSpPr>
            <p:spPr>
              <a:xfrm>
                <a:off x="-3" y="0"/>
                <a:ext cx="1609193" cy="1802062"/>
              </a:xfrm>
              <a:custGeom>
                <a:avLst/>
                <a:gdLst/>
                <a:ahLst/>
                <a:cxnLst>
                  <a:cxn ang="0">
                    <a:pos x="wd2" y="hd2"/>
                  </a:cxn>
                  <a:cxn ang="5400000">
                    <a:pos x="wd2" y="hd2"/>
                  </a:cxn>
                  <a:cxn ang="10800000">
                    <a:pos x="wd2" y="hd2"/>
                  </a:cxn>
                  <a:cxn ang="16200000">
                    <a:pos x="wd2" y="hd2"/>
                  </a:cxn>
                </a:cxnLst>
                <a:rect l="0" t="0" r="r" b="b"/>
                <a:pathLst>
                  <a:path w="21600" h="21600" extrusionOk="0">
                    <a:moveTo>
                      <a:pt x="0" y="2411"/>
                    </a:moveTo>
                    <a:cubicBezTo>
                      <a:pt x="0" y="1079"/>
                      <a:pt x="4835" y="0"/>
                      <a:pt x="10800" y="0"/>
                    </a:cubicBezTo>
                    <a:cubicBezTo>
                      <a:pt x="16765" y="0"/>
                      <a:pt x="21600" y="1079"/>
                      <a:pt x="21600" y="2411"/>
                    </a:cubicBezTo>
                    <a:lnTo>
                      <a:pt x="21600" y="19189"/>
                    </a:lnTo>
                    <a:cubicBezTo>
                      <a:pt x="21600" y="20521"/>
                      <a:pt x="16765" y="21600"/>
                      <a:pt x="10800" y="21600"/>
                    </a:cubicBezTo>
                    <a:cubicBezTo>
                      <a:pt x="4835" y="21600"/>
                      <a:pt x="0" y="20521"/>
                      <a:pt x="0" y="19189"/>
                    </a:cubicBezTo>
                    <a:close/>
                  </a:path>
                </a:pathLst>
              </a:custGeom>
              <a:solidFill>
                <a:srgbClr val="FFFFFF"/>
              </a:solidFill>
              <a:ln w="12700" cap="flat">
                <a:solidFill>
                  <a:schemeClr val="tx1"/>
                </a:solidFill>
                <a:miter lim="400000"/>
              </a:ln>
              <a:effectLst/>
            </p:spPr>
            <p:txBody>
              <a:bodyPr wrap="square" lIns="45720" tIns="45720" rIns="45720" bIns="45720" numCol="1" anchor="ctr">
                <a:noAutofit/>
              </a:bodyPr>
              <a:lstStyle/>
              <a:p>
                <a:pPr defTabSz="456371">
                  <a:defRPr sz="4800">
                    <a:solidFill>
                      <a:srgbClr val="FFFFFF"/>
                    </a:solidFill>
                    <a:latin typeface="Cambria"/>
                    <a:ea typeface="Cambria"/>
                    <a:cs typeface="Cambria"/>
                    <a:sym typeface="Cambria"/>
                  </a:defRPr>
                </a:pPr>
                <a:endParaRPr sz="4800">
                  <a:solidFill>
                    <a:srgbClr val="FFFFFF"/>
                  </a:solidFill>
                  <a:latin typeface="Cambria"/>
                  <a:ea typeface="Cambria"/>
                  <a:cs typeface="Cambria"/>
                  <a:sym typeface="Cambria"/>
                </a:endParaRPr>
              </a:p>
            </p:txBody>
          </p:sp>
          <p:sp>
            <p:nvSpPr>
              <p:cNvPr id="262" name="Shape 262"/>
              <p:cNvSpPr/>
              <p:nvPr/>
            </p:nvSpPr>
            <p:spPr>
              <a:xfrm>
                <a:off x="-1" y="-1"/>
                <a:ext cx="1609191" cy="402300"/>
              </a:xfrm>
              <a:prstGeom prst="ellipse">
                <a:avLst/>
              </a:prstGeom>
              <a:solidFill>
                <a:schemeClr val="bg2">
                  <a:alpha val="40000"/>
                </a:schemeClr>
              </a:solidFill>
              <a:ln w="12700" cap="flat">
                <a:solidFill>
                  <a:schemeClr val="tx1"/>
                </a:solidFill>
                <a:miter lim="400000"/>
              </a:ln>
              <a:effectLst/>
            </p:spPr>
            <p:txBody>
              <a:bodyPr wrap="square" lIns="45720" tIns="45720" rIns="45720" bIns="45720" numCol="1" anchor="ctr">
                <a:noAutofit/>
              </a:bodyPr>
              <a:lstStyle/>
              <a:p>
                <a:pPr defTabSz="456371">
                  <a:defRPr sz="4800">
                    <a:solidFill>
                      <a:srgbClr val="FFFFFF"/>
                    </a:solidFill>
                    <a:latin typeface="Cambria"/>
                    <a:ea typeface="Cambria"/>
                    <a:cs typeface="Cambria"/>
                    <a:sym typeface="Cambria"/>
                  </a:defRPr>
                </a:pPr>
                <a:endParaRPr sz="4800">
                  <a:solidFill>
                    <a:srgbClr val="FFFFFF"/>
                  </a:solidFill>
                  <a:latin typeface="Cambria"/>
                  <a:ea typeface="Cambria"/>
                  <a:cs typeface="Cambria"/>
                  <a:sym typeface="Cambria"/>
                </a:endParaRPr>
              </a:p>
            </p:txBody>
          </p:sp>
          <p:sp>
            <p:nvSpPr>
              <p:cNvPr id="263" name="Shape 263"/>
              <p:cNvSpPr/>
              <p:nvPr/>
            </p:nvSpPr>
            <p:spPr>
              <a:xfrm>
                <a:off x="-3" y="0"/>
                <a:ext cx="1609190" cy="1802062"/>
              </a:xfrm>
              <a:custGeom>
                <a:avLst/>
                <a:gdLst/>
                <a:ahLst/>
                <a:cxnLst>
                  <a:cxn ang="0">
                    <a:pos x="wd2" y="hd2"/>
                  </a:cxn>
                  <a:cxn ang="5400000">
                    <a:pos x="wd2" y="hd2"/>
                  </a:cxn>
                  <a:cxn ang="10800000">
                    <a:pos x="wd2" y="hd2"/>
                  </a:cxn>
                  <a:cxn ang="16200000">
                    <a:pos x="wd2" y="hd2"/>
                  </a:cxn>
                </a:cxnLst>
                <a:rect l="0" t="0" r="r" b="b"/>
                <a:pathLst>
                  <a:path w="21600" h="21600" extrusionOk="0">
                    <a:moveTo>
                      <a:pt x="21600" y="2411"/>
                    </a:moveTo>
                    <a:cubicBezTo>
                      <a:pt x="21600" y="3743"/>
                      <a:pt x="16765" y="4822"/>
                      <a:pt x="10800" y="4822"/>
                    </a:cubicBezTo>
                    <a:cubicBezTo>
                      <a:pt x="4835" y="4822"/>
                      <a:pt x="0" y="3743"/>
                      <a:pt x="0" y="2411"/>
                    </a:cubicBezTo>
                    <a:cubicBezTo>
                      <a:pt x="0" y="1079"/>
                      <a:pt x="4835" y="0"/>
                      <a:pt x="10800" y="0"/>
                    </a:cubicBezTo>
                    <a:cubicBezTo>
                      <a:pt x="16765" y="0"/>
                      <a:pt x="21600" y="1079"/>
                      <a:pt x="21600" y="2411"/>
                    </a:cubicBezTo>
                    <a:lnTo>
                      <a:pt x="21600" y="19189"/>
                    </a:lnTo>
                    <a:cubicBezTo>
                      <a:pt x="21600" y="20521"/>
                      <a:pt x="16765" y="21600"/>
                      <a:pt x="10800" y="21600"/>
                    </a:cubicBezTo>
                    <a:cubicBezTo>
                      <a:pt x="4835" y="21600"/>
                      <a:pt x="0" y="20521"/>
                      <a:pt x="0" y="19189"/>
                    </a:cubicBezTo>
                    <a:lnTo>
                      <a:pt x="0" y="2411"/>
                    </a:lnTo>
                  </a:path>
                </a:pathLst>
              </a:custGeom>
              <a:solidFill>
                <a:schemeClr val="bg2"/>
              </a:solidFill>
              <a:ln w="12700" cap="flat">
                <a:solidFill>
                  <a:schemeClr val="tx1"/>
                </a:solidFill>
                <a:prstDash val="solid"/>
                <a:miter lim="800000"/>
              </a:ln>
              <a:effectLst/>
            </p:spPr>
            <p:txBody>
              <a:bodyPr wrap="square" lIns="45720" tIns="45720" rIns="45720" bIns="45720" numCol="1" anchor="ctr">
                <a:noAutofit/>
              </a:bodyPr>
              <a:lstStyle/>
              <a:p>
                <a:pPr defTabSz="456371">
                  <a:defRPr sz="4800">
                    <a:solidFill>
                      <a:srgbClr val="FFFFFF"/>
                    </a:solidFill>
                    <a:latin typeface="Cambria"/>
                    <a:ea typeface="Cambria"/>
                    <a:cs typeface="Cambria"/>
                    <a:sym typeface="Cambria"/>
                  </a:defRPr>
                </a:pPr>
                <a:endParaRPr sz="4800">
                  <a:solidFill>
                    <a:srgbClr val="FFFFFF"/>
                  </a:solidFill>
                  <a:latin typeface="Cambria"/>
                  <a:ea typeface="Cambria"/>
                  <a:cs typeface="Cambria"/>
                  <a:sym typeface="Cambria"/>
                </a:endParaRPr>
              </a:p>
            </p:txBody>
          </p:sp>
        </p:grpSp>
        <p:sp>
          <p:nvSpPr>
            <p:cNvPr id="265" name="Shape 265"/>
            <p:cNvSpPr/>
            <p:nvPr/>
          </p:nvSpPr>
          <p:spPr>
            <a:xfrm>
              <a:off x="-1" y="0"/>
              <a:ext cx="2463407" cy="3054390"/>
            </a:xfrm>
            <a:prstGeom prst="rect">
              <a:avLst/>
            </a:prstGeom>
            <a:noFill/>
            <a:ln w="12700" cap="flat">
              <a:solidFill>
                <a:schemeClr val="tx1"/>
              </a:solidFill>
              <a:prstDash val="solid"/>
              <a:miter lim="800000"/>
            </a:ln>
            <a:effectLst/>
          </p:spPr>
          <p:txBody>
            <a:bodyPr wrap="square" lIns="45720" tIns="45720" rIns="45720" bIns="45720" numCol="1" anchor="ctr">
              <a:noAutofit/>
            </a:bodyPr>
            <a:lstStyle/>
            <a:p>
              <a:pPr defTabSz="456371">
                <a:defRPr sz="4800">
                  <a:solidFill>
                    <a:srgbClr val="FFFFFF"/>
                  </a:solidFill>
                  <a:latin typeface="Cambria"/>
                  <a:ea typeface="Cambria"/>
                  <a:cs typeface="Cambria"/>
                  <a:sym typeface="Cambria"/>
                </a:defRPr>
              </a:pPr>
              <a:endParaRPr sz="4800">
                <a:solidFill>
                  <a:srgbClr val="FFFFFF"/>
                </a:solidFill>
                <a:latin typeface="Cambria"/>
                <a:ea typeface="Cambria"/>
                <a:cs typeface="Cambria"/>
                <a:sym typeface="Cambria"/>
              </a:endParaRPr>
            </a:p>
          </p:txBody>
        </p:sp>
      </p:grpSp>
      <p:sp>
        <p:nvSpPr>
          <p:cNvPr id="268" name="Shape 268"/>
          <p:cNvSpPr/>
          <p:nvPr/>
        </p:nvSpPr>
        <p:spPr>
          <a:xfrm>
            <a:off x="8032648" y="1356761"/>
            <a:ext cx="861774" cy="242374"/>
          </a:xfrm>
          <a:prstGeom prst="rect">
            <a:avLst/>
          </a:prstGeom>
          <a:ln w="12700">
            <a:miter lim="400000"/>
          </a:ln>
          <a:extLst>
            <a:ext uri="{C572A759-6A51-4108-AA02-DFA0A04FC94B}">
              <ma14:wrappingTextBoxFlag xmlns="" xmlns:ma14="http://schemas.microsoft.com/office/mac/drawingml/2011/main" val="1"/>
            </a:ext>
          </a:extLst>
        </p:spPr>
        <p:txBody>
          <a:bodyPr wrap="none" lIns="45720" tIns="45720" rIns="45720" bIns="45720">
            <a:spAutoFit/>
          </a:bodyPr>
          <a:lstStyle>
            <a:lvl1pPr algn="l" defTabSz="1217021">
              <a:defRPr sz="2600" i="1">
                <a:solidFill>
                  <a:srgbClr val="404040"/>
                </a:solidFill>
                <a:latin typeface="Times New Roman"/>
                <a:ea typeface="Times New Roman"/>
                <a:cs typeface="Times New Roman"/>
                <a:sym typeface="Times New Roman"/>
              </a:defRPr>
            </a:lvl1pPr>
          </a:lstStyle>
          <a:p>
            <a:pPr hangingPunct="0"/>
            <a:r>
              <a:rPr sz="975">
                <a:solidFill>
                  <a:schemeClr val="tx1"/>
                </a:solidFill>
              </a:rPr>
              <a:t>Storage System</a:t>
            </a:r>
          </a:p>
        </p:txBody>
      </p:sp>
      <p:sp>
        <p:nvSpPr>
          <p:cNvPr id="302" name="Shape 302"/>
          <p:cNvSpPr/>
          <p:nvPr/>
        </p:nvSpPr>
        <p:spPr>
          <a:xfrm>
            <a:off x="237639" y="798733"/>
            <a:ext cx="2424513" cy="963524"/>
          </a:xfrm>
          <a:prstGeom prst="rect">
            <a:avLst/>
          </a:prstGeom>
          <a:ln w="12700">
            <a:miter lim="400000"/>
          </a:ln>
          <a:extLst>
            <a:ext uri="{C572A759-6A51-4108-AA02-DFA0A04FC94B}">
              <ma14:wrappingTextBoxFlag xmlns="" xmlns:ma14="http://schemas.microsoft.com/office/mac/drawingml/2011/main" val="1"/>
            </a:ext>
          </a:extLst>
        </p:spPr>
        <p:txBody>
          <a:bodyPr lIns="45720" tIns="45720" rIns="45720" bIns="45720">
            <a:normAutofit/>
          </a:bodyPr>
          <a:lstStyle/>
          <a:p>
            <a:pPr defTabSz="456371">
              <a:lnSpc>
                <a:spcPct val="90000"/>
              </a:lnSpc>
              <a:defRPr sz="3200" b="1" i="1">
                <a:solidFill>
                  <a:srgbClr val="F38F1A"/>
                </a:solidFill>
                <a:latin typeface="Times New Roman"/>
                <a:ea typeface="Times New Roman"/>
                <a:cs typeface="Times New Roman"/>
                <a:sym typeface="Times New Roman"/>
              </a:defRPr>
            </a:pPr>
            <a:r>
              <a:rPr lang="en-US" sz="1200" b="1" i="1" dirty="0">
                <a:solidFill>
                  <a:srgbClr val="F38F1A"/>
                </a:solidFill>
                <a:latin typeface="HelvNeue Bold for IBM" charset="0"/>
                <a:ea typeface="HelvNeue Bold for IBM" charset="0"/>
                <a:cs typeface="HelvNeue Bold for IBM" charset="0"/>
                <a:sym typeface="Times New Roman"/>
              </a:rPr>
              <a:t>Client</a:t>
            </a:r>
            <a:r>
              <a:rPr sz="1200" b="1" i="1" dirty="0">
                <a:solidFill>
                  <a:srgbClr val="F38F1A"/>
                </a:solidFill>
                <a:latin typeface="HelvNeue Bold for IBM" charset="0"/>
                <a:ea typeface="HelvNeue Bold for IBM" charset="0"/>
                <a:cs typeface="HelvNeue Bold for IBM" charset="0"/>
                <a:sym typeface="Times New Roman"/>
              </a:rPr>
              <a:t> Value Proposition:</a:t>
            </a:r>
            <a:endParaRPr sz="1575" b="1" i="1" dirty="0">
              <a:solidFill>
                <a:srgbClr val="F38F1A"/>
              </a:solidFill>
              <a:latin typeface="HelvNeue Bold for IBM" charset="0"/>
              <a:ea typeface="HelvNeue Bold for IBM" charset="0"/>
              <a:cs typeface="HelvNeue Bold for IBM" charset="0"/>
              <a:sym typeface="Arial"/>
            </a:endParaRPr>
          </a:p>
          <a:p>
            <a:pPr defTabSz="456371">
              <a:lnSpc>
                <a:spcPct val="90000"/>
              </a:lnSpc>
              <a:defRPr sz="3200" i="1">
                <a:solidFill>
                  <a:srgbClr val="F38F1A"/>
                </a:solidFill>
                <a:latin typeface="Times New Roman"/>
                <a:ea typeface="Times New Roman"/>
                <a:cs typeface="Times New Roman"/>
                <a:sym typeface="Times New Roman"/>
              </a:defRPr>
            </a:pPr>
            <a:r>
              <a:rPr lang="en-US" sz="1200" i="1" dirty="0">
                <a:solidFill>
                  <a:srgbClr val="F38F1A"/>
                </a:solidFill>
                <a:latin typeface="HelvNeue Light for IBM" charset="0"/>
                <a:ea typeface="HelvNeue Light for IBM" charset="0"/>
                <a:cs typeface="HelvNeue Light for IBM" charset="0"/>
                <a:sym typeface="Times New Roman"/>
              </a:rPr>
              <a:t>Integration of hardware accelerated Crypto into standard components for wide reach into solutions</a:t>
            </a:r>
          </a:p>
        </p:txBody>
      </p:sp>
      <p:sp>
        <p:nvSpPr>
          <p:cNvPr id="96" name="Shape 489"/>
          <p:cNvSpPr/>
          <p:nvPr/>
        </p:nvSpPr>
        <p:spPr>
          <a:xfrm>
            <a:off x="2864962" y="3252468"/>
            <a:ext cx="3270485" cy="912008"/>
          </a:xfrm>
          <a:prstGeom prst="rect">
            <a:avLst/>
          </a:prstGeom>
          <a:noFill/>
          <a:ln w="12700" cap="flat">
            <a:solidFill>
              <a:schemeClr val="tx1"/>
            </a:solidFill>
            <a:prstDash val="solid"/>
            <a:miter lim="800000"/>
          </a:ln>
          <a:effectLst/>
        </p:spPr>
        <p:txBody>
          <a:bodyPr wrap="square" lIns="45720" tIns="45720" rIns="45720" bIns="45720" numCol="1" anchor="ctr">
            <a:noAutofit/>
          </a:bodyPr>
          <a:lstStyle/>
          <a:p>
            <a:pPr defTabSz="456371">
              <a:defRPr sz="4800">
                <a:solidFill>
                  <a:srgbClr val="404040"/>
                </a:solidFill>
                <a:latin typeface="Cambria"/>
                <a:ea typeface="Cambria"/>
                <a:cs typeface="Cambria"/>
                <a:sym typeface="Cambria"/>
              </a:defRPr>
            </a:pPr>
            <a:endParaRPr sz="4800">
              <a:solidFill>
                <a:srgbClr val="404040"/>
              </a:solidFill>
              <a:latin typeface="Cambria"/>
              <a:ea typeface="Cambria"/>
              <a:cs typeface="Cambria"/>
              <a:sym typeface="Cambria"/>
            </a:endParaRPr>
          </a:p>
        </p:txBody>
      </p:sp>
      <p:sp>
        <p:nvSpPr>
          <p:cNvPr id="97" name="Shape 490"/>
          <p:cNvSpPr/>
          <p:nvPr/>
        </p:nvSpPr>
        <p:spPr>
          <a:xfrm>
            <a:off x="2864962" y="3276794"/>
            <a:ext cx="3270485" cy="2769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20" tIns="0" rIns="45720" bIns="0" numCol="1" anchor="t">
            <a:spAutoFit/>
          </a:bodyPr>
          <a:lstStyle>
            <a:lvl1pPr defTabSz="1217021">
              <a:defRPr sz="4800">
                <a:solidFill>
                  <a:srgbClr val="404040"/>
                </a:solidFill>
                <a:latin typeface="Cambria"/>
                <a:ea typeface="Cambria"/>
                <a:cs typeface="Cambria"/>
                <a:sym typeface="Cambria"/>
              </a:defRPr>
            </a:lvl1pPr>
          </a:lstStyle>
          <a:p>
            <a:pPr algn="ctr" hangingPunct="0"/>
            <a:r>
              <a:rPr sz="1800" dirty="0">
                <a:solidFill>
                  <a:schemeClr val="tx1"/>
                </a:solidFill>
              </a:rPr>
              <a:t>LinuxONE/Linux on z</a:t>
            </a:r>
          </a:p>
        </p:txBody>
      </p:sp>
      <p:sp>
        <p:nvSpPr>
          <p:cNvPr id="98" name="Shape 539"/>
          <p:cNvSpPr/>
          <p:nvPr/>
        </p:nvSpPr>
        <p:spPr>
          <a:xfrm>
            <a:off x="2055020" y="2198155"/>
            <a:ext cx="807244" cy="1510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81" y="0"/>
                </a:lnTo>
                <a:lnTo>
                  <a:pt x="10781" y="21600"/>
                </a:lnTo>
                <a:lnTo>
                  <a:pt x="21600" y="21600"/>
                </a:lnTo>
              </a:path>
            </a:pathLst>
          </a:custGeom>
          <a:ln w="12700">
            <a:solidFill>
              <a:srgbClr val="CCCCCC"/>
            </a:solidFill>
            <a:miter/>
          </a:ln>
        </p:spPr>
        <p:txBody>
          <a:bodyPr/>
          <a:lstStyle/>
          <a:p>
            <a:pPr defTabSz="309555"/>
            <a:endParaRPr sz="675"/>
          </a:p>
        </p:txBody>
      </p:sp>
      <p:sp>
        <p:nvSpPr>
          <p:cNvPr id="99" name="Shape 538"/>
          <p:cNvSpPr/>
          <p:nvPr/>
        </p:nvSpPr>
        <p:spPr>
          <a:xfrm>
            <a:off x="2055019" y="1919548"/>
            <a:ext cx="800100" cy="2786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774" y="21600"/>
                </a:lnTo>
                <a:lnTo>
                  <a:pt x="10774" y="0"/>
                </a:lnTo>
                <a:lnTo>
                  <a:pt x="21600" y="0"/>
                </a:lnTo>
              </a:path>
            </a:pathLst>
          </a:custGeom>
          <a:ln w="12700">
            <a:solidFill>
              <a:srgbClr val="CCCCCC"/>
            </a:solidFill>
            <a:miter/>
          </a:ln>
        </p:spPr>
        <p:txBody>
          <a:bodyPr/>
          <a:lstStyle/>
          <a:p>
            <a:pPr defTabSz="309555"/>
            <a:endParaRPr sz="675"/>
          </a:p>
        </p:txBody>
      </p:sp>
      <p:grpSp>
        <p:nvGrpSpPr>
          <p:cNvPr id="100" name="Group 328"/>
          <p:cNvGrpSpPr/>
          <p:nvPr/>
        </p:nvGrpSpPr>
        <p:grpSpPr>
          <a:xfrm>
            <a:off x="3165439" y="3506766"/>
            <a:ext cx="935455" cy="571069"/>
            <a:chOff x="0" y="-110856"/>
            <a:chExt cx="2818822" cy="1704927"/>
          </a:xfrm>
          <a:effectLst>
            <a:outerShdw blurRad="50800" dist="76200" dir="2700000" algn="tl" rotWithShape="0">
              <a:prstClr val="black">
                <a:alpha val="40000"/>
              </a:prstClr>
            </a:outerShdw>
          </a:effectLst>
        </p:grpSpPr>
        <p:sp>
          <p:nvSpPr>
            <p:cNvPr id="101" name="Shape 326"/>
            <p:cNvSpPr/>
            <p:nvPr/>
          </p:nvSpPr>
          <p:spPr>
            <a:xfrm>
              <a:off x="0" y="0"/>
              <a:ext cx="2818822" cy="1594071"/>
            </a:xfrm>
            <a:prstGeom prst="roundRect">
              <a:avLst>
                <a:gd name="adj" fmla="val 16667"/>
              </a:avLst>
            </a:prstGeom>
            <a:noFill/>
            <a:ln w="12700" cap="flat">
              <a:solidFill>
                <a:schemeClr val="tx1"/>
              </a:solidFill>
              <a:prstDash val="solid"/>
              <a:miter lim="800000"/>
            </a:ln>
            <a:effectLst/>
          </p:spPr>
          <p:txBody>
            <a:bodyPr wrap="square" lIns="45720" tIns="45720" rIns="45720" bIns="45720" numCol="1" anchor="ctr">
              <a:noAutofit/>
            </a:bodyPr>
            <a:lstStyle/>
            <a:p>
              <a:pPr defTabSz="456371">
                <a:defRPr sz="3200">
                  <a:latin typeface="Cambria"/>
                  <a:ea typeface="Cambria"/>
                  <a:cs typeface="Cambria"/>
                  <a:sym typeface="Cambria"/>
                </a:defRPr>
              </a:pPr>
              <a:endParaRPr sz="1200">
                <a:latin typeface="Cambria"/>
                <a:ea typeface="Cambria"/>
                <a:cs typeface="Cambria"/>
                <a:sym typeface="Cambria"/>
              </a:endParaRPr>
            </a:p>
          </p:txBody>
        </p:sp>
        <p:sp>
          <p:nvSpPr>
            <p:cNvPr id="102" name="Shape 327"/>
            <p:cNvSpPr/>
            <p:nvPr/>
          </p:nvSpPr>
          <p:spPr>
            <a:xfrm>
              <a:off x="77816" y="-110856"/>
              <a:ext cx="2663190" cy="76837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6000" tIns="36000" rIns="36000" bIns="36000" numCol="1" anchor="t">
              <a:spAutoFit/>
            </a:bodyPr>
            <a:lstStyle>
              <a:lvl1pPr algn="l" defTabSz="1217021">
                <a:defRPr sz="3200">
                  <a:latin typeface="Cambria"/>
                  <a:ea typeface="Cambria"/>
                  <a:cs typeface="Cambria"/>
                  <a:sym typeface="Cambria"/>
                </a:defRPr>
              </a:lvl1pPr>
            </a:lstStyle>
            <a:p>
              <a:pPr hangingPunct="0"/>
              <a:r>
                <a:rPr sz="1200" dirty="0"/>
                <a:t>DB server</a:t>
              </a:r>
            </a:p>
          </p:txBody>
        </p:sp>
      </p:grpSp>
      <p:grpSp>
        <p:nvGrpSpPr>
          <p:cNvPr id="103" name="Group 334"/>
          <p:cNvGrpSpPr/>
          <p:nvPr/>
        </p:nvGrpSpPr>
        <p:grpSpPr>
          <a:xfrm>
            <a:off x="4722394" y="3516033"/>
            <a:ext cx="1080822" cy="575418"/>
            <a:chOff x="0" y="3908"/>
            <a:chExt cx="2882190" cy="1031172"/>
          </a:xfrm>
          <a:effectLst>
            <a:outerShdw blurRad="50800" dist="76200" dir="2700000" algn="tl" rotWithShape="0">
              <a:prstClr val="black">
                <a:alpha val="40000"/>
              </a:prstClr>
            </a:outerShdw>
          </a:effectLst>
        </p:grpSpPr>
        <p:sp>
          <p:nvSpPr>
            <p:cNvPr id="104" name="Shape 332"/>
            <p:cNvSpPr/>
            <p:nvPr/>
          </p:nvSpPr>
          <p:spPr>
            <a:xfrm>
              <a:off x="0" y="69368"/>
              <a:ext cx="2882190" cy="965712"/>
            </a:xfrm>
            <a:prstGeom prst="roundRect">
              <a:avLst>
                <a:gd name="adj" fmla="val 16667"/>
              </a:avLst>
            </a:prstGeom>
            <a:noFill/>
            <a:ln w="12700" cap="flat">
              <a:solidFill>
                <a:schemeClr val="tx1"/>
              </a:solidFill>
              <a:prstDash val="solid"/>
              <a:miter lim="800000"/>
            </a:ln>
            <a:effectLst/>
          </p:spPr>
          <p:txBody>
            <a:bodyPr wrap="square" lIns="45720" tIns="45720" rIns="45720" bIns="45720" numCol="1" anchor="ctr">
              <a:noAutofit/>
            </a:bodyPr>
            <a:lstStyle/>
            <a:p>
              <a:pPr defTabSz="456371">
                <a:defRPr sz="2800">
                  <a:latin typeface="Cambria"/>
                  <a:ea typeface="Cambria"/>
                  <a:cs typeface="Cambria"/>
                  <a:sym typeface="Cambria"/>
                </a:defRPr>
              </a:pPr>
              <a:endParaRPr sz="1050">
                <a:latin typeface="Cambria"/>
                <a:ea typeface="Cambria"/>
                <a:cs typeface="Cambria"/>
                <a:sym typeface="Cambria"/>
              </a:endParaRPr>
            </a:p>
          </p:txBody>
        </p:sp>
        <p:sp>
          <p:nvSpPr>
            <p:cNvPr id="105" name="Shape 333"/>
            <p:cNvSpPr/>
            <p:nvPr/>
          </p:nvSpPr>
          <p:spPr>
            <a:xfrm>
              <a:off x="47141" y="3908"/>
              <a:ext cx="2787905" cy="70941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6000" tIns="36000" rIns="36000" bIns="36000" numCol="1" anchor="t">
              <a:spAutoFit/>
            </a:bodyPr>
            <a:lstStyle>
              <a:lvl1pPr algn="l" defTabSz="1217021">
                <a:defRPr sz="2800">
                  <a:latin typeface="Cambria"/>
                  <a:ea typeface="Cambria"/>
                  <a:cs typeface="Cambria"/>
                  <a:sym typeface="Cambria"/>
                </a:defRPr>
              </a:lvl1pPr>
            </a:lstStyle>
            <a:p>
              <a:pPr hangingPunct="0"/>
              <a:r>
                <a:rPr sz="1050" dirty="0"/>
                <a:t>block device encryption</a:t>
              </a:r>
            </a:p>
          </p:txBody>
        </p:sp>
      </p:grpSp>
      <p:grpSp>
        <p:nvGrpSpPr>
          <p:cNvPr id="106" name="Group 273"/>
          <p:cNvGrpSpPr/>
          <p:nvPr/>
        </p:nvGrpSpPr>
        <p:grpSpPr>
          <a:xfrm>
            <a:off x="3442378" y="3732675"/>
            <a:ext cx="324461" cy="317360"/>
            <a:chOff x="0" y="0"/>
            <a:chExt cx="865229" cy="846290"/>
          </a:xfrm>
        </p:grpSpPr>
        <p:sp>
          <p:nvSpPr>
            <p:cNvPr id="107" name="Shape 269"/>
            <p:cNvSpPr/>
            <p:nvPr/>
          </p:nvSpPr>
          <p:spPr>
            <a:xfrm>
              <a:off x="-1" y="0"/>
              <a:ext cx="865231" cy="8462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000"/>
                  </a:lnTo>
                  <a:lnTo>
                    <a:pt x="18079" y="21600"/>
                  </a:lnTo>
                  <a:lnTo>
                    <a:pt x="0" y="21600"/>
                  </a:lnTo>
                  <a:close/>
                </a:path>
              </a:pathLst>
            </a:custGeom>
            <a:solidFill>
              <a:srgbClr val="CCCCCC"/>
            </a:solidFill>
            <a:ln w="12700" cap="flat">
              <a:noFill/>
              <a:miter lim="400000"/>
            </a:ln>
            <a:effectLst>
              <a:outerShdw blurRad="127000" dist="101600" dir="2700000" rotWithShape="0">
                <a:srgbClr val="000000">
                  <a:alpha val="43000"/>
                </a:srgbClr>
              </a:outerShdw>
            </a:effectLst>
          </p:spPr>
          <p:txBody>
            <a:bodyPr wrap="square" lIns="45720" tIns="45720" rIns="45720" bIns="45720" numCol="1" anchor="ctr">
              <a:noAutofit/>
            </a:bodyPr>
            <a:lstStyle/>
            <a:p>
              <a:pPr defTabSz="456371">
                <a:defRPr sz="3200">
                  <a:solidFill>
                    <a:srgbClr val="404040"/>
                  </a:solidFill>
                  <a:latin typeface="Cambria"/>
                  <a:ea typeface="Cambria"/>
                  <a:cs typeface="Cambria"/>
                  <a:sym typeface="Cambria"/>
                </a:defRPr>
              </a:pPr>
              <a:endParaRPr sz="1200">
                <a:solidFill>
                  <a:srgbClr val="404040"/>
                </a:solidFill>
                <a:latin typeface="Cambria"/>
                <a:ea typeface="Cambria"/>
                <a:cs typeface="Cambria"/>
                <a:sym typeface="Cambria"/>
              </a:endParaRPr>
            </a:p>
          </p:txBody>
        </p:sp>
        <p:sp>
          <p:nvSpPr>
            <p:cNvPr id="108" name="Shape 270"/>
            <p:cNvSpPr/>
            <p:nvPr/>
          </p:nvSpPr>
          <p:spPr>
            <a:xfrm>
              <a:off x="724178" y="705240"/>
              <a:ext cx="141052" cy="1410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20" tIns="45720" rIns="45720" bIns="45720" numCol="1" anchor="ctr">
              <a:noAutofit/>
            </a:bodyPr>
            <a:lstStyle/>
            <a:p>
              <a:pPr defTabSz="456371">
                <a:defRPr sz="3200">
                  <a:solidFill>
                    <a:srgbClr val="404040"/>
                  </a:solidFill>
                  <a:latin typeface="Cambria"/>
                  <a:ea typeface="Cambria"/>
                  <a:cs typeface="Cambria"/>
                  <a:sym typeface="Cambria"/>
                </a:defRPr>
              </a:pPr>
              <a:endParaRPr sz="1200">
                <a:solidFill>
                  <a:srgbClr val="404040"/>
                </a:solidFill>
                <a:latin typeface="Cambria"/>
                <a:ea typeface="Cambria"/>
                <a:cs typeface="Cambria"/>
                <a:sym typeface="Cambria"/>
              </a:endParaRPr>
            </a:p>
          </p:txBody>
        </p:sp>
        <p:sp>
          <p:nvSpPr>
            <p:cNvPr id="109" name="Shape 271"/>
            <p:cNvSpPr/>
            <p:nvPr/>
          </p:nvSpPr>
          <p:spPr>
            <a:xfrm>
              <a:off x="-1" y="0"/>
              <a:ext cx="865231" cy="846291"/>
            </a:xfrm>
            <a:custGeom>
              <a:avLst/>
              <a:gdLst/>
              <a:ahLst/>
              <a:cxnLst>
                <a:cxn ang="0">
                  <a:pos x="wd2" y="hd2"/>
                </a:cxn>
                <a:cxn ang="5400000">
                  <a:pos x="wd2" y="hd2"/>
                </a:cxn>
                <a:cxn ang="10800000">
                  <a:pos x="wd2" y="hd2"/>
                </a:cxn>
                <a:cxn ang="16200000">
                  <a:pos x="wd2" y="hd2"/>
                </a:cxn>
              </a:cxnLst>
              <a:rect l="0" t="0" r="r" b="b"/>
              <a:pathLst>
                <a:path w="21600" h="21600" extrusionOk="0">
                  <a:moveTo>
                    <a:pt x="18079" y="21600"/>
                  </a:moveTo>
                  <a:lnTo>
                    <a:pt x="18783" y="18720"/>
                  </a:lnTo>
                  <a:lnTo>
                    <a:pt x="21600" y="18000"/>
                  </a:lnTo>
                  <a:lnTo>
                    <a:pt x="18079" y="21600"/>
                  </a:lnTo>
                  <a:lnTo>
                    <a:pt x="0" y="21600"/>
                  </a:lnTo>
                  <a:lnTo>
                    <a:pt x="0" y="0"/>
                  </a:lnTo>
                  <a:lnTo>
                    <a:pt x="21600" y="0"/>
                  </a:lnTo>
                  <a:lnTo>
                    <a:pt x="21600" y="18000"/>
                  </a:lnTo>
                </a:path>
              </a:pathLst>
            </a:custGeom>
            <a:noFill/>
            <a:ln w="12700" cap="flat">
              <a:solidFill>
                <a:srgbClr val="404040"/>
              </a:solidFill>
              <a:prstDash val="solid"/>
              <a:miter lim="800000"/>
            </a:ln>
            <a:effectLst/>
          </p:spPr>
          <p:txBody>
            <a:bodyPr wrap="square" lIns="45720" tIns="45720" rIns="45720" bIns="45720" numCol="1" anchor="ctr">
              <a:noAutofit/>
            </a:bodyPr>
            <a:lstStyle/>
            <a:p>
              <a:pPr defTabSz="456371">
                <a:defRPr sz="3200">
                  <a:solidFill>
                    <a:srgbClr val="404040"/>
                  </a:solidFill>
                  <a:latin typeface="Cambria"/>
                  <a:ea typeface="Cambria"/>
                  <a:cs typeface="Cambria"/>
                  <a:sym typeface="Cambria"/>
                </a:defRPr>
              </a:pPr>
              <a:endParaRPr sz="1200">
                <a:solidFill>
                  <a:srgbClr val="404040"/>
                </a:solidFill>
                <a:latin typeface="Cambria"/>
                <a:ea typeface="Cambria"/>
                <a:cs typeface="Cambria"/>
                <a:sym typeface="Cambria"/>
              </a:endParaRPr>
            </a:p>
          </p:txBody>
        </p:sp>
        <p:sp>
          <p:nvSpPr>
            <p:cNvPr id="110" name="Shape 272"/>
            <p:cNvSpPr/>
            <p:nvPr/>
          </p:nvSpPr>
          <p:spPr>
            <a:xfrm>
              <a:off x="-1" y="117670"/>
              <a:ext cx="865231" cy="4699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rmAutofit lnSpcReduction="10000"/>
            </a:bodyPr>
            <a:lstStyle>
              <a:lvl1pPr defTabSz="1217021">
                <a:defRPr sz="3200">
                  <a:solidFill>
                    <a:srgbClr val="404040"/>
                  </a:solidFill>
                  <a:latin typeface="Cambria"/>
                  <a:ea typeface="Cambria"/>
                  <a:cs typeface="Cambria"/>
                  <a:sym typeface="Cambria"/>
                </a:defRPr>
              </a:lvl1pPr>
            </a:lstStyle>
            <a:p>
              <a:pPr algn="ctr" hangingPunct="0"/>
              <a:r>
                <a:rPr sz="1200"/>
                <a:t>abc</a:t>
              </a:r>
            </a:p>
          </p:txBody>
        </p:sp>
      </p:grpSp>
      <p:sp>
        <p:nvSpPr>
          <p:cNvPr id="111" name="Shape 244"/>
          <p:cNvSpPr/>
          <p:nvPr/>
        </p:nvSpPr>
        <p:spPr>
          <a:xfrm>
            <a:off x="5124209" y="979142"/>
            <a:ext cx="903184" cy="36933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ctr">
            <a:spAutoFit/>
          </a:bodyPr>
          <a:lstStyle>
            <a:lvl1pPr defTabSz="1217021">
              <a:defRPr sz="4800">
                <a:solidFill>
                  <a:srgbClr val="404040"/>
                </a:solidFill>
                <a:latin typeface="Cambria"/>
                <a:ea typeface="Cambria"/>
                <a:cs typeface="Cambria"/>
                <a:sym typeface="Cambria"/>
              </a:defRPr>
            </a:lvl1pPr>
          </a:lstStyle>
          <a:p>
            <a:pPr algn="ctr" hangingPunct="0"/>
            <a:r>
              <a:rPr sz="1800" dirty="0">
                <a:solidFill>
                  <a:srgbClr val="CCCCCC"/>
                </a:solidFill>
              </a:rPr>
              <a:t>z/OS</a:t>
            </a:r>
          </a:p>
        </p:txBody>
      </p:sp>
      <p:cxnSp>
        <p:nvCxnSpPr>
          <p:cNvPr id="3" name="Elbow Connector 2"/>
          <p:cNvCxnSpPr>
            <a:stCxn id="112" idx="2"/>
          </p:cNvCxnSpPr>
          <p:nvPr/>
        </p:nvCxnSpPr>
        <p:spPr>
          <a:xfrm flipV="1">
            <a:off x="5726114" y="2110588"/>
            <a:ext cx="2605005" cy="1709009"/>
          </a:xfrm>
          <a:prstGeom prst="bentConnector3">
            <a:avLst/>
          </a:prstGeom>
          <a:noFill/>
          <a:ln w="28575" cap="flat">
            <a:solidFill>
              <a:srgbClr val="EE7D31"/>
            </a:solidFill>
            <a:prstDash val="solid"/>
            <a:miter lim="400000"/>
            <a:headEnd type="triangle"/>
            <a:tailEnd type="triangle"/>
          </a:ln>
          <a:effectLst/>
          <a:sp3d/>
        </p:spPr>
        <p:style>
          <a:lnRef idx="0">
            <a:scrgbClr r="0" g="0" b="0"/>
          </a:lnRef>
          <a:fillRef idx="0">
            <a:scrgbClr r="0" g="0" b="0"/>
          </a:fillRef>
          <a:effectRef idx="0">
            <a:scrgbClr r="0" g="0" b="0"/>
          </a:effectRef>
          <a:fontRef idx="none"/>
        </p:style>
      </p:cxnSp>
      <p:cxnSp>
        <p:nvCxnSpPr>
          <p:cNvPr id="5" name="Straight Arrow Connector 4"/>
          <p:cNvCxnSpPr/>
          <p:nvPr/>
        </p:nvCxnSpPr>
        <p:spPr>
          <a:xfrm>
            <a:off x="3766840" y="3911901"/>
            <a:ext cx="1803767" cy="16524"/>
          </a:xfrm>
          <a:prstGeom prst="straightConnector1">
            <a:avLst/>
          </a:prstGeom>
          <a:noFill/>
          <a:ln w="25400" cap="flat">
            <a:solidFill>
              <a:schemeClr val="tx1"/>
            </a:solidFill>
            <a:prstDash val="solid"/>
            <a:miter lim="400000"/>
            <a:headEnd type="triangle"/>
            <a:tailEnd type="triangle"/>
          </a:ln>
          <a:effectLst>
            <a:outerShdw blurRad="50800" dist="76200" dir="2700000" algn="tl" rotWithShape="0">
              <a:prstClr val="black">
                <a:alpha val="40000"/>
              </a:prstClr>
            </a:outerShdw>
          </a:effectLst>
          <a:sp3d/>
        </p:spPr>
        <p:style>
          <a:lnRef idx="0">
            <a:scrgbClr r="0" g="0" b="0"/>
          </a:lnRef>
          <a:fillRef idx="0">
            <a:scrgbClr r="0" g="0" b="0"/>
          </a:fillRef>
          <a:effectRef idx="0">
            <a:scrgbClr r="0" g="0" b="0"/>
          </a:effectRef>
          <a:fontRef idx="none"/>
        </p:style>
      </p:cxnSp>
      <p:sp>
        <p:nvSpPr>
          <p:cNvPr id="6" name="Line Callout 1 (Border and Accent Bar) 5"/>
          <p:cNvSpPr/>
          <p:nvPr/>
        </p:nvSpPr>
        <p:spPr>
          <a:xfrm>
            <a:off x="38703" y="2685562"/>
            <a:ext cx="2808580" cy="1563287"/>
          </a:xfrm>
          <a:prstGeom prst="accentBorderCallout1">
            <a:avLst>
              <a:gd name="adj1" fmla="val 21972"/>
              <a:gd name="adj2" fmla="val 103406"/>
              <a:gd name="adj3" fmla="val 38288"/>
              <a:gd name="adj4" fmla="val 188422"/>
            </a:avLst>
          </a:prstGeom>
          <a:noFill/>
          <a:ln w="254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8580" tIns="19050" rIns="19050" bIns="19050" numCol="1" spcCol="38100" rtlCol="0" fromWordArt="0" anchor="ctr" anchorCtr="0" forceAA="0" compatLnSpc="1">
            <a:prstTxWarp prst="textNoShape">
              <a:avLst/>
            </a:prstTxWarp>
            <a:normAutofit lnSpcReduction="10000"/>
          </a:bodyPr>
          <a:lstStyle/>
          <a:p>
            <a:pPr defTabSz="309555"/>
            <a:r>
              <a:rPr lang="en-US" sz="1200" dirty="0">
                <a:solidFill>
                  <a:srgbClr val="F48F19"/>
                </a:solidFill>
                <a:latin typeface="HelvNeue Bold for IBM" charset="0"/>
                <a:ea typeface="HelvNeue Bold for IBM" charset="0"/>
                <a:cs typeface="HelvNeue Bold for IBM" charset="0"/>
              </a:rPr>
              <a:t>Linux on z and LinuxONE </a:t>
            </a:r>
          </a:p>
          <a:p>
            <a:pPr defTabSz="309555"/>
            <a:r>
              <a:rPr lang="en-US" sz="1200" dirty="0">
                <a:latin typeface="HelvNeue Light for IBM" charset="0"/>
                <a:ea typeface="HelvNeue Light for IBM" charset="0"/>
                <a:cs typeface="HelvNeue Light for IBM" charset="0"/>
              </a:rPr>
              <a:t>Focus on </a:t>
            </a:r>
            <a:r>
              <a:rPr lang="en-US" sz="1200" i="1" dirty="0">
                <a:latin typeface="HelvNeue Light for IBM" charset="0"/>
                <a:ea typeface="HelvNeue Light for IBM" charset="0"/>
                <a:cs typeface="HelvNeue Light for IBM" charset="0"/>
              </a:rPr>
              <a:t>Transparent</a:t>
            </a:r>
            <a:r>
              <a:rPr lang="en-US" sz="1200" dirty="0">
                <a:latin typeface="HelvNeue Light for IBM" charset="0"/>
                <a:ea typeface="HelvNeue Light for IBM" charset="0"/>
                <a:cs typeface="HelvNeue Light for IBM" charset="0"/>
              </a:rPr>
              <a:t> Enablement:</a:t>
            </a:r>
          </a:p>
          <a:p>
            <a:pPr marL="171446" indent="-171446" defTabSz="309555">
              <a:buFont typeface="Arial" charset="0"/>
              <a:buChar char="•"/>
            </a:pPr>
            <a:r>
              <a:rPr lang="en-US" sz="1200" i="1" dirty="0">
                <a:latin typeface="HelvNeue Light for IBM" charset="0"/>
                <a:ea typeface="HelvNeue Light for IBM" charset="0"/>
                <a:cs typeface="HelvNeue Light for IBM" charset="0"/>
              </a:rPr>
              <a:t>Transparent data encryption </a:t>
            </a:r>
            <a:r>
              <a:rPr lang="en-US" sz="1200" dirty="0">
                <a:latin typeface="HelvNeue Light for IBM" charset="0"/>
                <a:ea typeface="HelvNeue Light for IBM" charset="0"/>
                <a:cs typeface="HelvNeue Light for IBM" charset="0"/>
              </a:rPr>
              <a:t>optimized with z14 CPACF hardware performance gains</a:t>
            </a:r>
          </a:p>
          <a:p>
            <a:pPr marL="171446" indent="-171446" defTabSz="309555">
              <a:buFont typeface="Arial" charset="0"/>
              <a:buChar char="•"/>
            </a:pPr>
            <a:r>
              <a:rPr lang="en-US" sz="1200" dirty="0">
                <a:latin typeface="HelvNeue Light for IBM" charset="0"/>
                <a:ea typeface="HelvNeue Light for IBM" charset="0"/>
                <a:cs typeface="HelvNeue Light for IBM" charset="0"/>
              </a:rPr>
              <a:t>Leverage </a:t>
            </a:r>
            <a:r>
              <a:rPr lang="en-US" sz="1200" i="1" dirty="0">
                <a:latin typeface="HelvNeue Light for IBM" charset="0"/>
                <a:ea typeface="HelvNeue Light for IBM" charset="0"/>
                <a:cs typeface="HelvNeue Light for IBM" charset="0"/>
              </a:rPr>
              <a:t>industry-unique </a:t>
            </a:r>
            <a:r>
              <a:rPr lang="en-US" sz="1200" dirty="0">
                <a:latin typeface="HelvNeue Light for IBM" charset="0"/>
                <a:ea typeface="HelvNeue Light for IBM" charset="0"/>
                <a:cs typeface="HelvNeue Light for IBM" charset="0"/>
              </a:rPr>
              <a:t>CPACF encryption which prevents raw key material from being visible to OS and applications.</a:t>
            </a:r>
          </a:p>
        </p:txBody>
      </p:sp>
      <p:sp>
        <p:nvSpPr>
          <p:cNvPr id="113" name="Shape 195"/>
          <p:cNvSpPr/>
          <p:nvPr/>
        </p:nvSpPr>
        <p:spPr>
          <a:xfrm>
            <a:off x="523530" y="464889"/>
            <a:ext cx="4709735" cy="415440"/>
          </a:xfrm>
          <a:prstGeom prst="rect">
            <a:avLst/>
          </a:prstGeom>
          <a:ln w="12700">
            <a:miter lim="400000"/>
          </a:ln>
          <a:extLst>
            <a:ext uri="{C572A759-6A51-4108-AA02-DFA0A04FC94B}">
              <ma14:wrappingTextBoxFlag xmlns="" xmlns:ma14="http://schemas.microsoft.com/office/mac/drawingml/2011/main" val="1"/>
            </a:ext>
          </a:extLst>
        </p:spPr>
        <p:txBody>
          <a:bodyPr lIns="19050" tIns="19050" rIns="19050" bIns="19050">
            <a:normAutofit/>
          </a:bodyPr>
          <a:lstStyle>
            <a:lvl1pPr algn="l">
              <a:defRPr sz="4200">
                <a:solidFill>
                  <a:srgbClr val="395567"/>
                </a:solidFill>
                <a:latin typeface="HelvNeue Bold for IBM"/>
                <a:ea typeface="HelvNeue Bold for IBM"/>
                <a:cs typeface="HelvNeue Bold for IBM"/>
                <a:sym typeface="HelvNeue Bold for IBM"/>
              </a:defRPr>
            </a:lvl1pPr>
          </a:lstStyle>
          <a:p>
            <a:r>
              <a:rPr lang="en-US" sz="1575" i="1" dirty="0">
                <a:solidFill>
                  <a:schemeClr val="tx1"/>
                </a:solidFill>
                <a:latin typeface="HelvNeue Light for IBM" charset="0"/>
                <a:ea typeface="HelvNeue Light for IBM" charset="0"/>
                <a:cs typeface="HelvNeue Light for IBM" charset="0"/>
              </a:rPr>
              <a:t>Protection of data at-rest</a:t>
            </a:r>
            <a:endParaRPr sz="1575" i="1" dirty="0">
              <a:solidFill>
                <a:schemeClr val="tx1"/>
              </a:solidFill>
              <a:latin typeface="HelvNeue Light for IBM" charset="0"/>
              <a:ea typeface="HelvNeue Light for IBM" charset="0"/>
              <a:cs typeface="HelvNeue Light for IBM" charset="0"/>
            </a:endParaRPr>
          </a:p>
        </p:txBody>
      </p:sp>
      <p:grpSp>
        <p:nvGrpSpPr>
          <p:cNvPr id="114" name="Group 294"/>
          <p:cNvGrpSpPr/>
          <p:nvPr/>
        </p:nvGrpSpPr>
        <p:grpSpPr>
          <a:xfrm>
            <a:off x="8331119" y="1972336"/>
            <a:ext cx="324463" cy="317359"/>
            <a:chOff x="-1" y="0"/>
            <a:chExt cx="865231" cy="846291"/>
          </a:xfrm>
          <a:solidFill>
            <a:srgbClr val="F49819"/>
          </a:solidFill>
        </p:grpSpPr>
        <p:sp>
          <p:nvSpPr>
            <p:cNvPr id="115" name="Shape 290"/>
            <p:cNvSpPr/>
            <p:nvPr/>
          </p:nvSpPr>
          <p:spPr>
            <a:xfrm>
              <a:off x="-1" y="0"/>
              <a:ext cx="865231" cy="8462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000"/>
                  </a:lnTo>
                  <a:lnTo>
                    <a:pt x="18079" y="21600"/>
                  </a:lnTo>
                  <a:lnTo>
                    <a:pt x="0" y="21600"/>
                  </a:lnTo>
                  <a:close/>
                </a:path>
              </a:pathLst>
            </a:custGeom>
            <a:grpFill/>
            <a:ln w="12700" cap="flat">
              <a:noFill/>
              <a:miter lim="400000"/>
            </a:ln>
            <a:effectLst>
              <a:outerShdw blurRad="127000" dist="101600" dir="2700000" rotWithShape="0">
                <a:srgbClr val="000000">
                  <a:alpha val="43000"/>
                </a:srgbClr>
              </a:outerShdw>
            </a:effectLst>
          </p:spPr>
          <p:txBody>
            <a:bodyPr wrap="square" lIns="45720" tIns="45720" rIns="45720" bIns="45720" numCol="1" anchor="ctr">
              <a:noAutofit/>
            </a:bodyPr>
            <a:lstStyle/>
            <a:p>
              <a:pPr defTabSz="456371">
                <a:defRPr sz="3200">
                  <a:solidFill>
                    <a:srgbClr val="404040"/>
                  </a:solidFill>
                  <a:latin typeface="Cambria"/>
                  <a:ea typeface="Cambria"/>
                  <a:cs typeface="Cambria"/>
                  <a:sym typeface="Cambria"/>
                </a:defRPr>
              </a:pPr>
              <a:endParaRPr sz="1200">
                <a:solidFill>
                  <a:srgbClr val="404040"/>
                </a:solidFill>
                <a:latin typeface="Cambria"/>
                <a:ea typeface="Cambria"/>
                <a:cs typeface="Cambria"/>
                <a:sym typeface="Cambria"/>
              </a:endParaRPr>
            </a:p>
          </p:txBody>
        </p:sp>
        <p:sp>
          <p:nvSpPr>
            <p:cNvPr id="116" name="Shape 291"/>
            <p:cNvSpPr/>
            <p:nvPr/>
          </p:nvSpPr>
          <p:spPr>
            <a:xfrm>
              <a:off x="724178" y="705240"/>
              <a:ext cx="141052" cy="1410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grpFill/>
            <a:ln w="12700" cap="flat">
              <a:noFill/>
              <a:miter lim="400000"/>
            </a:ln>
            <a:effectLst/>
          </p:spPr>
          <p:txBody>
            <a:bodyPr wrap="square" lIns="45720" tIns="45720" rIns="45720" bIns="45720" numCol="1" anchor="ctr">
              <a:noAutofit/>
            </a:bodyPr>
            <a:lstStyle/>
            <a:p>
              <a:pPr defTabSz="456371">
                <a:defRPr sz="3200">
                  <a:solidFill>
                    <a:srgbClr val="404040"/>
                  </a:solidFill>
                  <a:latin typeface="Cambria"/>
                  <a:ea typeface="Cambria"/>
                  <a:cs typeface="Cambria"/>
                  <a:sym typeface="Cambria"/>
                </a:defRPr>
              </a:pPr>
              <a:endParaRPr sz="1200">
                <a:solidFill>
                  <a:srgbClr val="404040"/>
                </a:solidFill>
                <a:latin typeface="Cambria"/>
                <a:ea typeface="Cambria"/>
                <a:cs typeface="Cambria"/>
                <a:sym typeface="Cambria"/>
              </a:endParaRPr>
            </a:p>
          </p:txBody>
        </p:sp>
        <p:sp>
          <p:nvSpPr>
            <p:cNvPr id="117" name="Shape 292"/>
            <p:cNvSpPr/>
            <p:nvPr/>
          </p:nvSpPr>
          <p:spPr>
            <a:xfrm>
              <a:off x="-1" y="0"/>
              <a:ext cx="865231" cy="846291"/>
            </a:xfrm>
            <a:custGeom>
              <a:avLst/>
              <a:gdLst/>
              <a:ahLst/>
              <a:cxnLst>
                <a:cxn ang="0">
                  <a:pos x="wd2" y="hd2"/>
                </a:cxn>
                <a:cxn ang="5400000">
                  <a:pos x="wd2" y="hd2"/>
                </a:cxn>
                <a:cxn ang="10800000">
                  <a:pos x="wd2" y="hd2"/>
                </a:cxn>
                <a:cxn ang="16200000">
                  <a:pos x="wd2" y="hd2"/>
                </a:cxn>
              </a:cxnLst>
              <a:rect l="0" t="0" r="r" b="b"/>
              <a:pathLst>
                <a:path w="21600" h="21600" extrusionOk="0">
                  <a:moveTo>
                    <a:pt x="18079" y="21600"/>
                  </a:moveTo>
                  <a:lnTo>
                    <a:pt x="18783" y="18720"/>
                  </a:lnTo>
                  <a:lnTo>
                    <a:pt x="21600" y="18000"/>
                  </a:lnTo>
                  <a:lnTo>
                    <a:pt x="18079" y="21600"/>
                  </a:lnTo>
                  <a:lnTo>
                    <a:pt x="0" y="21600"/>
                  </a:lnTo>
                  <a:lnTo>
                    <a:pt x="0" y="0"/>
                  </a:lnTo>
                  <a:lnTo>
                    <a:pt x="21600" y="0"/>
                  </a:lnTo>
                  <a:lnTo>
                    <a:pt x="21600" y="18000"/>
                  </a:lnTo>
                </a:path>
              </a:pathLst>
            </a:custGeom>
            <a:solidFill>
              <a:srgbClr val="EE7D31"/>
            </a:solidFill>
            <a:ln w="12700" cap="flat">
              <a:solidFill>
                <a:srgbClr val="404040"/>
              </a:solidFill>
              <a:prstDash val="solid"/>
              <a:miter lim="800000"/>
            </a:ln>
            <a:effectLst/>
          </p:spPr>
          <p:txBody>
            <a:bodyPr wrap="square" lIns="45720" tIns="45720" rIns="45720" bIns="45720" numCol="1" anchor="ctr">
              <a:noAutofit/>
            </a:bodyPr>
            <a:lstStyle/>
            <a:p>
              <a:pPr defTabSz="456371">
                <a:defRPr sz="3200">
                  <a:solidFill>
                    <a:srgbClr val="404040"/>
                  </a:solidFill>
                  <a:latin typeface="Cambria"/>
                  <a:ea typeface="Cambria"/>
                  <a:cs typeface="Cambria"/>
                  <a:sym typeface="Cambria"/>
                </a:defRPr>
              </a:pPr>
              <a:endParaRPr sz="1200">
                <a:solidFill>
                  <a:srgbClr val="404040"/>
                </a:solidFill>
                <a:latin typeface="Cambria"/>
                <a:ea typeface="Cambria"/>
                <a:cs typeface="Cambria"/>
                <a:sym typeface="Cambria"/>
              </a:endParaRPr>
            </a:p>
          </p:txBody>
        </p:sp>
        <p:sp>
          <p:nvSpPr>
            <p:cNvPr id="118" name="Shape 293"/>
            <p:cNvSpPr/>
            <p:nvPr/>
          </p:nvSpPr>
          <p:spPr>
            <a:xfrm>
              <a:off x="-1" y="117670"/>
              <a:ext cx="865231" cy="4699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rmAutofit lnSpcReduction="10000"/>
            </a:bodyPr>
            <a:lstStyle>
              <a:lvl1pPr defTabSz="1217021">
                <a:defRPr sz="3200">
                  <a:solidFill>
                    <a:srgbClr val="404040"/>
                  </a:solidFill>
                  <a:latin typeface="Cambria"/>
                  <a:ea typeface="Cambria"/>
                  <a:cs typeface="Cambria"/>
                  <a:sym typeface="Cambria"/>
                </a:defRPr>
              </a:lvl1pPr>
            </a:lstStyle>
            <a:p>
              <a:pPr algn="ctr" hangingPunct="0"/>
              <a:r>
                <a:rPr sz="1200" dirty="0"/>
                <a:t>***</a:t>
              </a:r>
            </a:p>
          </p:txBody>
        </p:sp>
      </p:grpSp>
      <p:grpSp>
        <p:nvGrpSpPr>
          <p:cNvPr id="119" name="Group 294"/>
          <p:cNvGrpSpPr/>
          <p:nvPr/>
        </p:nvGrpSpPr>
        <p:grpSpPr>
          <a:xfrm>
            <a:off x="6860448" y="3012065"/>
            <a:ext cx="324463" cy="317359"/>
            <a:chOff x="-1" y="0"/>
            <a:chExt cx="865231" cy="846291"/>
          </a:xfrm>
          <a:solidFill>
            <a:srgbClr val="F49819"/>
          </a:solidFill>
        </p:grpSpPr>
        <p:sp>
          <p:nvSpPr>
            <p:cNvPr id="120" name="Shape 290"/>
            <p:cNvSpPr/>
            <p:nvPr/>
          </p:nvSpPr>
          <p:spPr>
            <a:xfrm>
              <a:off x="-1" y="0"/>
              <a:ext cx="865231" cy="8462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000"/>
                  </a:lnTo>
                  <a:lnTo>
                    <a:pt x="18079" y="21600"/>
                  </a:lnTo>
                  <a:lnTo>
                    <a:pt x="0" y="21600"/>
                  </a:lnTo>
                  <a:close/>
                </a:path>
              </a:pathLst>
            </a:custGeom>
            <a:grpFill/>
            <a:ln w="12700" cap="flat">
              <a:noFill/>
              <a:miter lim="400000"/>
            </a:ln>
            <a:effectLst>
              <a:outerShdw blurRad="127000" dist="101600" dir="2700000" rotWithShape="0">
                <a:srgbClr val="000000">
                  <a:alpha val="43000"/>
                </a:srgbClr>
              </a:outerShdw>
            </a:effectLst>
          </p:spPr>
          <p:txBody>
            <a:bodyPr wrap="square" lIns="45720" tIns="45720" rIns="45720" bIns="45720" numCol="1" anchor="ctr">
              <a:noAutofit/>
            </a:bodyPr>
            <a:lstStyle/>
            <a:p>
              <a:pPr defTabSz="456371">
                <a:defRPr sz="3200">
                  <a:solidFill>
                    <a:srgbClr val="404040"/>
                  </a:solidFill>
                  <a:latin typeface="Cambria"/>
                  <a:ea typeface="Cambria"/>
                  <a:cs typeface="Cambria"/>
                  <a:sym typeface="Cambria"/>
                </a:defRPr>
              </a:pPr>
              <a:endParaRPr sz="1200">
                <a:solidFill>
                  <a:srgbClr val="404040"/>
                </a:solidFill>
                <a:latin typeface="Cambria"/>
                <a:ea typeface="Cambria"/>
                <a:cs typeface="Cambria"/>
                <a:sym typeface="Cambria"/>
              </a:endParaRPr>
            </a:p>
          </p:txBody>
        </p:sp>
        <p:sp>
          <p:nvSpPr>
            <p:cNvPr id="121" name="Shape 291"/>
            <p:cNvSpPr/>
            <p:nvPr/>
          </p:nvSpPr>
          <p:spPr>
            <a:xfrm>
              <a:off x="724178" y="705240"/>
              <a:ext cx="141052" cy="1410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grpFill/>
            <a:ln w="12700" cap="flat">
              <a:noFill/>
              <a:miter lim="400000"/>
            </a:ln>
            <a:effectLst/>
          </p:spPr>
          <p:txBody>
            <a:bodyPr wrap="square" lIns="45720" tIns="45720" rIns="45720" bIns="45720" numCol="1" anchor="ctr">
              <a:noAutofit/>
            </a:bodyPr>
            <a:lstStyle/>
            <a:p>
              <a:pPr defTabSz="456371">
                <a:defRPr sz="3200">
                  <a:solidFill>
                    <a:srgbClr val="404040"/>
                  </a:solidFill>
                  <a:latin typeface="Cambria"/>
                  <a:ea typeface="Cambria"/>
                  <a:cs typeface="Cambria"/>
                  <a:sym typeface="Cambria"/>
                </a:defRPr>
              </a:pPr>
              <a:endParaRPr sz="1200">
                <a:solidFill>
                  <a:srgbClr val="404040"/>
                </a:solidFill>
                <a:latin typeface="Cambria"/>
                <a:ea typeface="Cambria"/>
                <a:cs typeface="Cambria"/>
                <a:sym typeface="Cambria"/>
              </a:endParaRPr>
            </a:p>
          </p:txBody>
        </p:sp>
        <p:sp>
          <p:nvSpPr>
            <p:cNvPr id="122" name="Shape 292"/>
            <p:cNvSpPr/>
            <p:nvPr/>
          </p:nvSpPr>
          <p:spPr>
            <a:xfrm>
              <a:off x="-1" y="0"/>
              <a:ext cx="865231" cy="846291"/>
            </a:xfrm>
            <a:custGeom>
              <a:avLst/>
              <a:gdLst/>
              <a:ahLst/>
              <a:cxnLst>
                <a:cxn ang="0">
                  <a:pos x="wd2" y="hd2"/>
                </a:cxn>
                <a:cxn ang="5400000">
                  <a:pos x="wd2" y="hd2"/>
                </a:cxn>
                <a:cxn ang="10800000">
                  <a:pos x="wd2" y="hd2"/>
                </a:cxn>
                <a:cxn ang="16200000">
                  <a:pos x="wd2" y="hd2"/>
                </a:cxn>
              </a:cxnLst>
              <a:rect l="0" t="0" r="r" b="b"/>
              <a:pathLst>
                <a:path w="21600" h="21600" extrusionOk="0">
                  <a:moveTo>
                    <a:pt x="18079" y="21600"/>
                  </a:moveTo>
                  <a:lnTo>
                    <a:pt x="18783" y="18720"/>
                  </a:lnTo>
                  <a:lnTo>
                    <a:pt x="21600" y="18000"/>
                  </a:lnTo>
                  <a:lnTo>
                    <a:pt x="18079" y="21600"/>
                  </a:lnTo>
                  <a:lnTo>
                    <a:pt x="0" y="21600"/>
                  </a:lnTo>
                  <a:lnTo>
                    <a:pt x="0" y="0"/>
                  </a:lnTo>
                  <a:lnTo>
                    <a:pt x="21600" y="0"/>
                  </a:lnTo>
                  <a:lnTo>
                    <a:pt x="21600" y="18000"/>
                  </a:lnTo>
                </a:path>
              </a:pathLst>
            </a:custGeom>
            <a:solidFill>
              <a:srgbClr val="EE7D31"/>
            </a:solidFill>
            <a:ln w="12700" cap="flat">
              <a:solidFill>
                <a:srgbClr val="404040"/>
              </a:solidFill>
              <a:prstDash val="solid"/>
              <a:miter lim="800000"/>
            </a:ln>
            <a:effectLst/>
          </p:spPr>
          <p:txBody>
            <a:bodyPr wrap="square" lIns="45720" tIns="45720" rIns="45720" bIns="45720" numCol="1" anchor="ctr">
              <a:noAutofit/>
            </a:bodyPr>
            <a:lstStyle/>
            <a:p>
              <a:pPr defTabSz="456371">
                <a:defRPr sz="3200">
                  <a:solidFill>
                    <a:srgbClr val="404040"/>
                  </a:solidFill>
                  <a:latin typeface="Cambria"/>
                  <a:ea typeface="Cambria"/>
                  <a:cs typeface="Cambria"/>
                  <a:sym typeface="Cambria"/>
                </a:defRPr>
              </a:pPr>
              <a:endParaRPr sz="1200">
                <a:solidFill>
                  <a:srgbClr val="404040"/>
                </a:solidFill>
                <a:latin typeface="Cambria"/>
                <a:ea typeface="Cambria"/>
                <a:cs typeface="Cambria"/>
                <a:sym typeface="Cambria"/>
              </a:endParaRPr>
            </a:p>
          </p:txBody>
        </p:sp>
        <p:sp>
          <p:nvSpPr>
            <p:cNvPr id="124" name="Shape 293"/>
            <p:cNvSpPr/>
            <p:nvPr/>
          </p:nvSpPr>
          <p:spPr>
            <a:xfrm>
              <a:off x="-1" y="117670"/>
              <a:ext cx="865231" cy="4699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rmAutofit lnSpcReduction="10000"/>
            </a:bodyPr>
            <a:lstStyle>
              <a:lvl1pPr defTabSz="1217021">
                <a:defRPr sz="3200">
                  <a:solidFill>
                    <a:srgbClr val="404040"/>
                  </a:solidFill>
                  <a:latin typeface="Cambria"/>
                  <a:ea typeface="Cambria"/>
                  <a:cs typeface="Cambria"/>
                  <a:sym typeface="Cambria"/>
                </a:defRPr>
              </a:lvl1pPr>
            </a:lstStyle>
            <a:p>
              <a:pPr algn="ctr" hangingPunct="0"/>
              <a:r>
                <a:rPr sz="1200"/>
                <a:t>***</a:t>
              </a:r>
            </a:p>
          </p:txBody>
        </p:sp>
      </p:grpSp>
      <p:sp>
        <p:nvSpPr>
          <p:cNvPr id="301" name="Shape 301"/>
          <p:cNvSpPr/>
          <p:nvPr/>
        </p:nvSpPr>
        <p:spPr>
          <a:xfrm rot="20076499">
            <a:off x="4778555" y="1995351"/>
            <a:ext cx="4237137" cy="1917876"/>
          </a:xfrm>
          <a:prstGeom prst="ellipse">
            <a:avLst/>
          </a:prstGeom>
          <a:ln w="25400">
            <a:solidFill>
              <a:srgbClr val="EE7D31"/>
            </a:solidFill>
            <a:miter/>
          </a:ln>
          <a:effectLst/>
        </p:spPr>
        <p:txBody>
          <a:bodyPr lIns="45720" tIns="45720" rIns="45720" bIns="45720" anchor="ctr"/>
          <a:lstStyle/>
          <a:p>
            <a:pPr defTabSz="456371">
              <a:defRPr sz="4800">
                <a:solidFill>
                  <a:srgbClr val="FFFFFF"/>
                </a:solidFill>
                <a:latin typeface="Cambria"/>
                <a:ea typeface="Cambria"/>
                <a:cs typeface="Cambria"/>
                <a:sym typeface="Cambria"/>
              </a:defRPr>
            </a:pPr>
            <a:endParaRPr sz="4800">
              <a:solidFill>
                <a:srgbClr val="FFFFFF"/>
              </a:solidFill>
              <a:latin typeface="Cambria"/>
              <a:ea typeface="Cambria"/>
              <a:cs typeface="Cambria"/>
              <a:sym typeface="Cambria"/>
            </a:endParaRPr>
          </a:p>
        </p:txBody>
      </p:sp>
      <p:pic>
        <p:nvPicPr>
          <p:cNvPr id="85" name="Picture 84"/>
          <p:cNvPicPr>
            <a:picLocks noChangeAspect="1"/>
          </p:cNvPicPr>
          <p:nvPr/>
        </p:nvPicPr>
        <p:blipFill>
          <a:blip r:embed="rId2">
            <a:alphaModFix/>
          </a:blip>
          <a:stretch>
            <a:fillRect/>
          </a:stretch>
        </p:blipFill>
        <p:spPr>
          <a:xfrm>
            <a:off x="7755496" y="336139"/>
            <a:ext cx="1287634" cy="666674"/>
          </a:xfrm>
          <a:prstGeom prst="rect">
            <a:avLst/>
          </a:prstGeom>
          <a:noFill/>
        </p:spPr>
      </p:pic>
      <p:sp>
        <p:nvSpPr>
          <p:cNvPr id="2" name="TextBox 1"/>
          <p:cNvSpPr txBox="1"/>
          <p:nvPr/>
        </p:nvSpPr>
        <p:spPr>
          <a:xfrm>
            <a:off x="1381783" y="4229028"/>
            <a:ext cx="6341801" cy="307777"/>
          </a:xfrm>
          <a:prstGeom prst="rect">
            <a:avLst/>
          </a:prstGeom>
          <a:noFill/>
          <a:ln>
            <a:solidFill>
              <a:srgbClr val="C00000"/>
            </a:solidFill>
          </a:ln>
        </p:spPr>
        <p:txBody>
          <a:bodyPr wrap="none" rtlCol="0" anchor="ctr">
            <a:spAutoFit/>
          </a:bodyPr>
          <a:lstStyle/>
          <a:p>
            <a:r>
              <a:rPr lang="en-US" sz="1400" i="1" dirty="0">
                <a:solidFill>
                  <a:srgbClr val="C00000"/>
                </a:solidFill>
                <a:latin typeface="HelvNeue Light for IBM" charset="0"/>
                <a:ea typeface="HelvNeue Light for IBM" charset="0"/>
                <a:cs typeface="HelvNeue Light for IBM" charset="0"/>
              </a:rPr>
              <a:t>Status: </a:t>
            </a:r>
            <a:r>
              <a:rPr lang="en-US" sz="1400" i="1" dirty="0" err="1">
                <a:solidFill>
                  <a:srgbClr val="C00000"/>
                </a:solidFill>
                <a:latin typeface="HelvNeue Light for IBM" charset="0"/>
                <a:ea typeface="HelvNeue Light for IBM" charset="0"/>
                <a:cs typeface="HelvNeue Light for IBM" charset="0"/>
              </a:rPr>
              <a:t>dm</a:t>
            </a:r>
            <a:r>
              <a:rPr lang="en-US" sz="1400" i="1" dirty="0">
                <a:solidFill>
                  <a:srgbClr val="C00000"/>
                </a:solidFill>
                <a:latin typeface="HelvNeue Light for IBM" charset="0"/>
                <a:ea typeface="HelvNeue Light for IBM" charset="0"/>
                <a:cs typeface="HelvNeue Light for IBM" charset="0"/>
              </a:rPr>
              <a:t>-crypt enhancements for CPACF protected-key submitted upstream</a:t>
            </a:r>
          </a:p>
        </p:txBody>
      </p:sp>
    </p:spTree>
    <p:extLst>
      <p:ext uri="{BB962C8B-B14F-4D97-AF65-F5344CB8AC3E}">
        <p14:creationId xmlns:p14="http://schemas.microsoft.com/office/powerpoint/2010/main" val="1288615154"/>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Shape 274"/>
          <p:cNvSpPr/>
          <p:nvPr/>
        </p:nvSpPr>
        <p:spPr>
          <a:xfrm rot="16200000">
            <a:off x="3650713" y="3805474"/>
            <a:ext cx="480809" cy="150041"/>
          </a:xfrm>
          <a:prstGeom prst="rect">
            <a:avLst/>
          </a:prstGeom>
          <a:solidFill>
            <a:srgbClr val="EE7D31"/>
          </a:solidFill>
          <a:ln w="25400">
            <a:solidFill>
              <a:srgbClr val="EE7D31"/>
            </a:solidFill>
          </a:ln>
          <a:effectLst/>
          <a:extLst>
            <a:ext uri="{C572A759-6A51-4108-AA02-DFA0A04FC94B}">
              <ma14:wrappingTextBoxFlag xmlns="" xmlns:ma14="http://schemas.microsoft.com/office/mac/drawingml/2011/main" val="1"/>
            </a:ext>
          </a:extLst>
        </p:spPr>
        <p:txBody>
          <a:bodyPr wrap="square" lIns="0" tIns="0" rIns="0" bIns="0" anchor="ctr">
            <a:spAutoFit/>
          </a:bodyPr>
          <a:lstStyle>
            <a:lvl1pPr defTabSz="1217021">
              <a:defRPr sz="2600" b="1">
                <a:solidFill>
                  <a:srgbClr val="404040"/>
                </a:solidFill>
                <a:latin typeface="Times New Roman"/>
                <a:ea typeface="Times New Roman"/>
                <a:cs typeface="Times New Roman"/>
                <a:sym typeface="Times New Roman"/>
              </a:defRPr>
            </a:lvl1pPr>
          </a:lstStyle>
          <a:p>
            <a:pPr algn="ctr" hangingPunct="0"/>
            <a:r>
              <a:rPr sz="975" b="0" dirty="0"/>
              <a:t>CPACF</a:t>
            </a:r>
          </a:p>
        </p:txBody>
      </p:sp>
      <p:cxnSp>
        <p:nvCxnSpPr>
          <p:cNvPr id="13" name="Straight Connector 12"/>
          <p:cNvCxnSpPr/>
          <p:nvPr/>
        </p:nvCxnSpPr>
        <p:spPr>
          <a:xfrm>
            <a:off x="2053543" y="2102336"/>
            <a:ext cx="673185" cy="0"/>
          </a:xfrm>
          <a:prstGeom prst="line">
            <a:avLst/>
          </a:prstGeom>
          <a:noFill/>
          <a:ln w="25400" cap="flat">
            <a:solidFill>
              <a:srgbClr val="CCCCCC"/>
            </a:solidFill>
            <a:prstDash val="solid"/>
            <a:miter lim="400000"/>
          </a:ln>
          <a:effectLst/>
          <a:sp3d/>
        </p:spPr>
        <p:style>
          <a:lnRef idx="0">
            <a:scrgbClr r="0" g="0" b="0"/>
          </a:lnRef>
          <a:fillRef idx="0">
            <a:scrgbClr r="0" g="0" b="0"/>
          </a:fillRef>
          <a:effectRef idx="0">
            <a:scrgbClr r="0" g="0" b="0"/>
          </a:effectRef>
          <a:fontRef idx="none"/>
        </p:style>
      </p:cxnSp>
      <p:sp>
        <p:nvSpPr>
          <p:cNvPr id="3" name="Title 2"/>
          <p:cNvSpPr>
            <a:spLocks noGrp="1"/>
          </p:cNvSpPr>
          <p:nvPr>
            <p:ph type="title"/>
          </p:nvPr>
        </p:nvSpPr>
        <p:spPr>
          <a:ln>
            <a:noFill/>
          </a:ln>
        </p:spPr>
        <p:txBody>
          <a:bodyPr/>
          <a:lstStyle/>
          <a:p>
            <a:r>
              <a:rPr lang="en-US" dirty="0">
                <a:latin typeface="HelvNeue Medium for IBM" charset="0"/>
                <a:ea typeface="HelvNeue Medium for IBM" charset="0"/>
                <a:cs typeface="HelvNeue Medium for IBM" charset="0"/>
              </a:rPr>
              <a:t>Data Protection </a:t>
            </a:r>
            <a:r>
              <a:rPr lang="en-US" dirty="0">
                <a:solidFill>
                  <a:srgbClr val="F48F19"/>
                </a:solidFill>
                <a:latin typeface="HelvNeue Medium for IBM" charset="0"/>
                <a:ea typeface="HelvNeue Medium for IBM" charset="0"/>
                <a:cs typeface="HelvNeue Medium for IBM" charset="0"/>
              </a:rPr>
              <a:t>// Linux on z Network Security</a:t>
            </a:r>
            <a:endParaRPr lang="en-US" dirty="0">
              <a:latin typeface="HelvNeue Medium for IBM" charset="0"/>
              <a:ea typeface="HelvNeue Medium for IBM" charset="0"/>
              <a:cs typeface="HelvNeue Medium for IBM" charset="0"/>
            </a:endParaRPr>
          </a:p>
        </p:txBody>
      </p:sp>
      <p:grpSp>
        <p:nvGrpSpPr>
          <p:cNvPr id="814" name="Group 814"/>
          <p:cNvGrpSpPr/>
          <p:nvPr/>
        </p:nvGrpSpPr>
        <p:grpSpPr>
          <a:xfrm>
            <a:off x="2726728" y="656270"/>
            <a:ext cx="3367551" cy="2587535"/>
            <a:chOff x="-1" y="-1"/>
            <a:chExt cx="9841788" cy="7726831"/>
          </a:xfrm>
        </p:grpSpPr>
        <p:sp>
          <p:nvSpPr>
            <p:cNvPr id="794" name="Shape 794"/>
            <p:cNvSpPr/>
            <p:nvPr/>
          </p:nvSpPr>
          <p:spPr>
            <a:xfrm>
              <a:off x="-1" y="-1"/>
              <a:ext cx="9841788" cy="7726831"/>
            </a:xfrm>
            <a:prstGeom prst="rect">
              <a:avLst/>
            </a:prstGeom>
            <a:noFill/>
            <a:ln w="12700" cap="flat">
              <a:solidFill>
                <a:srgbClr val="CCCCCC"/>
              </a:solidFill>
              <a:prstDash val="solid"/>
              <a:miter lim="800000"/>
            </a:ln>
            <a:effectLst/>
          </p:spPr>
          <p:txBody>
            <a:bodyPr wrap="square" lIns="45720" tIns="45720" rIns="45720" bIns="45720" numCol="1" anchor="ctr">
              <a:noAutofit/>
            </a:bodyPr>
            <a:lstStyle/>
            <a:p>
              <a:pPr defTabSz="456371">
                <a:defRPr sz="4800">
                  <a:solidFill>
                    <a:srgbClr val="FFFFFF"/>
                  </a:solidFill>
                  <a:latin typeface="Cambria"/>
                  <a:ea typeface="Cambria"/>
                  <a:cs typeface="Cambria"/>
                  <a:sym typeface="Cambria"/>
                </a:defRPr>
              </a:pPr>
              <a:endParaRPr sz="4800">
                <a:solidFill>
                  <a:schemeClr val="tx1">
                    <a:lumMod val="65000"/>
                    <a:lumOff val="35000"/>
                  </a:schemeClr>
                </a:solidFill>
                <a:latin typeface="Cambria"/>
                <a:ea typeface="Cambria"/>
                <a:cs typeface="Cambria"/>
                <a:sym typeface="Cambria"/>
              </a:endParaRPr>
            </a:p>
          </p:txBody>
        </p:sp>
        <p:sp>
          <p:nvSpPr>
            <p:cNvPr id="795" name="Shape 795"/>
            <p:cNvSpPr/>
            <p:nvPr/>
          </p:nvSpPr>
          <p:spPr>
            <a:xfrm>
              <a:off x="317469" y="300549"/>
              <a:ext cx="2716190" cy="2187502"/>
            </a:xfrm>
            <a:prstGeom prst="rect">
              <a:avLst/>
            </a:prstGeom>
            <a:noFill/>
            <a:ln w="12700" cap="flat">
              <a:solidFill>
                <a:srgbClr val="CCCCCC"/>
              </a:solidFill>
              <a:prstDash val="solid"/>
              <a:miter lim="800000"/>
            </a:ln>
            <a:effectLst/>
          </p:spPr>
          <p:txBody>
            <a:bodyPr wrap="square" lIns="45720" tIns="45720" rIns="45720" bIns="45720" numCol="1" anchor="ctr">
              <a:noAutofit/>
            </a:bodyPr>
            <a:lstStyle/>
            <a:p>
              <a:pPr defTabSz="456371">
                <a:defRPr sz="4800">
                  <a:solidFill>
                    <a:srgbClr val="404040"/>
                  </a:solidFill>
                  <a:latin typeface="Cambria"/>
                  <a:ea typeface="Cambria"/>
                  <a:cs typeface="Cambria"/>
                  <a:sym typeface="Cambria"/>
                </a:defRPr>
              </a:pPr>
              <a:endParaRPr sz="4800">
                <a:solidFill>
                  <a:schemeClr val="tx1">
                    <a:lumMod val="65000"/>
                    <a:lumOff val="35000"/>
                  </a:schemeClr>
                </a:solidFill>
                <a:latin typeface="Cambria"/>
                <a:ea typeface="Cambria"/>
                <a:cs typeface="Cambria"/>
                <a:sym typeface="Cambria"/>
              </a:endParaRPr>
            </a:p>
          </p:txBody>
        </p:sp>
        <p:grpSp>
          <p:nvGrpSpPr>
            <p:cNvPr id="801" name="Group 801"/>
            <p:cNvGrpSpPr/>
            <p:nvPr/>
          </p:nvGrpSpPr>
          <p:grpSpPr>
            <a:xfrm>
              <a:off x="3486353" y="2836801"/>
              <a:ext cx="2822024" cy="2116938"/>
              <a:chOff x="318187" y="331760"/>
              <a:chExt cx="2822020" cy="2116936"/>
            </a:xfrm>
          </p:grpSpPr>
          <p:sp>
            <p:nvSpPr>
              <p:cNvPr id="799" name="Shape 799"/>
              <p:cNvSpPr/>
              <p:nvPr/>
            </p:nvSpPr>
            <p:spPr>
              <a:xfrm>
                <a:off x="318187" y="331760"/>
                <a:ext cx="2822020" cy="2116936"/>
              </a:xfrm>
              <a:prstGeom prst="triangle">
                <a:avLst/>
              </a:prstGeom>
              <a:noFill/>
              <a:ln w="12700" cap="flat">
                <a:solidFill>
                  <a:srgbClr val="CCCCCC"/>
                </a:solidFill>
                <a:prstDash val="solid"/>
                <a:miter lim="800000"/>
              </a:ln>
              <a:effectLst/>
            </p:spPr>
            <p:txBody>
              <a:bodyPr wrap="square" lIns="45720" tIns="45720" rIns="45720" bIns="45720" numCol="1" anchor="ctr">
                <a:noAutofit/>
              </a:bodyPr>
              <a:lstStyle/>
              <a:p>
                <a:pPr defTabSz="456371">
                  <a:defRPr sz="4800">
                    <a:solidFill>
                      <a:srgbClr val="660066"/>
                    </a:solidFill>
                    <a:latin typeface="Cambria"/>
                    <a:ea typeface="Cambria"/>
                    <a:cs typeface="Cambria"/>
                    <a:sym typeface="Cambria"/>
                  </a:defRPr>
                </a:pPr>
                <a:endParaRPr sz="4800">
                  <a:solidFill>
                    <a:schemeClr val="tx1">
                      <a:lumMod val="65000"/>
                      <a:lumOff val="35000"/>
                    </a:schemeClr>
                  </a:solidFill>
                  <a:latin typeface="Cambria"/>
                  <a:ea typeface="Cambria"/>
                  <a:cs typeface="Cambria"/>
                  <a:sym typeface="Cambria"/>
                </a:endParaRPr>
              </a:p>
            </p:txBody>
          </p:sp>
          <p:sp>
            <p:nvSpPr>
              <p:cNvPr id="800" name="Shape 800"/>
              <p:cNvSpPr/>
              <p:nvPr/>
            </p:nvSpPr>
            <p:spPr>
              <a:xfrm>
                <a:off x="1048668" y="959701"/>
                <a:ext cx="1411010" cy="11028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ctr">
                <a:spAutoFit/>
              </a:bodyPr>
              <a:lstStyle>
                <a:lvl1pPr defTabSz="1217021">
                  <a:defRPr sz="4800">
                    <a:solidFill>
                      <a:srgbClr val="660066"/>
                    </a:solidFill>
                    <a:latin typeface="Cambria"/>
                    <a:ea typeface="Cambria"/>
                    <a:cs typeface="Cambria"/>
                    <a:sym typeface="Cambria"/>
                  </a:defRPr>
                </a:lvl1pPr>
              </a:lstStyle>
              <a:p>
                <a:pPr algn="ctr" hangingPunct="0"/>
                <a:r>
                  <a:rPr sz="1800" dirty="0">
                    <a:solidFill>
                      <a:srgbClr val="CCCCCC"/>
                    </a:solidFill>
                  </a:rPr>
                  <a:t>CF</a:t>
                </a:r>
              </a:p>
            </p:txBody>
          </p:sp>
        </p:grpSp>
        <p:sp>
          <p:nvSpPr>
            <p:cNvPr id="803" name="Shape 803"/>
            <p:cNvSpPr/>
            <p:nvPr/>
          </p:nvSpPr>
          <p:spPr>
            <a:xfrm>
              <a:off x="3023716" y="2488050"/>
              <a:ext cx="1457010" cy="967900"/>
            </a:xfrm>
            <a:prstGeom prst="line">
              <a:avLst/>
            </a:prstGeom>
            <a:noFill/>
            <a:ln w="19050" cap="flat">
              <a:solidFill>
                <a:srgbClr val="CCCCCC"/>
              </a:solidFill>
              <a:prstDash val="solid"/>
              <a:miter lim="800000"/>
            </a:ln>
            <a:effectLst/>
          </p:spPr>
          <p:txBody>
            <a:bodyPr wrap="square" lIns="45720" tIns="45720" rIns="45720" bIns="45720" numCol="1" anchor="t">
              <a:noAutofit/>
            </a:bodyPr>
            <a:lstStyle/>
            <a:p>
              <a:pPr defTabSz="456371">
                <a:defRPr sz="4800">
                  <a:latin typeface="Cambria"/>
                  <a:ea typeface="Cambria"/>
                  <a:cs typeface="Cambria"/>
                  <a:sym typeface="Cambria"/>
                </a:defRPr>
              </a:pPr>
              <a:endParaRPr sz="4800">
                <a:solidFill>
                  <a:schemeClr val="tx1">
                    <a:lumMod val="65000"/>
                    <a:lumOff val="35000"/>
                  </a:schemeClr>
                </a:solidFill>
                <a:latin typeface="Cambria"/>
                <a:ea typeface="Cambria"/>
                <a:cs typeface="Cambria"/>
                <a:sym typeface="Cambria"/>
              </a:endParaRPr>
            </a:p>
          </p:txBody>
        </p:sp>
        <p:sp>
          <p:nvSpPr>
            <p:cNvPr id="804" name="Shape 804"/>
            <p:cNvSpPr/>
            <p:nvPr/>
          </p:nvSpPr>
          <p:spPr>
            <a:xfrm>
              <a:off x="6791213" y="300549"/>
              <a:ext cx="2716190" cy="2187502"/>
            </a:xfrm>
            <a:prstGeom prst="rect">
              <a:avLst/>
            </a:prstGeom>
            <a:noFill/>
            <a:ln w="12700" cap="flat">
              <a:solidFill>
                <a:srgbClr val="CCCCCC"/>
              </a:solidFill>
              <a:prstDash val="solid"/>
              <a:miter lim="800000"/>
            </a:ln>
            <a:effectLst/>
          </p:spPr>
          <p:txBody>
            <a:bodyPr wrap="square" lIns="45720" tIns="45720" rIns="45720" bIns="45720" numCol="1" anchor="ctr">
              <a:noAutofit/>
            </a:bodyPr>
            <a:lstStyle/>
            <a:p>
              <a:pPr defTabSz="456371">
                <a:defRPr sz="4800">
                  <a:solidFill>
                    <a:srgbClr val="404040"/>
                  </a:solidFill>
                  <a:latin typeface="Cambria"/>
                  <a:ea typeface="Cambria"/>
                  <a:cs typeface="Cambria"/>
                  <a:sym typeface="Cambria"/>
                </a:defRPr>
              </a:pPr>
              <a:endParaRPr sz="4800">
                <a:solidFill>
                  <a:schemeClr val="tx1">
                    <a:lumMod val="65000"/>
                    <a:lumOff val="35000"/>
                  </a:schemeClr>
                </a:solidFill>
                <a:latin typeface="Cambria"/>
                <a:ea typeface="Cambria"/>
                <a:cs typeface="Cambria"/>
                <a:sym typeface="Cambria"/>
              </a:endParaRPr>
            </a:p>
          </p:txBody>
        </p:sp>
        <p:sp>
          <p:nvSpPr>
            <p:cNvPr id="805" name="Shape 805"/>
            <p:cNvSpPr/>
            <p:nvPr/>
          </p:nvSpPr>
          <p:spPr>
            <a:xfrm flipH="1">
              <a:off x="5378695" y="2488050"/>
              <a:ext cx="1395148" cy="1122052"/>
            </a:xfrm>
            <a:prstGeom prst="line">
              <a:avLst/>
            </a:prstGeom>
            <a:noFill/>
            <a:ln w="19050" cap="flat">
              <a:solidFill>
                <a:srgbClr val="CCCCCC"/>
              </a:solidFill>
              <a:prstDash val="solid"/>
              <a:miter lim="800000"/>
            </a:ln>
            <a:effectLst/>
          </p:spPr>
          <p:txBody>
            <a:bodyPr wrap="square" lIns="45720" tIns="45720" rIns="45720" bIns="45720" numCol="1" anchor="t">
              <a:noAutofit/>
            </a:bodyPr>
            <a:lstStyle/>
            <a:p>
              <a:pPr defTabSz="456371">
                <a:defRPr sz="4800">
                  <a:latin typeface="Cambria"/>
                  <a:ea typeface="Cambria"/>
                  <a:cs typeface="Cambria"/>
                  <a:sym typeface="Cambria"/>
                </a:defRPr>
              </a:pPr>
              <a:endParaRPr sz="4800">
                <a:solidFill>
                  <a:schemeClr val="tx1">
                    <a:lumMod val="65000"/>
                    <a:lumOff val="35000"/>
                  </a:schemeClr>
                </a:solidFill>
                <a:latin typeface="Cambria"/>
                <a:ea typeface="Cambria"/>
                <a:cs typeface="Cambria"/>
                <a:sym typeface="Cambria"/>
              </a:endParaRPr>
            </a:p>
          </p:txBody>
        </p:sp>
        <p:grpSp>
          <p:nvGrpSpPr>
            <p:cNvPr id="808" name="Group 808"/>
            <p:cNvGrpSpPr/>
            <p:nvPr/>
          </p:nvGrpSpPr>
          <p:grpSpPr>
            <a:xfrm>
              <a:off x="300573" y="880304"/>
              <a:ext cx="9189459" cy="6530330"/>
              <a:chOff x="0" y="-4342826"/>
              <a:chExt cx="9189456" cy="6530328"/>
            </a:xfrm>
          </p:grpSpPr>
          <p:sp>
            <p:nvSpPr>
              <p:cNvPr id="806" name="Shape 806"/>
              <p:cNvSpPr/>
              <p:nvPr/>
            </p:nvSpPr>
            <p:spPr>
              <a:xfrm>
                <a:off x="0" y="-1"/>
                <a:ext cx="2716190" cy="2187503"/>
              </a:xfrm>
              <a:prstGeom prst="rect">
                <a:avLst/>
              </a:prstGeom>
              <a:noFill/>
              <a:ln w="12700" cap="flat">
                <a:solidFill>
                  <a:srgbClr val="CCCCCC"/>
                </a:solidFill>
                <a:prstDash val="solid"/>
                <a:miter lim="800000"/>
              </a:ln>
              <a:effectLst/>
            </p:spPr>
            <p:txBody>
              <a:bodyPr wrap="square" lIns="45720" tIns="45720" rIns="45720" bIns="45720" numCol="1" anchor="ctr">
                <a:noAutofit/>
              </a:bodyPr>
              <a:lstStyle/>
              <a:p>
                <a:pPr defTabSz="456371">
                  <a:defRPr sz="4800">
                    <a:solidFill>
                      <a:srgbClr val="404040"/>
                    </a:solidFill>
                    <a:latin typeface="Cambria"/>
                    <a:ea typeface="Cambria"/>
                    <a:cs typeface="Cambria"/>
                    <a:sym typeface="Cambria"/>
                  </a:defRPr>
                </a:pPr>
                <a:endParaRPr sz="4800">
                  <a:solidFill>
                    <a:schemeClr val="tx1">
                      <a:lumMod val="65000"/>
                      <a:lumOff val="35000"/>
                    </a:schemeClr>
                  </a:solidFill>
                  <a:latin typeface="Cambria"/>
                  <a:ea typeface="Cambria"/>
                  <a:cs typeface="Cambria"/>
                  <a:sym typeface="Cambria"/>
                </a:endParaRPr>
              </a:p>
            </p:txBody>
          </p:sp>
          <p:sp>
            <p:nvSpPr>
              <p:cNvPr id="807" name="Shape 807"/>
              <p:cNvSpPr/>
              <p:nvPr/>
            </p:nvSpPr>
            <p:spPr>
              <a:xfrm>
                <a:off x="0" y="542309"/>
                <a:ext cx="2716190" cy="11028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ctr">
                <a:spAutoFit/>
              </a:bodyPr>
              <a:lstStyle>
                <a:lvl1pPr defTabSz="1217021">
                  <a:defRPr sz="4800">
                    <a:solidFill>
                      <a:srgbClr val="404040"/>
                    </a:solidFill>
                    <a:latin typeface="Cambria"/>
                    <a:ea typeface="Cambria"/>
                    <a:cs typeface="Cambria"/>
                    <a:sym typeface="Cambria"/>
                  </a:defRPr>
                </a:lvl1pPr>
              </a:lstStyle>
              <a:p>
                <a:pPr algn="ctr" hangingPunct="0"/>
                <a:r>
                  <a:rPr sz="1800" dirty="0">
                    <a:solidFill>
                      <a:srgbClr val="CCCCCC"/>
                    </a:solidFill>
                  </a:rPr>
                  <a:t>z/OS</a:t>
                </a:r>
              </a:p>
            </p:txBody>
          </p:sp>
          <p:sp>
            <p:nvSpPr>
              <p:cNvPr id="133" name="Shape 807"/>
              <p:cNvSpPr/>
              <p:nvPr/>
            </p:nvSpPr>
            <p:spPr>
              <a:xfrm>
                <a:off x="41757" y="-4342826"/>
                <a:ext cx="2716190" cy="11028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ctr">
                <a:spAutoFit/>
              </a:bodyPr>
              <a:lstStyle>
                <a:lvl1pPr defTabSz="1217021">
                  <a:defRPr sz="4800">
                    <a:solidFill>
                      <a:srgbClr val="404040"/>
                    </a:solidFill>
                    <a:latin typeface="Cambria"/>
                    <a:ea typeface="Cambria"/>
                    <a:cs typeface="Cambria"/>
                    <a:sym typeface="Cambria"/>
                  </a:defRPr>
                </a:lvl1pPr>
              </a:lstStyle>
              <a:p>
                <a:pPr algn="ctr" hangingPunct="0"/>
                <a:r>
                  <a:rPr sz="1800" dirty="0">
                    <a:solidFill>
                      <a:srgbClr val="CCCCCC"/>
                    </a:solidFill>
                  </a:rPr>
                  <a:t>z/OS</a:t>
                </a:r>
              </a:p>
            </p:txBody>
          </p:sp>
          <p:sp>
            <p:nvSpPr>
              <p:cNvPr id="134" name="Shape 807"/>
              <p:cNvSpPr/>
              <p:nvPr/>
            </p:nvSpPr>
            <p:spPr>
              <a:xfrm>
                <a:off x="6473269" y="-4298837"/>
                <a:ext cx="2716187" cy="11028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ctr">
                <a:spAutoFit/>
              </a:bodyPr>
              <a:lstStyle>
                <a:lvl1pPr defTabSz="1217021">
                  <a:defRPr sz="4800">
                    <a:solidFill>
                      <a:srgbClr val="404040"/>
                    </a:solidFill>
                    <a:latin typeface="Cambria"/>
                    <a:ea typeface="Cambria"/>
                    <a:cs typeface="Cambria"/>
                    <a:sym typeface="Cambria"/>
                  </a:defRPr>
                </a:lvl1pPr>
              </a:lstStyle>
              <a:p>
                <a:pPr algn="ctr" hangingPunct="0"/>
                <a:r>
                  <a:rPr sz="1800" dirty="0">
                    <a:solidFill>
                      <a:srgbClr val="CCCCCC"/>
                    </a:solidFill>
                  </a:rPr>
                  <a:t>z/OS</a:t>
                </a:r>
              </a:p>
            </p:txBody>
          </p:sp>
        </p:grpSp>
        <p:grpSp>
          <p:nvGrpSpPr>
            <p:cNvPr id="811" name="Group 811"/>
            <p:cNvGrpSpPr/>
            <p:nvPr/>
          </p:nvGrpSpPr>
          <p:grpSpPr>
            <a:xfrm>
              <a:off x="6774316" y="5223129"/>
              <a:ext cx="2716193" cy="2187505"/>
              <a:chOff x="0" y="-1"/>
              <a:chExt cx="2716191" cy="2187503"/>
            </a:xfrm>
          </p:grpSpPr>
          <p:sp>
            <p:nvSpPr>
              <p:cNvPr id="809" name="Shape 809"/>
              <p:cNvSpPr/>
              <p:nvPr/>
            </p:nvSpPr>
            <p:spPr>
              <a:xfrm>
                <a:off x="0" y="-1"/>
                <a:ext cx="2716190" cy="2187503"/>
              </a:xfrm>
              <a:prstGeom prst="rect">
                <a:avLst/>
              </a:prstGeom>
              <a:noFill/>
              <a:ln w="12700" cap="flat">
                <a:solidFill>
                  <a:srgbClr val="CCCCCC"/>
                </a:solidFill>
                <a:prstDash val="solid"/>
                <a:miter lim="800000"/>
              </a:ln>
              <a:effectLst/>
            </p:spPr>
            <p:txBody>
              <a:bodyPr wrap="square" lIns="45720" tIns="45720" rIns="45720" bIns="45720" numCol="1" anchor="ctr">
                <a:noAutofit/>
              </a:bodyPr>
              <a:lstStyle/>
              <a:p>
                <a:pPr defTabSz="456371">
                  <a:defRPr sz="4800">
                    <a:solidFill>
                      <a:srgbClr val="404040"/>
                    </a:solidFill>
                    <a:latin typeface="Cambria"/>
                    <a:ea typeface="Cambria"/>
                    <a:cs typeface="Cambria"/>
                    <a:sym typeface="Cambria"/>
                  </a:defRPr>
                </a:pPr>
                <a:endParaRPr sz="4800">
                  <a:solidFill>
                    <a:schemeClr val="tx1">
                      <a:lumMod val="65000"/>
                      <a:lumOff val="35000"/>
                    </a:schemeClr>
                  </a:solidFill>
                  <a:latin typeface="Cambria"/>
                  <a:ea typeface="Cambria"/>
                  <a:cs typeface="Cambria"/>
                  <a:sym typeface="Cambria"/>
                </a:endParaRPr>
              </a:p>
            </p:txBody>
          </p:sp>
          <p:sp>
            <p:nvSpPr>
              <p:cNvPr id="810" name="Shape 810"/>
              <p:cNvSpPr/>
              <p:nvPr/>
            </p:nvSpPr>
            <p:spPr>
              <a:xfrm>
                <a:off x="0" y="542309"/>
                <a:ext cx="2716191" cy="11028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ctr">
                <a:spAutoFit/>
              </a:bodyPr>
              <a:lstStyle>
                <a:lvl1pPr defTabSz="1217021">
                  <a:defRPr sz="4800">
                    <a:solidFill>
                      <a:srgbClr val="404040"/>
                    </a:solidFill>
                    <a:latin typeface="Cambria"/>
                    <a:ea typeface="Cambria"/>
                    <a:cs typeface="Cambria"/>
                    <a:sym typeface="Cambria"/>
                  </a:defRPr>
                </a:lvl1pPr>
              </a:lstStyle>
              <a:p>
                <a:pPr algn="ctr" hangingPunct="0"/>
                <a:r>
                  <a:rPr sz="1800">
                    <a:solidFill>
                      <a:srgbClr val="CCCCCC"/>
                    </a:solidFill>
                  </a:rPr>
                  <a:t>z/OS</a:t>
                </a:r>
              </a:p>
            </p:txBody>
          </p:sp>
        </p:grpSp>
        <p:sp>
          <p:nvSpPr>
            <p:cNvPr id="812" name="Shape 812"/>
            <p:cNvSpPr/>
            <p:nvPr/>
          </p:nvSpPr>
          <p:spPr>
            <a:xfrm flipH="1" flipV="1">
              <a:off x="5916979" y="4976097"/>
              <a:ext cx="856861" cy="292454"/>
            </a:xfrm>
            <a:prstGeom prst="line">
              <a:avLst/>
            </a:prstGeom>
            <a:noFill/>
            <a:ln w="19050" cap="flat">
              <a:solidFill>
                <a:srgbClr val="CCCCCC"/>
              </a:solidFill>
              <a:prstDash val="solid"/>
              <a:miter lim="800000"/>
            </a:ln>
            <a:effectLst/>
          </p:spPr>
          <p:txBody>
            <a:bodyPr wrap="square" lIns="45720" tIns="45720" rIns="45720" bIns="45720" numCol="1" anchor="t">
              <a:noAutofit/>
            </a:bodyPr>
            <a:lstStyle/>
            <a:p>
              <a:pPr defTabSz="456371">
                <a:defRPr sz="4800">
                  <a:latin typeface="Cambria"/>
                  <a:ea typeface="Cambria"/>
                  <a:cs typeface="Cambria"/>
                  <a:sym typeface="Cambria"/>
                </a:defRPr>
              </a:pPr>
              <a:endParaRPr sz="4800">
                <a:solidFill>
                  <a:schemeClr val="tx1">
                    <a:lumMod val="65000"/>
                    <a:lumOff val="35000"/>
                  </a:schemeClr>
                </a:solidFill>
                <a:latin typeface="Cambria"/>
                <a:ea typeface="Cambria"/>
                <a:cs typeface="Cambria"/>
                <a:sym typeface="Cambria"/>
              </a:endParaRPr>
            </a:p>
          </p:txBody>
        </p:sp>
        <p:sp>
          <p:nvSpPr>
            <p:cNvPr id="813" name="Shape 813"/>
            <p:cNvSpPr/>
            <p:nvPr/>
          </p:nvSpPr>
          <p:spPr>
            <a:xfrm flipV="1">
              <a:off x="3023722" y="4976094"/>
              <a:ext cx="850376" cy="238240"/>
            </a:xfrm>
            <a:prstGeom prst="line">
              <a:avLst/>
            </a:prstGeom>
            <a:noFill/>
            <a:ln w="19050" cap="flat">
              <a:solidFill>
                <a:srgbClr val="CCCCCC"/>
              </a:solidFill>
              <a:prstDash val="solid"/>
              <a:miter lim="800000"/>
            </a:ln>
            <a:effectLst/>
          </p:spPr>
          <p:txBody>
            <a:bodyPr wrap="square" lIns="45720" tIns="45720" rIns="45720" bIns="45720" numCol="1" anchor="t">
              <a:noAutofit/>
            </a:bodyPr>
            <a:lstStyle/>
            <a:p>
              <a:pPr defTabSz="456371">
                <a:defRPr sz="4800">
                  <a:latin typeface="Cambria"/>
                  <a:ea typeface="Cambria"/>
                  <a:cs typeface="Cambria"/>
                  <a:sym typeface="Cambria"/>
                </a:defRPr>
              </a:pPr>
              <a:endParaRPr sz="4800">
                <a:solidFill>
                  <a:schemeClr val="tx1">
                    <a:lumMod val="65000"/>
                    <a:lumOff val="35000"/>
                  </a:schemeClr>
                </a:solidFill>
                <a:latin typeface="Cambria"/>
                <a:ea typeface="Cambria"/>
                <a:cs typeface="Cambria"/>
                <a:sym typeface="Cambria"/>
              </a:endParaRPr>
            </a:p>
          </p:txBody>
        </p:sp>
      </p:grpSp>
      <p:grpSp>
        <p:nvGrpSpPr>
          <p:cNvPr id="818" name="Group 818"/>
          <p:cNvGrpSpPr/>
          <p:nvPr/>
        </p:nvGrpSpPr>
        <p:grpSpPr>
          <a:xfrm>
            <a:off x="6456524" y="1628082"/>
            <a:ext cx="1451995" cy="958318"/>
            <a:chOff x="-1" y="0"/>
            <a:chExt cx="3871986" cy="2555512"/>
          </a:xfrm>
        </p:grpSpPr>
        <p:sp>
          <p:nvSpPr>
            <p:cNvPr id="815" name="Shape 815"/>
            <p:cNvSpPr/>
            <p:nvPr/>
          </p:nvSpPr>
          <p:spPr>
            <a:xfrm>
              <a:off x="-1" y="0"/>
              <a:ext cx="3871986" cy="2555512"/>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noFill/>
            <a:ln w="12700" cap="flat">
              <a:solidFill>
                <a:srgbClr val="CCCCCC"/>
              </a:solidFill>
              <a:prstDash val="solid"/>
              <a:miter lim="800000"/>
            </a:ln>
            <a:effectLst/>
          </p:spPr>
          <p:txBody>
            <a:bodyPr wrap="square" lIns="45720" tIns="45720" rIns="45720" bIns="45720" numCol="1" anchor="ctr">
              <a:noAutofit/>
            </a:bodyPr>
            <a:lstStyle/>
            <a:p>
              <a:pPr defTabSz="456371">
                <a:defRPr sz="4800">
                  <a:solidFill>
                    <a:srgbClr val="404040"/>
                  </a:solidFill>
                  <a:latin typeface="Cambria"/>
                  <a:ea typeface="Cambria"/>
                  <a:cs typeface="Cambria"/>
                  <a:sym typeface="Cambria"/>
                </a:defRPr>
              </a:pPr>
              <a:endParaRPr sz="4800">
                <a:solidFill>
                  <a:schemeClr val="tx1">
                    <a:lumMod val="65000"/>
                    <a:lumOff val="35000"/>
                  </a:schemeClr>
                </a:solidFill>
                <a:latin typeface="Cambria"/>
                <a:ea typeface="Cambria"/>
                <a:cs typeface="Cambria"/>
                <a:sym typeface="Cambria"/>
              </a:endParaRPr>
            </a:p>
          </p:txBody>
        </p:sp>
        <p:sp>
          <p:nvSpPr>
            <p:cNvPr id="816" name="Shape 816"/>
            <p:cNvSpPr/>
            <p:nvPr/>
          </p:nvSpPr>
          <p:spPr>
            <a:xfrm>
              <a:off x="196611" y="129945"/>
              <a:ext cx="3548030" cy="2169717"/>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12700" cap="flat">
              <a:solidFill>
                <a:srgbClr val="CCCCCC"/>
              </a:solidFill>
              <a:prstDash val="solid"/>
              <a:miter lim="800000"/>
            </a:ln>
            <a:effectLst>
              <a:outerShdw blurRad="127000" dist="101600" dir="2700000" rotWithShape="0">
                <a:srgbClr val="000000">
                  <a:alpha val="43000"/>
                </a:srgbClr>
              </a:outerShdw>
            </a:effectLst>
          </p:spPr>
          <p:txBody>
            <a:bodyPr wrap="square" lIns="45720" tIns="45720" rIns="45720" bIns="45720" numCol="1" anchor="ctr">
              <a:noAutofit/>
            </a:bodyPr>
            <a:lstStyle/>
            <a:p>
              <a:pPr defTabSz="456371">
                <a:defRPr sz="4800">
                  <a:solidFill>
                    <a:srgbClr val="404040"/>
                  </a:solidFill>
                  <a:latin typeface="Cambria"/>
                  <a:ea typeface="Cambria"/>
                  <a:cs typeface="Cambria"/>
                  <a:sym typeface="Cambria"/>
                </a:defRPr>
              </a:pPr>
              <a:endParaRPr sz="4800">
                <a:solidFill>
                  <a:schemeClr val="tx1">
                    <a:lumMod val="65000"/>
                    <a:lumOff val="35000"/>
                  </a:schemeClr>
                </a:solidFill>
                <a:latin typeface="Cambria"/>
                <a:ea typeface="Cambria"/>
                <a:cs typeface="Cambria"/>
                <a:sym typeface="Cambria"/>
              </a:endParaRPr>
            </a:p>
          </p:txBody>
        </p:sp>
        <p:sp>
          <p:nvSpPr>
            <p:cNvPr id="817" name="Shape 817"/>
            <p:cNvSpPr/>
            <p:nvPr/>
          </p:nvSpPr>
          <p:spPr>
            <a:xfrm>
              <a:off x="536228" y="715503"/>
              <a:ext cx="2525986" cy="9848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ctr">
              <a:spAutoFit/>
            </a:bodyPr>
            <a:lstStyle>
              <a:lvl1pPr defTabSz="1217021">
                <a:defRPr sz="4800">
                  <a:solidFill>
                    <a:srgbClr val="404040"/>
                  </a:solidFill>
                  <a:latin typeface="Cambria"/>
                  <a:ea typeface="Cambria"/>
                  <a:cs typeface="Cambria"/>
                  <a:sym typeface="Cambria"/>
                </a:defRPr>
              </a:lvl1pPr>
            </a:lstStyle>
            <a:p>
              <a:pPr algn="ctr" hangingPunct="0"/>
              <a:r>
                <a:rPr sz="1800" dirty="0">
                  <a:solidFill>
                    <a:srgbClr val="CCCCCC"/>
                  </a:solidFill>
                </a:rPr>
                <a:t>SAN</a:t>
              </a:r>
            </a:p>
          </p:txBody>
        </p:sp>
      </p:grpSp>
      <p:grpSp>
        <p:nvGrpSpPr>
          <p:cNvPr id="822" name="Group 822"/>
          <p:cNvGrpSpPr/>
          <p:nvPr/>
        </p:nvGrpSpPr>
        <p:grpSpPr>
          <a:xfrm>
            <a:off x="485032" y="1628081"/>
            <a:ext cx="1568510" cy="958318"/>
            <a:chOff x="0" y="0"/>
            <a:chExt cx="4182692" cy="2555512"/>
          </a:xfrm>
        </p:grpSpPr>
        <p:sp>
          <p:nvSpPr>
            <p:cNvPr id="819" name="Shape 819"/>
            <p:cNvSpPr/>
            <p:nvPr/>
          </p:nvSpPr>
          <p:spPr>
            <a:xfrm>
              <a:off x="0" y="0"/>
              <a:ext cx="4182692" cy="2555512"/>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noFill/>
            <a:ln w="12700" cap="flat">
              <a:solidFill>
                <a:schemeClr val="tx1">
                  <a:lumMod val="65000"/>
                  <a:lumOff val="35000"/>
                </a:schemeClr>
              </a:solidFill>
              <a:prstDash val="solid"/>
              <a:miter lim="800000"/>
            </a:ln>
            <a:effectLst>
              <a:outerShdw blurRad="127000" dist="101600" dir="2700000" rotWithShape="0">
                <a:srgbClr val="000000">
                  <a:alpha val="43000"/>
                </a:srgbClr>
              </a:outerShdw>
            </a:effectLst>
          </p:spPr>
          <p:txBody>
            <a:bodyPr wrap="square" lIns="45720" tIns="45720" rIns="45720" bIns="45720" numCol="1" anchor="ctr">
              <a:noAutofit/>
            </a:bodyPr>
            <a:lstStyle/>
            <a:p>
              <a:pPr defTabSz="456371">
                <a:defRPr sz="4800">
                  <a:solidFill>
                    <a:srgbClr val="404040"/>
                  </a:solidFill>
                  <a:latin typeface="Cambria"/>
                  <a:ea typeface="Cambria"/>
                  <a:cs typeface="Cambria"/>
                  <a:sym typeface="Cambria"/>
                </a:defRPr>
              </a:pPr>
              <a:endParaRPr sz="4800">
                <a:solidFill>
                  <a:srgbClr val="404040"/>
                </a:solidFill>
                <a:latin typeface="Cambria"/>
                <a:ea typeface="Cambria"/>
                <a:cs typeface="Cambria"/>
                <a:sym typeface="Cambria"/>
              </a:endParaRPr>
            </a:p>
          </p:txBody>
        </p:sp>
        <p:sp>
          <p:nvSpPr>
            <p:cNvPr id="820" name="Shape 820"/>
            <p:cNvSpPr/>
            <p:nvPr/>
          </p:nvSpPr>
          <p:spPr>
            <a:xfrm>
              <a:off x="212388" y="129945"/>
              <a:ext cx="3832742" cy="2169717"/>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12700" cap="flat">
              <a:solidFill>
                <a:schemeClr val="tx1">
                  <a:lumMod val="65000"/>
                  <a:lumOff val="35000"/>
                </a:schemeClr>
              </a:solidFill>
              <a:prstDash val="solid"/>
              <a:miter lim="800000"/>
            </a:ln>
            <a:effectLst>
              <a:outerShdw blurRad="127000" dist="101600" dir="2700000" rotWithShape="0">
                <a:srgbClr val="000000">
                  <a:alpha val="43000"/>
                </a:srgbClr>
              </a:outerShdw>
            </a:effectLst>
          </p:spPr>
          <p:txBody>
            <a:bodyPr wrap="square" lIns="45720" tIns="45720" rIns="45720" bIns="45720" numCol="1" anchor="ctr">
              <a:noAutofit/>
            </a:bodyPr>
            <a:lstStyle/>
            <a:p>
              <a:pPr defTabSz="456371">
                <a:defRPr sz="4800">
                  <a:solidFill>
                    <a:srgbClr val="404040"/>
                  </a:solidFill>
                  <a:latin typeface="Cambria"/>
                  <a:ea typeface="Cambria"/>
                  <a:cs typeface="Cambria"/>
                  <a:sym typeface="Cambria"/>
                </a:defRPr>
              </a:pPr>
              <a:endParaRPr sz="4800">
                <a:solidFill>
                  <a:srgbClr val="404040"/>
                </a:solidFill>
                <a:latin typeface="Cambria"/>
                <a:ea typeface="Cambria"/>
                <a:cs typeface="Cambria"/>
                <a:sym typeface="Cambria"/>
              </a:endParaRPr>
            </a:p>
          </p:txBody>
        </p:sp>
        <p:sp>
          <p:nvSpPr>
            <p:cNvPr id="821" name="Shape 821"/>
            <p:cNvSpPr/>
            <p:nvPr/>
          </p:nvSpPr>
          <p:spPr>
            <a:xfrm>
              <a:off x="579253" y="715503"/>
              <a:ext cx="2728687" cy="9848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ctr">
              <a:spAutoFit/>
            </a:bodyPr>
            <a:lstStyle>
              <a:lvl1pPr defTabSz="1217021">
                <a:defRPr sz="4800">
                  <a:solidFill>
                    <a:srgbClr val="404040"/>
                  </a:solidFill>
                  <a:latin typeface="Cambria"/>
                  <a:ea typeface="Cambria"/>
                  <a:cs typeface="Cambria"/>
                  <a:sym typeface="Cambria"/>
                </a:defRPr>
              </a:lvl1pPr>
            </a:lstStyle>
            <a:p>
              <a:pPr algn="ctr" hangingPunct="0"/>
              <a:r>
                <a:rPr sz="1800">
                  <a:solidFill>
                    <a:schemeClr val="tx1">
                      <a:lumMod val="65000"/>
                      <a:lumOff val="35000"/>
                    </a:schemeClr>
                  </a:solidFill>
                </a:rPr>
                <a:t>Network</a:t>
              </a:r>
            </a:p>
          </p:txBody>
        </p:sp>
      </p:grpSp>
      <p:sp>
        <p:nvSpPr>
          <p:cNvPr id="890" name="Shape 890"/>
          <p:cNvSpPr/>
          <p:nvPr/>
        </p:nvSpPr>
        <p:spPr>
          <a:xfrm>
            <a:off x="6096630" y="2106429"/>
            <a:ext cx="360923" cy="2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25400">
            <a:solidFill>
              <a:srgbClr val="CCCCCC"/>
            </a:solidFill>
            <a:miter/>
          </a:ln>
          <a:effectLst/>
        </p:spPr>
        <p:txBody>
          <a:bodyPr/>
          <a:lstStyle/>
          <a:p>
            <a:pPr defTabSz="309555"/>
            <a:endParaRPr sz="675"/>
          </a:p>
        </p:txBody>
      </p:sp>
      <p:sp>
        <p:nvSpPr>
          <p:cNvPr id="891" name="Shape 891"/>
          <p:cNvSpPr/>
          <p:nvPr/>
        </p:nvSpPr>
        <p:spPr>
          <a:xfrm>
            <a:off x="7910432" y="2103987"/>
            <a:ext cx="186981" cy="66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25400">
            <a:solidFill>
              <a:srgbClr val="CCCCCC"/>
            </a:solidFill>
            <a:miter/>
          </a:ln>
          <a:effectLst/>
        </p:spPr>
        <p:txBody>
          <a:bodyPr/>
          <a:lstStyle/>
          <a:p>
            <a:pPr defTabSz="309555"/>
            <a:endParaRPr sz="675"/>
          </a:p>
        </p:txBody>
      </p:sp>
      <p:grpSp>
        <p:nvGrpSpPr>
          <p:cNvPr id="832" name="Group 832"/>
          <p:cNvGrpSpPr/>
          <p:nvPr/>
        </p:nvGrpSpPr>
        <p:grpSpPr>
          <a:xfrm>
            <a:off x="8099793" y="1529637"/>
            <a:ext cx="923778" cy="1145396"/>
            <a:chOff x="0" y="0"/>
            <a:chExt cx="2463405" cy="3054389"/>
          </a:xfrm>
          <a:effectLst/>
        </p:grpSpPr>
        <p:sp>
          <p:nvSpPr>
            <p:cNvPr id="826" name="Shape 826"/>
            <p:cNvSpPr/>
            <p:nvPr/>
          </p:nvSpPr>
          <p:spPr>
            <a:xfrm>
              <a:off x="629933" y="864605"/>
              <a:ext cx="1609190" cy="1802062"/>
            </a:xfrm>
            <a:custGeom>
              <a:avLst/>
              <a:gdLst/>
              <a:ahLst/>
              <a:cxnLst>
                <a:cxn ang="0">
                  <a:pos x="wd2" y="hd2"/>
                </a:cxn>
                <a:cxn ang="5400000">
                  <a:pos x="wd2" y="hd2"/>
                </a:cxn>
                <a:cxn ang="10800000">
                  <a:pos x="wd2" y="hd2"/>
                </a:cxn>
                <a:cxn ang="16200000">
                  <a:pos x="wd2" y="hd2"/>
                </a:cxn>
              </a:cxnLst>
              <a:rect l="0" t="0" r="r" b="b"/>
              <a:pathLst>
                <a:path w="21600" h="21600" extrusionOk="0">
                  <a:moveTo>
                    <a:pt x="21600" y="2411"/>
                  </a:moveTo>
                  <a:cubicBezTo>
                    <a:pt x="21600" y="3743"/>
                    <a:pt x="16765" y="4822"/>
                    <a:pt x="10800" y="4822"/>
                  </a:cubicBezTo>
                  <a:cubicBezTo>
                    <a:pt x="4835" y="4822"/>
                    <a:pt x="0" y="3743"/>
                    <a:pt x="0" y="2411"/>
                  </a:cubicBezTo>
                  <a:cubicBezTo>
                    <a:pt x="0" y="1079"/>
                    <a:pt x="4835" y="0"/>
                    <a:pt x="10800" y="0"/>
                  </a:cubicBezTo>
                  <a:cubicBezTo>
                    <a:pt x="16765" y="0"/>
                    <a:pt x="21600" y="1079"/>
                    <a:pt x="21600" y="2411"/>
                  </a:cubicBezTo>
                  <a:lnTo>
                    <a:pt x="21600" y="19189"/>
                  </a:lnTo>
                  <a:cubicBezTo>
                    <a:pt x="21600" y="20521"/>
                    <a:pt x="16765" y="21600"/>
                    <a:pt x="10800" y="21600"/>
                  </a:cubicBezTo>
                  <a:cubicBezTo>
                    <a:pt x="4835" y="21600"/>
                    <a:pt x="0" y="20521"/>
                    <a:pt x="0" y="19189"/>
                  </a:cubicBezTo>
                  <a:lnTo>
                    <a:pt x="0" y="2411"/>
                  </a:lnTo>
                </a:path>
              </a:pathLst>
            </a:custGeom>
            <a:noFill/>
            <a:ln w="12700" cap="flat">
              <a:solidFill>
                <a:srgbClr val="CCCCCC"/>
              </a:solidFill>
              <a:prstDash val="solid"/>
              <a:miter lim="800000"/>
            </a:ln>
            <a:effectLst/>
          </p:spPr>
          <p:txBody>
            <a:bodyPr wrap="square" lIns="45720" tIns="45720" rIns="45720" bIns="45720" numCol="1" anchor="ctr">
              <a:noAutofit/>
            </a:bodyPr>
            <a:lstStyle/>
            <a:p>
              <a:pPr defTabSz="456371">
                <a:defRPr sz="4800">
                  <a:solidFill>
                    <a:srgbClr val="FFFFFF"/>
                  </a:solidFill>
                  <a:latin typeface="Cambria"/>
                  <a:ea typeface="Cambria"/>
                  <a:cs typeface="Cambria"/>
                  <a:sym typeface="Cambria"/>
                </a:defRPr>
              </a:pPr>
              <a:endParaRPr sz="4800">
                <a:solidFill>
                  <a:srgbClr val="FFFFFF"/>
                </a:solidFill>
                <a:latin typeface="Cambria"/>
                <a:ea typeface="Cambria"/>
                <a:cs typeface="Cambria"/>
                <a:sym typeface="Cambria"/>
              </a:endParaRPr>
            </a:p>
          </p:txBody>
        </p:sp>
        <p:grpSp>
          <p:nvGrpSpPr>
            <p:cNvPr id="830" name="Group 830"/>
            <p:cNvGrpSpPr/>
            <p:nvPr/>
          </p:nvGrpSpPr>
          <p:grpSpPr>
            <a:xfrm>
              <a:off x="223533" y="458205"/>
              <a:ext cx="1609193" cy="1802062"/>
              <a:chOff x="-2" y="0"/>
              <a:chExt cx="1609192" cy="1802061"/>
            </a:xfrm>
          </p:grpSpPr>
          <p:sp>
            <p:nvSpPr>
              <p:cNvPr id="827" name="Shape 827"/>
              <p:cNvSpPr/>
              <p:nvPr/>
            </p:nvSpPr>
            <p:spPr>
              <a:xfrm>
                <a:off x="-3" y="0"/>
                <a:ext cx="1609193" cy="1802062"/>
              </a:xfrm>
              <a:custGeom>
                <a:avLst/>
                <a:gdLst/>
                <a:ahLst/>
                <a:cxnLst>
                  <a:cxn ang="0">
                    <a:pos x="wd2" y="hd2"/>
                  </a:cxn>
                  <a:cxn ang="5400000">
                    <a:pos x="wd2" y="hd2"/>
                  </a:cxn>
                  <a:cxn ang="10800000">
                    <a:pos x="wd2" y="hd2"/>
                  </a:cxn>
                  <a:cxn ang="16200000">
                    <a:pos x="wd2" y="hd2"/>
                  </a:cxn>
                </a:cxnLst>
                <a:rect l="0" t="0" r="r" b="b"/>
                <a:pathLst>
                  <a:path w="21600" h="21600" extrusionOk="0">
                    <a:moveTo>
                      <a:pt x="0" y="2411"/>
                    </a:moveTo>
                    <a:cubicBezTo>
                      <a:pt x="0" y="1079"/>
                      <a:pt x="4835" y="0"/>
                      <a:pt x="10800" y="0"/>
                    </a:cubicBezTo>
                    <a:cubicBezTo>
                      <a:pt x="16765" y="0"/>
                      <a:pt x="21600" y="1079"/>
                      <a:pt x="21600" y="2411"/>
                    </a:cubicBezTo>
                    <a:lnTo>
                      <a:pt x="21600" y="19189"/>
                    </a:lnTo>
                    <a:cubicBezTo>
                      <a:pt x="21600" y="20521"/>
                      <a:pt x="16765" y="21600"/>
                      <a:pt x="10800" y="21600"/>
                    </a:cubicBezTo>
                    <a:cubicBezTo>
                      <a:pt x="4835" y="21600"/>
                      <a:pt x="0" y="20521"/>
                      <a:pt x="0" y="19189"/>
                    </a:cubicBezTo>
                    <a:close/>
                  </a:path>
                </a:pathLst>
              </a:custGeom>
              <a:noFill/>
              <a:ln w="12700" cap="flat">
                <a:solidFill>
                  <a:srgbClr val="CCCCCC"/>
                </a:solidFill>
                <a:miter lim="400000"/>
              </a:ln>
              <a:effectLst/>
            </p:spPr>
            <p:txBody>
              <a:bodyPr wrap="square" lIns="45720" tIns="45720" rIns="45720" bIns="45720" numCol="1" anchor="ctr">
                <a:noAutofit/>
              </a:bodyPr>
              <a:lstStyle/>
              <a:p>
                <a:pPr defTabSz="456371">
                  <a:defRPr sz="4800">
                    <a:solidFill>
                      <a:srgbClr val="FFFFFF"/>
                    </a:solidFill>
                    <a:latin typeface="Cambria"/>
                    <a:ea typeface="Cambria"/>
                    <a:cs typeface="Cambria"/>
                    <a:sym typeface="Cambria"/>
                  </a:defRPr>
                </a:pPr>
                <a:endParaRPr sz="4800">
                  <a:solidFill>
                    <a:srgbClr val="FFFFFF"/>
                  </a:solidFill>
                  <a:latin typeface="Cambria"/>
                  <a:ea typeface="Cambria"/>
                  <a:cs typeface="Cambria"/>
                  <a:sym typeface="Cambria"/>
                </a:endParaRPr>
              </a:p>
            </p:txBody>
          </p:sp>
          <p:sp>
            <p:nvSpPr>
              <p:cNvPr id="828" name="Shape 828"/>
              <p:cNvSpPr/>
              <p:nvPr/>
            </p:nvSpPr>
            <p:spPr>
              <a:xfrm>
                <a:off x="-1" y="-1"/>
                <a:ext cx="1609191" cy="402300"/>
              </a:xfrm>
              <a:prstGeom prst="ellipse">
                <a:avLst/>
              </a:prstGeom>
              <a:noFill/>
              <a:ln w="12700" cap="flat">
                <a:solidFill>
                  <a:srgbClr val="CCCCCC"/>
                </a:solidFill>
                <a:miter lim="400000"/>
              </a:ln>
              <a:effectLst/>
            </p:spPr>
            <p:txBody>
              <a:bodyPr wrap="square" lIns="45720" tIns="45720" rIns="45720" bIns="45720" numCol="1" anchor="ctr">
                <a:noAutofit/>
              </a:bodyPr>
              <a:lstStyle/>
              <a:p>
                <a:pPr defTabSz="456371">
                  <a:defRPr sz="4800">
                    <a:solidFill>
                      <a:srgbClr val="FFFFFF"/>
                    </a:solidFill>
                    <a:latin typeface="Cambria"/>
                    <a:ea typeface="Cambria"/>
                    <a:cs typeface="Cambria"/>
                    <a:sym typeface="Cambria"/>
                  </a:defRPr>
                </a:pPr>
                <a:endParaRPr sz="4800">
                  <a:solidFill>
                    <a:srgbClr val="FFFFFF"/>
                  </a:solidFill>
                  <a:latin typeface="Cambria"/>
                  <a:ea typeface="Cambria"/>
                  <a:cs typeface="Cambria"/>
                  <a:sym typeface="Cambria"/>
                </a:endParaRPr>
              </a:p>
            </p:txBody>
          </p:sp>
          <p:sp>
            <p:nvSpPr>
              <p:cNvPr id="829" name="Shape 829"/>
              <p:cNvSpPr/>
              <p:nvPr/>
            </p:nvSpPr>
            <p:spPr>
              <a:xfrm>
                <a:off x="-3" y="0"/>
                <a:ext cx="1609190" cy="1802062"/>
              </a:xfrm>
              <a:custGeom>
                <a:avLst/>
                <a:gdLst/>
                <a:ahLst/>
                <a:cxnLst>
                  <a:cxn ang="0">
                    <a:pos x="wd2" y="hd2"/>
                  </a:cxn>
                  <a:cxn ang="5400000">
                    <a:pos x="wd2" y="hd2"/>
                  </a:cxn>
                  <a:cxn ang="10800000">
                    <a:pos x="wd2" y="hd2"/>
                  </a:cxn>
                  <a:cxn ang="16200000">
                    <a:pos x="wd2" y="hd2"/>
                  </a:cxn>
                </a:cxnLst>
                <a:rect l="0" t="0" r="r" b="b"/>
                <a:pathLst>
                  <a:path w="21600" h="21600" extrusionOk="0">
                    <a:moveTo>
                      <a:pt x="21600" y="2411"/>
                    </a:moveTo>
                    <a:cubicBezTo>
                      <a:pt x="21600" y="3743"/>
                      <a:pt x="16765" y="4822"/>
                      <a:pt x="10800" y="4822"/>
                    </a:cubicBezTo>
                    <a:cubicBezTo>
                      <a:pt x="4835" y="4822"/>
                      <a:pt x="0" y="3743"/>
                      <a:pt x="0" y="2411"/>
                    </a:cubicBezTo>
                    <a:cubicBezTo>
                      <a:pt x="0" y="1079"/>
                      <a:pt x="4835" y="0"/>
                      <a:pt x="10800" y="0"/>
                    </a:cubicBezTo>
                    <a:cubicBezTo>
                      <a:pt x="16765" y="0"/>
                      <a:pt x="21600" y="1079"/>
                      <a:pt x="21600" y="2411"/>
                    </a:cubicBezTo>
                    <a:lnTo>
                      <a:pt x="21600" y="19189"/>
                    </a:lnTo>
                    <a:cubicBezTo>
                      <a:pt x="21600" y="20521"/>
                      <a:pt x="16765" y="21600"/>
                      <a:pt x="10800" y="21600"/>
                    </a:cubicBezTo>
                    <a:cubicBezTo>
                      <a:pt x="4835" y="21600"/>
                      <a:pt x="0" y="20521"/>
                      <a:pt x="0" y="19189"/>
                    </a:cubicBezTo>
                    <a:lnTo>
                      <a:pt x="0" y="2411"/>
                    </a:lnTo>
                  </a:path>
                </a:pathLst>
              </a:custGeom>
              <a:noFill/>
              <a:ln w="12700" cap="flat">
                <a:solidFill>
                  <a:srgbClr val="CCCCCC"/>
                </a:solidFill>
                <a:prstDash val="solid"/>
                <a:miter lim="800000"/>
              </a:ln>
              <a:effectLst/>
            </p:spPr>
            <p:txBody>
              <a:bodyPr wrap="square" lIns="45720" tIns="45720" rIns="45720" bIns="45720" numCol="1" anchor="ctr">
                <a:noAutofit/>
              </a:bodyPr>
              <a:lstStyle/>
              <a:p>
                <a:pPr defTabSz="456371">
                  <a:defRPr sz="4800">
                    <a:solidFill>
                      <a:srgbClr val="FFFFFF"/>
                    </a:solidFill>
                    <a:latin typeface="Cambria"/>
                    <a:ea typeface="Cambria"/>
                    <a:cs typeface="Cambria"/>
                    <a:sym typeface="Cambria"/>
                  </a:defRPr>
                </a:pPr>
                <a:endParaRPr sz="4800">
                  <a:solidFill>
                    <a:srgbClr val="FFFFFF"/>
                  </a:solidFill>
                  <a:latin typeface="Cambria"/>
                  <a:ea typeface="Cambria"/>
                  <a:cs typeface="Cambria"/>
                  <a:sym typeface="Cambria"/>
                </a:endParaRPr>
              </a:p>
            </p:txBody>
          </p:sp>
        </p:grpSp>
        <p:sp>
          <p:nvSpPr>
            <p:cNvPr id="831" name="Shape 831"/>
            <p:cNvSpPr/>
            <p:nvPr/>
          </p:nvSpPr>
          <p:spPr>
            <a:xfrm>
              <a:off x="-1" y="0"/>
              <a:ext cx="2463407" cy="3054390"/>
            </a:xfrm>
            <a:prstGeom prst="rect">
              <a:avLst/>
            </a:prstGeom>
            <a:noFill/>
            <a:ln w="12700" cap="flat">
              <a:solidFill>
                <a:srgbClr val="CCCCCC"/>
              </a:solidFill>
              <a:prstDash val="solid"/>
              <a:miter lim="800000"/>
            </a:ln>
            <a:effectLst/>
          </p:spPr>
          <p:txBody>
            <a:bodyPr wrap="square" lIns="45720" tIns="45720" rIns="45720" bIns="45720" numCol="1" anchor="ctr">
              <a:noAutofit/>
            </a:bodyPr>
            <a:lstStyle/>
            <a:p>
              <a:pPr defTabSz="456371">
                <a:defRPr sz="4800">
                  <a:solidFill>
                    <a:srgbClr val="FFFFFF"/>
                  </a:solidFill>
                  <a:latin typeface="Cambria"/>
                  <a:ea typeface="Cambria"/>
                  <a:cs typeface="Cambria"/>
                  <a:sym typeface="Cambria"/>
                </a:defRPr>
              </a:pPr>
              <a:endParaRPr sz="4800">
                <a:solidFill>
                  <a:srgbClr val="FFFFFF"/>
                </a:solidFill>
                <a:latin typeface="Cambria"/>
                <a:ea typeface="Cambria"/>
                <a:cs typeface="Cambria"/>
                <a:sym typeface="Cambria"/>
              </a:endParaRPr>
            </a:p>
          </p:txBody>
        </p:sp>
      </p:grpSp>
      <p:sp>
        <p:nvSpPr>
          <p:cNvPr id="834" name="Shape 834"/>
          <p:cNvSpPr/>
          <p:nvPr/>
        </p:nvSpPr>
        <p:spPr>
          <a:xfrm>
            <a:off x="8032648" y="1298987"/>
            <a:ext cx="861774" cy="242374"/>
          </a:xfrm>
          <a:prstGeom prst="rect">
            <a:avLst/>
          </a:prstGeom>
          <a:ln w="12700">
            <a:miter lim="400000"/>
          </a:ln>
          <a:extLst>
            <a:ext uri="{C572A759-6A51-4108-AA02-DFA0A04FC94B}">
              <ma14:wrappingTextBoxFlag xmlns="" xmlns:ma14="http://schemas.microsoft.com/office/mac/drawingml/2011/main" val="1"/>
            </a:ext>
          </a:extLst>
        </p:spPr>
        <p:txBody>
          <a:bodyPr wrap="none" lIns="45720" tIns="45720" rIns="45720" bIns="45720">
            <a:spAutoFit/>
          </a:bodyPr>
          <a:lstStyle>
            <a:lvl1pPr algn="l" defTabSz="1217021">
              <a:defRPr sz="2600" i="1">
                <a:solidFill>
                  <a:srgbClr val="404040"/>
                </a:solidFill>
                <a:latin typeface="Times New Roman"/>
                <a:ea typeface="Times New Roman"/>
                <a:cs typeface="Times New Roman"/>
                <a:sym typeface="Times New Roman"/>
              </a:defRPr>
            </a:lvl1pPr>
          </a:lstStyle>
          <a:p>
            <a:pPr hangingPunct="0"/>
            <a:r>
              <a:rPr sz="975">
                <a:solidFill>
                  <a:srgbClr val="CCCCCC"/>
                </a:solidFill>
              </a:rPr>
              <a:t>Storage System</a:t>
            </a:r>
          </a:p>
        </p:txBody>
      </p:sp>
      <p:pic>
        <p:nvPicPr>
          <p:cNvPr id="835" name="image12.png"/>
          <p:cNvPicPr>
            <a:picLocks noChangeAspect="1"/>
          </p:cNvPicPr>
          <p:nvPr/>
        </p:nvPicPr>
        <p:blipFill>
          <a:blip r:embed="rId2">
            <a:extLst/>
          </a:blip>
          <a:stretch>
            <a:fillRect/>
          </a:stretch>
        </p:blipFill>
        <p:spPr>
          <a:xfrm>
            <a:off x="855175" y="860416"/>
            <a:ext cx="822524" cy="580803"/>
          </a:xfrm>
          <a:prstGeom prst="rect">
            <a:avLst/>
          </a:prstGeom>
          <a:ln w="12700">
            <a:miter lim="400000"/>
          </a:ln>
        </p:spPr>
      </p:pic>
      <p:sp>
        <p:nvSpPr>
          <p:cNvPr id="837" name="Shape 837"/>
          <p:cNvSpPr/>
          <p:nvPr/>
        </p:nvSpPr>
        <p:spPr>
          <a:xfrm rot="1591394">
            <a:off x="-92938" y="1420630"/>
            <a:ext cx="5823595" cy="2675555"/>
          </a:xfrm>
          <a:prstGeom prst="ellipse">
            <a:avLst/>
          </a:prstGeom>
          <a:ln w="25400">
            <a:solidFill>
              <a:srgbClr val="EE7D31"/>
            </a:solidFill>
            <a:miter/>
          </a:ln>
          <a:effectLst>
            <a:outerShdw blurRad="127000" dist="101600" dir="2700000" rotWithShape="0">
              <a:srgbClr val="000000">
                <a:alpha val="43000"/>
              </a:srgbClr>
            </a:outerShdw>
          </a:effectLst>
        </p:spPr>
        <p:txBody>
          <a:bodyPr lIns="45720" tIns="45720" rIns="45720" bIns="45720" anchor="ctr"/>
          <a:lstStyle/>
          <a:p>
            <a:pPr defTabSz="456371">
              <a:defRPr sz="4800">
                <a:solidFill>
                  <a:srgbClr val="FFFFFF"/>
                </a:solidFill>
                <a:latin typeface="Cambria"/>
                <a:ea typeface="Cambria"/>
                <a:cs typeface="Cambria"/>
                <a:sym typeface="Cambria"/>
              </a:defRPr>
            </a:pPr>
            <a:endParaRPr sz="4800">
              <a:solidFill>
                <a:srgbClr val="FFFFFF"/>
              </a:solidFill>
              <a:latin typeface="Cambria"/>
              <a:ea typeface="Cambria"/>
              <a:cs typeface="Cambria"/>
              <a:sym typeface="Cambria"/>
            </a:endParaRPr>
          </a:p>
        </p:txBody>
      </p:sp>
      <p:grpSp>
        <p:nvGrpSpPr>
          <p:cNvPr id="850" name="Group 850"/>
          <p:cNvGrpSpPr/>
          <p:nvPr/>
        </p:nvGrpSpPr>
        <p:grpSpPr>
          <a:xfrm>
            <a:off x="5080386" y="2738953"/>
            <a:ext cx="3994078" cy="1544567"/>
            <a:chOff x="-1506359" y="1503338"/>
            <a:chExt cx="10650874" cy="4155483"/>
          </a:xfrm>
        </p:grpSpPr>
        <p:sp>
          <p:nvSpPr>
            <p:cNvPr id="847" name="Shape 847"/>
            <p:cNvSpPr/>
            <p:nvPr/>
          </p:nvSpPr>
          <p:spPr>
            <a:xfrm>
              <a:off x="1780826" y="1503338"/>
              <a:ext cx="7227972" cy="3983513"/>
            </a:xfrm>
            <a:prstGeom prst="rect">
              <a:avLst/>
            </a:prstGeom>
            <a:noFill/>
            <a:ln w="25400" cap="flat">
              <a:noFill/>
              <a:prstDash val="solid"/>
              <a:miter lim="800000"/>
            </a:ln>
            <a:effectLst/>
          </p:spPr>
          <p:txBody>
            <a:bodyPr wrap="square" lIns="45720" tIns="45720" rIns="45720" bIns="45720" numCol="1" anchor="ctr">
              <a:noAutofit/>
            </a:bodyPr>
            <a:lstStyle/>
            <a:p>
              <a:pPr defTabSz="456371">
                <a:lnSpc>
                  <a:spcPct val="80000"/>
                </a:lnSpc>
                <a:defRPr sz="3200" b="1" i="1">
                  <a:solidFill>
                    <a:srgbClr val="000090"/>
                  </a:solidFill>
                  <a:latin typeface="Times New Roman"/>
                  <a:ea typeface="Times New Roman"/>
                  <a:cs typeface="Times New Roman"/>
                  <a:sym typeface="Times New Roman"/>
                </a:defRPr>
              </a:pPr>
              <a:endParaRPr sz="1200" b="1" i="1">
                <a:solidFill>
                  <a:srgbClr val="000090"/>
                </a:solidFill>
                <a:latin typeface="HelvNeue Light for IBM" charset="0"/>
                <a:ea typeface="HelvNeue Light for IBM" charset="0"/>
                <a:cs typeface="HelvNeue Light for IBM" charset="0"/>
                <a:sym typeface="Times New Roman"/>
              </a:endParaRPr>
            </a:p>
          </p:txBody>
        </p:sp>
        <p:sp>
          <p:nvSpPr>
            <p:cNvPr id="848" name="Shape 848"/>
            <p:cNvSpPr/>
            <p:nvPr/>
          </p:nvSpPr>
          <p:spPr>
            <a:xfrm>
              <a:off x="-1506359" y="1661544"/>
              <a:ext cx="3091531" cy="3825308"/>
            </a:xfrm>
            <a:custGeom>
              <a:avLst/>
              <a:gdLst/>
              <a:ahLst/>
              <a:cxnLst>
                <a:cxn ang="0">
                  <a:pos x="wd2" y="hd2"/>
                </a:cxn>
                <a:cxn ang="5400000">
                  <a:pos x="wd2" y="hd2"/>
                </a:cxn>
                <a:cxn ang="10800000">
                  <a:pos x="wd2" y="hd2"/>
                </a:cxn>
                <a:cxn ang="16200000">
                  <a:pos x="wd2" y="hd2"/>
                </a:cxn>
              </a:cxnLst>
              <a:rect l="0" t="0" r="r" b="b"/>
              <a:pathLst>
                <a:path w="21600" h="21600" extrusionOk="0">
                  <a:moveTo>
                    <a:pt x="21600" y="5918"/>
                  </a:moveTo>
                  <a:lnTo>
                    <a:pt x="21600" y="21600"/>
                  </a:lnTo>
                  <a:moveTo>
                    <a:pt x="21600" y="8859"/>
                  </a:moveTo>
                  <a:lnTo>
                    <a:pt x="0" y="0"/>
                  </a:lnTo>
                </a:path>
              </a:pathLst>
            </a:custGeom>
            <a:noFill/>
            <a:ln w="25400" cap="flat">
              <a:solidFill>
                <a:srgbClr val="F48F19"/>
              </a:solidFill>
              <a:prstDash val="solid"/>
              <a:miter lim="800000"/>
            </a:ln>
            <a:effectLst/>
          </p:spPr>
          <p:txBody>
            <a:bodyPr wrap="square" lIns="45720" tIns="45720" rIns="45720" bIns="45720" numCol="1" anchor="ctr">
              <a:noAutofit/>
            </a:bodyPr>
            <a:lstStyle/>
            <a:p>
              <a:pPr defTabSz="456371">
                <a:lnSpc>
                  <a:spcPct val="80000"/>
                </a:lnSpc>
                <a:defRPr sz="3200" b="1" i="1">
                  <a:solidFill>
                    <a:srgbClr val="000090"/>
                  </a:solidFill>
                  <a:latin typeface="Times New Roman"/>
                  <a:ea typeface="Times New Roman"/>
                  <a:cs typeface="Times New Roman"/>
                  <a:sym typeface="Times New Roman"/>
                </a:defRPr>
              </a:pPr>
              <a:endParaRPr sz="1200" b="1" i="1">
                <a:solidFill>
                  <a:srgbClr val="000090"/>
                </a:solidFill>
                <a:latin typeface="HelvNeue Light for IBM" charset="0"/>
                <a:ea typeface="HelvNeue Light for IBM" charset="0"/>
                <a:cs typeface="HelvNeue Light for IBM" charset="0"/>
                <a:sym typeface="Times New Roman"/>
              </a:endParaRPr>
            </a:p>
          </p:txBody>
        </p:sp>
        <p:sp>
          <p:nvSpPr>
            <p:cNvPr id="849" name="Shape 849"/>
            <p:cNvSpPr/>
            <p:nvPr/>
          </p:nvSpPr>
          <p:spPr>
            <a:xfrm>
              <a:off x="1952334" y="1669574"/>
              <a:ext cx="7192181" cy="398924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rmAutofit/>
            </a:bodyPr>
            <a:lstStyle/>
            <a:p>
              <a:pPr defTabSz="456371">
                <a:lnSpc>
                  <a:spcPct val="90000"/>
                </a:lnSpc>
                <a:defRPr sz="3600" b="1">
                  <a:solidFill>
                    <a:srgbClr val="404040"/>
                  </a:solidFill>
                  <a:latin typeface="Cambria"/>
                  <a:ea typeface="Cambria"/>
                  <a:cs typeface="Cambria"/>
                  <a:sym typeface="Cambria"/>
                </a:defRPr>
              </a:pPr>
              <a:r>
                <a:rPr lang="en-US" sz="1400" b="1" dirty="0">
                  <a:solidFill>
                    <a:srgbClr val="F48F19"/>
                  </a:solidFill>
                  <a:latin typeface="HelvNeue Bold for IBM" charset="0"/>
                  <a:ea typeface="HelvNeue Bold for IBM" charset="0"/>
                  <a:cs typeface="HelvNeue Bold for IBM" charset="0"/>
                  <a:sym typeface="Cambria"/>
                </a:rPr>
                <a:t>Linux on z and LinuxONE</a:t>
              </a:r>
            </a:p>
            <a:p>
              <a:pPr defTabSz="456371">
                <a:lnSpc>
                  <a:spcPct val="90000"/>
                </a:lnSpc>
                <a:defRPr sz="3600" b="1">
                  <a:solidFill>
                    <a:srgbClr val="404040"/>
                  </a:solidFill>
                  <a:latin typeface="Cambria"/>
                  <a:ea typeface="Cambria"/>
                  <a:cs typeface="Cambria"/>
                  <a:sym typeface="Cambria"/>
                </a:defRPr>
              </a:pPr>
              <a:r>
                <a:rPr lang="en-US" sz="600" b="1" dirty="0">
                  <a:solidFill>
                    <a:srgbClr val="F48F19"/>
                  </a:solidFill>
                  <a:latin typeface="HelvNeue Bold for IBM" charset="0"/>
                  <a:ea typeface="HelvNeue Bold for IBM" charset="0"/>
                  <a:cs typeface="HelvNeue Bold for IBM" charset="0"/>
                  <a:sym typeface="Cambria"/>
                </a:rPr>
                <a:t> </a:t>
              </a:r>
              <a:endParaRPr lang="en-US" sz="600" b="1" dirty="0">
                <a:latin typeface="HelvNeue Light for IBM" charset="0"/>
                <a:ea typeface="HelvNeue Light for IBM" charset="0"/>
                <a:cs typeface="HelvNeue Light for IBM" charset="0"/>
                <a:sym typeface="Cambria"/>
              </a:endParaRPr>
            </a:p>
            <a:p>
              <a:pPr defTabSz="456371">
                <a:lnSpc>
                  <a:spcPct val="90000"/>
                </a:lnSpc>
                <a:defRPr sz="3600" b="1">
                  <a:solidFill>
                    <a:srgbClr val="404040"/>
                  </a:solidFill>
                  <a:latin typeface="Cambria"/>
                  <a:ea typeface="Cambria"/>
                  <a:cs typeface="Cambria"/>
                  <a:sym typeface="Cambria"/>
                </a:defRPr>
              </a:pPr>
              <a:r>
                <a:rPr lang="en-US" sz="1400" b="1" dirty="0">
                  <a:latin typeface="HelvNeue Light for IBM" charset="0"/>
                  <a:ea typeface="HelvNeue Light for IBM" charset="0"/>
                  <a:cs typeface="HelvNeue Light for IBM" charset="0"/>
                  <a:sym typeface="Cambria"/>
                </a:rPr>
                <a:t>Focus on </a:t>
              </a:r>
              <a:r>
                <a:rPr lang="en-US" sz="1400" b="1" i="1" dirty="0">
                  <a:latin typeface="HelvNeue Light for IBM" charset="0"/>
                  <a:ea typeface="HelvNeue Light for IBM" charset="0"/>
                  <a:cs typeface="HelvNeue Light for IBM" charset="0"/>
                  <a:sym typeface="Cambria"/>
                </a:rPr>
                <a:t>Transparent</a:t>
              </a:r>
              <a:r>
                <a:rPr lang="en-US" sz="1400" b="1" dirty="0">
                  <a:latin typeface="HelvNeue Light for IBM" charset="0"/>
                  <a:ea typeface="HelvNeue Light for IBM" charset="0"/>
                  <a:cs typeface="HelvNeue Light for IBM" charset="0"/>
                  <a:sym typeface="Cambria"/>
                </a:rPr>
                <a:t> Enablement:</a:t>
              </a:r>
            </a:p>
            <a:p>
              <a:pPr marL="96989" indent="-96989" defTabSz="456371">
                <a:lnSpc>
                  <a:spcPct val="90000"/>
                </a:lnSpc>
                <a:buSzPct val="100000"/>
                <a:buFont typeface="Arial"/>
                <a:buChar char="•"/>
                <a:defRPr sz="3600">
                  <a:solidFill>
                    <a:srgbClr val="404040"/>
                  </a:solidFill>
                  <a:latin typeface="Cambria"/>
                  <a:ea typeface="Cambria"/>
                  <a:cs typeface="Cambria"/>
                  <a:sym typeface="Cambria"/>
                </a:defRPr>
              </a:pPr>
              <a:r>
                <a:rPr lang="en-US" sz="1400" dirty="0">
                  <a:latin typeface="HelvNeue Light for IBM" charset="0"/>
                  <a:ea typeface="HelvNeue Light for IBM" charset="0"/>
                  <a:cs typeface="HelvNeue Light for IBM" charset="0"/>
                  <a:sym typeface="Cambria"/>
                </a:rPr>
                <a:t>Transparently accelerate TLS &amp; </a:t>
              </a:r>
              <a:r>
                <a:rPr lang="en-US" sz="1400" dirty="0" err="1">
                  <a:latin typeface="HelvNeue Light for IBM" charset="0"/>
                  <a:ea typeface="HelvNeue Light for IBM" charset="0"/>
                  <a:cs typeface="HelvNeue Light for IBM" charset="0"/>
                  <a:sym typeface="Cambria"/>
                </a:rPr>
                <a:t>IPSec</a:t>
              </a:r>
              <a:r>
                <a:rPr lang="en-US" sz="1400" dirty="0">
                  <a:latin typeface="HelvNeue Light for IBM" charset="0"/>
                  <a:ea typeface="HelvNeue Light for IBM" charset="0"/>
                  <a:cs typeface="HelvNeue Light for IBM" charset="0"/>
                  <a:sym typeface="Cambria"/>
                </a:rPr>
                <a:t> using CPACF &amp; SIMD to leverage hardware performance gains</a:t>
              </a:r>
            </a:p>
          </p:txBody>
        </p:sp>
      </p:grpSp>
      <p:grpSp>
        <p:nvGrpSpPr>
          <p:cNvPr id="103" name="Group 723"/>
          <p:cNvGrpSpPr/>
          <p:nvPr/>
        </p:nvGrpSpPr>
        <p:grpSpPr>
          <a:xfrm>
            <a:off x="2726727" y="3314571"/>
            <a:ext cx="3362856" cy="878283"/>
            <a:chOff x="-1" y="-1"/>
            <a:chExt cx="8721292" cy="2432020"/>
          </a:xfrm>
        </p:grpSpPr>
        <p:sp>
          <p:nvSpPr>
            <p:cNvPr id="104" name="Shape 721"/>
            <p:cNvSpPr/>
            <p:nvPr/>
          </p:nvSpPr>
          <p:spPr>
            <a:xfrm>
              <a:off x="-1" y="-1"/>
              <a:ext cx="8721292" cy="2432020"/>
            </a:xfrm>
            <a:prstGeom prst="rect">
              <a:avLst/>
            </a:prstGeom>
            <a:noFill/>
            <a:ln w="12700" cap="flat">
              <a:solidFill>
                <a:schemeClr val="tx1"/>
              </a:solidFill>
              <a:prstDash val="solid"/>
              <a:miter lim="800000"/>
            </a:ln>
            <a:effectLst>
              <a:outerShdw blurRad="127000" dist="101600" dir="2700000" rotWithShape="0">
                <a:srgbClr val="000000">
                  <a:alpha val="43000"/>
                </a:srgbClr>
              </a:outerShdw>
            </a:effectLst>
          </p:spPr>
          <p:txBody>
            <a:bodyPr wrap="square" lIns="45720" tIns="45720" rIns="45720" bIns="45720" numCol="1" anchor="ctr">
              <a:noAutofit/>
            </a:bodyPr>
            <a:lstStyle/>
            <a:p>
              <a:pPr defTabSz="456371">
                <a:defRPr sz="4800">
                  <a:solidFill>
                    <a:srgbClr val="404040"/>
                  </a:solidFill>
                  <a:latin typeface="Cambria"/>
                  <a:ea typeface="Cambria"/>
                  <a:cs typeface="Cambria"/>
                  <a:sym typeface="Cambria"/>
                </a:defRPr>
              </a:pPr>
              <a:endParaRPr sz="4800">
                <a:solidFill>
                  <a:srgbClr val="404040"/>
                </a:solidFill>
                <a:latin typeface="Cambria"/>
                <a:ea typeface="Cambria"/>
                <a:cs typeface="Cambria"/>
                <a:sym typeface="Cambria"/>
              </a:endParaRPr>
            </a:p>
          </p:txBody>
        </p:sp>
        <p:sp>
          <p:nvSpPr>
            <p:cNvPr id="105" name="Shape 722"/>
            <p:cNvSpPr/>
            <p:nvPr/>
          </p:nvSpPr>
          <p:spPr>
            <a:xfrm>
              <a:off x="-1" y="55170"/>
              <a:ext cx="8721292" cy="76702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20" tIns="0" rIns="45720" bIns="0" numCol="1" anchor="t">
              <a:spAutoFit/>
            </a:bodyPr>
            <a:lstStyle>
              <a:lvl1pPr algn="l" defTabSz="1217021">
                <a:defRPr sz="4800">
                  <a:solidFill>
                    <a:srgbClr val="404040"/>
                  </a:solidFill>
                  <a:latin typeface="Cambria"/>
                  <a:ea typeface="Cambria"/>
                  <a:cs typeface="Cambria"/>
                  <a:sym typeface="Cambria"/>
                </a:defRPr>
              </a:lvl1pPr>
            </a:lstStyle>
            <a:p>
              <a:pPr algn="ctr" hangingPunct="0"/>
              <a:r>
                <a:rPr sz="1800" dirty="0">
                  <a:solidFill>
                    <a:schemeClr val="bg1"/>
                  </a:solidFill>
                </a:rPr>
                <a:t>LinuxONE/Linux on z</a:t>
              </a:r>
            </a:p>
          </p:txBody>
        </p:sp>
      </p:grpSp>
      <p:grpSp>
        <p:nvGrpSpPr>
          <p:cNvPr id="107" name="Group 334"/>
          <p:cNvGrpSpPr/>
          <p:nvPr/>
        </p:nvGrpSpPr>
        <p:grpSpPr>
          <a:xfrm>
            <a:off x="3032758" y="3572976"/>
            <a:ext cx="1691831" cy="575418"/>
            <a:chOff x="0" y="3908"/>
            <a:chExt cx="2882190" cy="1031172"/>
          </a:xfrm>
          <a:effectLst>
            <a:outerShdw blurRad="50800" dist="76200" dir="2700000" algn="tl" rotWithShape="0">
              <a:prstClr val="black">
                <a:alpha val="40000"/>
              </a:prstClr>
            </a:outerShdw>
          </a:effectLst>
        </p:grpSpPr>
        <p:sp>
          <p:nvSpPr>
            <p:cNvPr id="108" name="Shape 332"/>
            <p:cNvSpPr/>
            <p:nvPr/>
          </p:nvSpPr>
          <p:spPr>
            <a:xfrm>
              <a:off x="0" y="69368"/>
              <a:ext cx="2882190" cy="965712"/>
            </a:xfrm>
            <a:prstGeom prst="roundRect">
              <a:avLst>
                <a:gd name="adj" fmla="val 16667"/>
              </a:avLst>
            </a:prstGeom>
            <a:noFill/>
            <a:ln w="12700" cap="flat">
              <a:solidFill>
                <a:schemeClr val="tx1"/>
              </a:solidFill>
              <a:prstDash val="solid"/>
              <a:miter lim="800000"/>
            </a:ln>
            <a:effectLst/>
          </p:spPr>
          <p:txBody>
            <a:bodyPr wrap="square" lIns="45720" tIns="45720" rIns="45720" bIns="45720" numCol="1" anchor="ctr">
              <a:noAutofit/>
            </a:bodyPr>
            <a:lstStyle/>
            <a:p>
              <a:pPr defTabSz="456371">
                <a:defRPr sz="2800">
                  <a:latin typeface="Cambria"/>
                  <a:ea typeface="Cambria"/>
                  <a:cs typeface="Cambria"/>
                  <a:sym typeface="Cambria"/>
                </a:defRPr>
              </a:pPr>
              <a:endParaRPr sz="1050">
                <a:solidFill>
                  <a:schemeClr val="bg1"/>
                </a:solidFill>
                <a:latin typeface="Cambria"/>
                <a:ea typeface="Cambria"/>
                <a:cs typeface="Cambria"/>
                <a:sym typeface="Cambria"/>
              </a:endParaRPr>
            </a:p>
          </p:txBody>
        </p:sp>
        <p:sp>
          <p:nvSpPr>
            <p:cNvPr id="109" name="Shape 333"/>
            <p:cNvSpPr/>
            <p:nvPr/>
          </p:nvSpPr>
          <p:spPr>
            <a:xfrm>
              <a:off x="47142" y="3908"/>
              <a:ext cx="2787908" cy="99897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6000" tIns="36000" rIns="36000" bIns="36000" numCol="1" anchor="t">
              <a:spAutoFit/>
            </a:bodyPr>
            <a:lstStyle>
              <a:lvl1pPr algn="l" defTabSz="1217021">
                <a:defRPr sz="2800">
                  <a:latin typeface="Cambria"/>
                  <a:ea typeface="Cambria"/>
                  <a:cs typeface="Cambria"/>
                  <a:sym typeface="Cambria"/>
                </a:defRPr>
              </a:lvl1pPr>
            </a:lstStyle>
            <a:p>
              <a:pPr algn="r" hangingPunct="0"/>
              <a:r>
                <a:rPr lang="en-US" sz="1050" dirty="0"/>
                <a:t>Open SSL, </a:t>
              </a:r>
              <a:br>
                <a:rPr lang="en-US" sz="1050" dirty="0"/>
              </a:br>
              <a:r>
                <a:rPr lang="en-US" sz="1050" dirty="0"/>
                <a:t>Java, </a:t>
              </a:r>
              <a:br>
                <a:rPr lang="en-US" sz="1050" dirty="0"/>
              </a:br>
              <a:r>
                <a:rPr lang="en-US" sz="1050" dirty="0"/>
                <a:t>or GSKIT</a:t>
              </a:r>
              <a:endParaRPr sz="1050" dirty="0"/>
            </a:p>
          </p:txBody>
        </p:sp>
      </p:grpSp>
      <p:grpSp>
        <p:nvGrpSpPr>
          <p:cNvPr id="111" name="Group 873"/>
          <p:cNvGrpSpPr/>
          <p:nvPr/>
        </p:nvGrpSpPr>
        <p:grpSpPr>
          <a:xfrm>
            <a:off x="4912368" y="3716919"/>
            <a:ext cx="324462" cy="317359"/>
            <a:chOff x="0" y="0"/>
            <a:chExt cx="865229" cy="846290"/>
          </a:xfrm>
        </p:grpSpPr>
        <p:sp>
          <p:nvSpPr>
            <p:cNvPr id="112" name="Shape 869"/>
            <p:cNvSpPr/>
            <p:nvPr/>
          </p:nvSpPr>
          <p:spPr>
            <a:xfrm>
              <a:off x="-1" y="0"/>
              <a:ext cx="865231" cy="8462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000"/>
                  </a:lnTo>
                  <a:lnTo>
                    <a:pt x="18079" y="21600"/>
                  </a:lnTo>
                  <a:lnTo>
                    <a:pt x="0" y="21600"/>
                  </a:lnTo>
                  <a:close/>
                </a:path>
              </a:pathLst>
            </a:custGeom>
            <a:solidFill>
              <a:srgbClr val="CCCCCC"/>
            </a:solidFill>
            <a:ln w="12700" cap="flat">
              <a:noFill/>
              <a:miter lim="400000"/>
            </a:ln>
            <a:effectLst>
              <a:outerShdw blurRad="127000" dist="101600" dir="2700000" rotWithShape="0">
                <a:srgbClr val="000000">
                  <a:alpha val="43000"/>
                </a:srgbClr>
              </a:outerShdw>
            </a:effectLst>
          </p:spPr>
          <p:txBody>
            <a:bodyPr wrap="square" lIns="45720" tIns="45720" rIns="45720" bIns="45720" numCol="1" anchor="ctr">
              <a:noAutofit/>
            </a:bodyPr>
            <a:lstStyle/>
            <a:p>
              <a:pPr defTabSz="456371">
                <a:defRPr sz="3200">
                  <a:solidFill>
                    <a:srgbClr val="404040"/>
                  </a:solidFill>
                  <a:latin typeface="Cambria"/>
                  <a:ea typeface="Cambria"/>
                  <a:cs typeface="Cambria"/>
                  <a:sym typeface="Cambria"/>
                </a:defRPr>
              </a:pPr>
              <a:endParaRPr sz="1200">
                <a:solidFill>
                  <a:srgbClr val="404040"/>
                </a:solidFill>
                <a:latin typeface="Cambria"/>
                <a:ea typeface="Cambria"/>
                <a:cs typeface="Cambria"/>
                <a:sym typeface="Cambria"/>
              </a:endParaRPr>
            </a:p>
          </p:txBody>
        </p:sp>
        <p:sp>
          <p:nvSpPr>
            <p:cNvPr id="113" name="Shape 870"/>
            <p:cNvSpPr/>
            <p:nvPr/>
          </p:nvSpPr>
          <p:spPr>
            <a:xfrm>
              <a:off x="724178" y="705240"/>
              <a:ext cx="141052" cy="1410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20" tIns="45720" rIns="45720" bIns="45720" numCol="1" anchor="ctr">
              <a:noAutofit/>
            </a:bodyPr>
            <a:lstStyle/>
            <a:p>
              <a:pPr defTabSz="456371">
                <a:defRPr sz="3200">
                  <a:solidFill>
                    <a:srgbClr val="404040"/>
                  </a:solidFill>
                  <a:latin typeface="Cambria"/>
                  <a:ea typeface="Cambria"/>
                  <a:cs typeface="Cambria"/>
                  <a:sym typeface="Cambria"/>
                </a:defRPr>
              </a:pPr>
              <a:endParaRPr sz="1200">
                <a:solidFill>
                  <a:srgbClr val="404040"/>
                </a:solidFill>
                <a:latin typeface="Cambria"/>
                <a:ea typeface="Cambria"/>
                <a:cs typeface="Cambria"/>
                <a:sym typeface="Cambria"/>
              </a:endParaRPr>
            </a:p>
          </p:txBody>
        </p:sp>
        <p:sp>
          <p:nvSpPr>
            <p:cNvPr id="114" name="Shape 871"/>
            <p:cNvSpPr/>
            <p:nvPr/>
          </p:nvSpPr>
          <p:spPr>
            <a:xfrm>
              <a:off x="-1" y="0"/>
              <a:ext cx="865231" cy="846291"/>
            </a:xfrm>
            <a:custGeom>
              <a:avLst/>
              <a:gdLst/>
              <a:ahLst/>
              <a:cxnLst>
                <a:cxn ang="0">
                  <a:pos x="wd2" y="hd2"/>
                </a:cxn>
                <a:cxn ang="5400000">
                  <a:pos x="wd2" y="hd2"/>
                </a:cxn>
                <a:cxn ang="10800000">
                  <a:pos x="wd2" y="hd2"/>
                </a:cxn>
                <a:cxn ang="16200000">
                  <a:pos x="wd2" y="hd2"/>
                </a:cxn>
              </a:cxnLst>
              <a:rect l="0" t="0" r="r" b="b"/>
              <a:pathLst>
                <a:path w="21600" h="21600" extrusionOk="0">
                  <a:moveTo>
                    <a:pt x="18079" y="21600"/>
                  </a:moveTo>
                  <a:lnTo>
                    <a:pt x="18783" y="18720"/>
                  </a:lnTo>
                  <a:lnTo>
                    <a:pt x="21600" y="18000"/>
                  </a:lnTo>
                  <a:lnTo>
                    <a:pt x="18079" y="21600"/>
                  </a:lnTo>
                  <a:lnTo>
                    <a:pt x="0" y="21600"/>
                  </a:lnTo>
                  <a:lnTo>
                    <a:pt x="0" y="0"/>
                  </a:lnTo>
                  <a:lnTo>
                    <a:pt x="21600" y="0"/>
                  </a:lnTo>
                  <a:lnTo>
                    <a:pt x="21600" y="18000"/>
                  </a:lnTo>
                </a:path>
              </a:pathLst>
            </a:custGeom>
            <a:noFill/>
            <a:ln w="12700" cap="flat">
              <a:solidFill>
                <a:schemeClr val="tx1">
                  <a:lumMod val="65000"/>
                  <a:lumOff val="35000"/>
                </a:schemeClr>
              </a:solidFill>
              <a:prstDash val="solid"/>
              <a:miter lim="800000"/>
            </a:ln>
            <a:effectLst/>
          </p:spPr>
          <p:txBody>
            <a:bodyPr wrap="square" lIns="45720" tIns="45720" rIns="45720" bIns="45720" numCol="1" anchor="ctr">
              <a:noAutofit/>
            </a:bodyPr>
            <a:lstStyle/>
            <a:p>
              <a:pPr defTabSz="456371">
                <a:defRPr sz="3200">
                  <a:solidFill>
                    <a:srgbClr val="404040"/>
                  </a:solidFill>
                  <a:latin typeface="Cambria"/>
                  <a:ea typeface="Cambria"/>
                  <a:cs typeface="Cambria"/>
                  <a:sym typeface="Cambria"/>
                </a:defRPr>
              </a:pPr>
              <a:endParaRPr sz="1200">
                <a:solidFill>
                  <a:srgbClr val="404040"/>
                </a:solidFill>
                <a:latin typeface="Cambria"/>
                <a:ea typeface="Cambria"/>
                <a:cs typeface="Cambria"/>
                <a:sym typeface="Cambria"/>
              </a:endParaRPr>
            </a:p>
          </p:txBody>
        </p:sp>
        <p:sp>
          <p:nvSpPr>
            <p:cNvPr id="115" name="Shape 872"/>
            <p:cNvSpPr/>
            <p:nvPr/>
          </p:nvSpPr>
          <p:spPr>
            <a:xfrm>
              <a:off x="-1" y="117670"/>
              <a:ext cx="865231" cy="4699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rmAutofit lnSpcReduction="10000"/>
            </a:bodyPr>
            <a:lstStyle>
              <a:lvl1pPr defTabSz="1217021">
                <a:defRPr sz="3200">
                  <a:solidFill>
                    <a:srgbClr val="404040"/>
                  </a:solidFill>
                  <a:latin typeface="Cambria"/>
                  <a:ea typeface="Cambria"/>
                  <a:cs typeface="Cambria"/>
                  <a:sym typeface="Cambria"/>
                </a:defRPr>
              </a:lvl1pPr>
            </a:lstStyle>
            <a:p>
              <a:pPr algn="ctr" hangingPunct="0"/>
              <a:r>
                <a:rPr sz="1200" dirty="0"/>
                <a:t>abc</a:t>
              </a:r>
            </a:p>
          </p:txBody>
        </p:sp>
      </p:grpSp>
      <p:grpSp>
        <p:nvGrpSpPr>
          <p:cNvPr id="116" name="Group 328"/>
          <p:cNvGrpSpPr/>
          <p:nvPr/>
        </p:nvGrpSpPr>
        <p:grpSpPr>
          <a:xfrm>
            <a:off x="4801561" y="3609318"/>
            <a:ext cx="935455" cy="533937"/>
            <a:chOff x="0" y="0"/>
            <a:chExt cx="2818822" cy="1594071"/>
          </a:xfrm>
          <a:effectLst>
            <a:outerShdw blurRad="50800" dist="76200" dir="2700000" algn="tl" rotWithShape="0">
              <a:prstClr val="black">
                <a:alpha val="40000"/>
              </a:prstClr>
            </a:outerShdw>
          </a:effectLst>
        </p:grpSpPr>
        <p:sp>
          <p:nvSpPr>
            <p:cNvPr id="117" name="Shape 326"/>
            <p:cNvSpPr/>
            <p:nvPr/>
          </p:nvSpPr>
          <p:spPr>
            <a:xfrm>
              <a:off x="0" y="0"/>
              <a:ext cx="2818822" cy="1594071"/>
            </a:xfrm>
            <a:prstGeom prst="roundRect">
              <a:avLst>
                <a:gd name="adj" fmla="val 16667"/>
              </a:avLst>
            </a:prstGeom>
            <a:noFill/>
            <a:ln w="12700" cap="flat">
              <a:solidFill>
                <a:schemeClr val="tx1"/>
              </a:solidFill>
              <a:prstDash val="solid"/>
              <a:miter lim="800000"/>
            </a:ln>
            <a:effectLst/>
          </p:spPr>
          <p:txBody>
            <a:bodyPr wrap="square" lIns="45720" tIns="45720" rIns="45720" bIns="45720" numCol="1" anchor="ctr">
              <a:noAutofit/>
            </a:bodyPr>
            <a:lstStyle/>
            <a:p>
              <a:pPr defTabSz="456371">
                <a:defRPr sz="3200">
                  <a:latin typeface="Cambria"/>
                  <a:ea typeface="Cambria"/>
                  <a:cs typeface="Cambria"/>
                  <a:sym typeface="Cambria"/>
                </a:defRPr>
              </a:pPr>
              <a:endParaRPr sz="1200">
                <a:latin typeface="Cambria"/>
                <a:ea typeface="Cambria"/>
                <a:cs typeface="Cambria"/>
                <a:sym typeface="Cambria"/>
              </a:endParaRPr>
            </a:p>
          </p:txBody>
        </p:sp>
        <p:sp>
          <p:nvSpPr>
            <p:cNvPr id="118" name="Shape 327"/>
            <p:cNvSpPr/>
            <p:nvPr/>
          </p:nvSpPr>
          <p:spPr>
            <a:xfrm>
              <a:off x="77816" y="414128"/>
              <a:ext cx="2663190" cy="7683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6000" tIns="36000" rIns="36000" bIns="36000" numCol="1" anchor="t">
              <a:spAutoFit/>
            </a:bodyPr>
            <a:lstStyle>
              <a:lvl1pPr algn="l" defTabSz="1217021">
                <a:defRPr sz="3200">
                  <a:latin typeface="Cambria"/>
                  <a:ea typeface="Cambria"/>
                  <a:cs typeface="Cambria"/>
                  <a:sym typeface="Cambria"/>
                </a:defRPr>
              </a:lvl1pPr>
            </a:lstStyle>
            <a:p>
              <a:pPr algn="r" hangingPunct="0"/>
              <a:r>
                <a:rPr lang="en-US" sz="1200">
                  <a:ln w="0"/>
                  <a:effectLst>
                    <a:outerShdw blurRad="38100" dist="25400" dir="5400000" algn="ctr" rotWithShape="0">
                      <a:srgbClr val="6E747A">
                        <a:alpha val="43000"/>
                      </a:srgbClr>
                    </a:outerShdw>
                  </a:effectLst>
                </a:rPr>
                <a:t>App</a:t>
              </a:r>
              <a:endParaRPr sz="1200" dirty="0">
                <a:ln w="0"/>
                <a:effectLst>
                  <a:outerShdw blurRad="38100" dist="25400" dir="5400000" algn="ctr" rotWithShape="0">
                    <a:srgbClr val="6E747A">
                      <a:alpha val="43000"/>
                    </a:srgbClr>
                  </a:outerShdw>
                </a:effectLst>
              </a:endParaRPr>
            </a:p>
          </p:txBody>
        </p:sp>
      </p:grpSp>
      <p:cxnSp>
        <p:nvCxnSpPr>
          <p:cNvPr id="6" name="Elbow Connector 5"/>
          <p:cNvCxnSpPr/>
          <p:nvPr/>
        </p:nvCxnSpPr>
        <p:spPr>
          <a:xfrm rot="10800000">
            <a:off x="1360732" y="2272761"/>
            <a:ext cx="2488769" cy="1616413"/>
          </a:xfrm>
          <a:prstGeom prst="bentConnector3">
            <a:avLst>
              <a:gd name="adj1" fmla="val 50000"/>
            </a:avLst>
          </a:prstGeom>
          <a:noFill/>
          <a:ln w="25400" cap="flat">
            <a:solidFill>
              <a:srgbClr val="EE7D31"/>
            </a:solidFill>
            <a:prstDash val="solid"/>
            <a:miter lim="400000"/>
            <a:tailEnd type="none"/>
          </a:ln>
          <a:effectLst>
            <a:outerShdw blurRad="50800" dist="76200" dir="2700000" algn="tl" rotWithShape="0">
              <a:prstClr val="black">
                <a:alpha val="40000"/>
              </a:prstClr>
            </a:outerShdw>
          </a:effectLst>
          <a:sp3d/>
        </p:spPr>
        <p:style>
          <a:lnRef idx="0">
            <a:scrgbClr r="0" g="0" b="0"/>
          </a:lnRef>
          <a:fillRef idx="0">
            <a:scrgbClr r="0" g="0" b="0"/>
          </a:fillRef>
          <a:effectRef idx="0">
            <a:scrgbClr r="0" g="0" b="0"/>
          </a:effectRef>
          <a:fontRef idx="none"/>
        </p:style>
      </p:cxnSp>
      <p:grpSp>
        <p:nvGrpSpPr>
          <p:cNvPr id="859" name="Group 859"/>
          <p:cNvGrpSpPr/>
          <p:nvPr/>
        </p:nvGrpSpPr>
        <p:grpSpPr>
          <a:xfrm>
            <a:off x="3192250" y="3724663"/>
            <a:ext cx="324461" cy="317360"/>
            <a:chOff x="0" y="0"/>
            <a:chExt cx="865229" cy="846290"/>
          </a:xfrm>
          <a:solidFill>
            <a:srgbClr val="F49819"/>
          </a:solidFill>
        </p:grpSpPr>
        <p:sp>
          <p:nvSpPr>
            <p:cNvPr id="855" name="Shape 855"/>
            <p:cNvSpPr/>
            <p:nvPr/>
          </p:nvSpPr>
          <p:spPr>
            <a:xfrm>
              <a:off x="-1" y="0"/>
              <a:ext cx="865231" cy="8462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000"/>
                  </a:lnTo>
                  <a:lnTo>
                    <a:pt x="18079" y="21600"/>
                  </a:lnTo>
                  <a:lnTo>
                    <a:pt x="0" y="21600"/>
                  </a:lnTo>
                  <a:close/>
                </a:path>
              </a:pathLst>
            </a:custGeom>
            <a:grpFill/>
            <a:ln w="12700" cap="flat">
              <a:noFill/>
              <a:miter lim="400000"/>
            </a:ln>
            <a:effectLst>
              <a:outerShdw blurRad="127000" dist="101600" dir="2700000" rotWithShape="0">
                <a:srgbClr val="000000">
                  <a:alpha val="43000"/>
                </a:srgbClr>
              </a:outerShdw>
            </a:effectLst>
          </p:spPr>
          <p:txBody>
            <a:bodyPr wrap="square" lIns="45720" tIns="45720" rIns="45720" bIns="45720" numCol="1" anchor="ctr">
              <a:noAutofit/>
            </a:bodyPr>
            <a:lstStyle/>
            <a:p>
              <a:pPr defTabSz="456371">
                <a:defRPr sz="3200">
                  <a:solidFill>
                    <a:srgbClr val="404040"/>
                  </a:solidFill>
                  <a:latin typeface="Cambria"/>
                  <a:ea typeface="Cambria"/>
                  <a:cs typeface="Cambria"/>
                  <a:sym typeface="Cambria"/>
                </a:defRPr>
              </a:pPr>
              <a:endParaRPr sz="1200">
                <a:solidFill>
                  <a:srgbClr val="404040"/>
                </a:solidFill>
                <a:latin typeface="Cambria"/>
                <a:ea typeface="Cambria"/>
                <a:cs typeface="Cambria"/>
                <a:sym typeface="Cambria"/>
              </a:endParaRPr>
            </a:p>
          </p:txBody>
        </p:sp>
        <p:sp>
          <p:nvSpPr>
            <p:cNvPr id="856" name="Shape 856"/>
            <p:cNvSpPr/>
            <p:nvPr/>
          </p:nvSpPr>
          <p:spPr>
            <a:xfrm>
              <a:off x="724178" y="705240"/>
              <a:ext cx="141052" cy="1410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grpFill/>
            <a:ln w="12700" cap="flat">
              <a:noFill/>
              <a:miter lim="400000"/>
            </a:ln>
            <a:effectLst/>
          </p:spPr>
          <p:txBody>
            <a:bodyPr wrap="square" lIns="45720" tIns="45720" rIns="45720" bIns="45720" numCol="1" anchor="ctr">
              <a:noAutofit/>
            </a:bodyPr>
            <a:lstStyle/>
            <a:p>
              <a:pPr defTabSz="456371">
                <a:defRPr sz="3200">
                  <a:solidFill>
                    <a:srgbClr val="404040"/>
                  </a:solidFill>
                  <a:latin typeface="Cambria"/>
                  <a:ea typeface="Cambria"/>
                  <a:cs typeface="Cambria"/>
                  <a:sym typeface="Cambria"/>
                </a:defRPr>
              </a:pPr>
              <a:endParaRPr sz="1200">
                <a:solidFill>
                  <a:srgbClr val="404040"/>
                </a:solidFill>
                <a:latin typeface="Cambria"/>
                <a:ea typeface="Cambria"/>
                <a:cs typeface="Cambria"/>
                <a:sym typeface="Cambria"/>
              </a:endParaRPr>
            </a:p>
          </p:txBody>
        </p:sp>
        <p:sp>
          <p:nvSpPr>
            <p:cNvPr id="857" name="Shape 857"/>
            <p:cNvSpPr/>
            <p:nvPr/>
          </p:nvSpPr>
          <p:spPr>
            <a:xfrm>
              <a:off x="-1" y="0"/>
              <a:ext cx="865231" cy="846291"/>
            </a:xfrm>
            <a:custGeom>
              <a:avLst/>
              <a:gdLst/>
              <a:ahLst/>
              <a:cxnLst>
                <a:cxn ang="0">
                  <a:pos x="wd2" y="hd2"/>
                </a:cxn>
                <a:cxn ang="5400000">
                  <a:pos x="wd2" y="hd2"/>
                </a:cxn>
                <a:cxn ang="10800000">
                  <a:pos x="wd2" y="hd2"/>
                </a:cxn>
                <a:cxn ang="16200000">
                  <a:pos x="wd2" y="hd2"/>
                </a:cxn>
              </a:cxnLst>
              <a:rect l="0" t="0" r="r" b="b"/>
              <a:pathLst>
                <a:path w="21600" h="21600" extrusionOk="0">
                  <a:moveTo>
                    <a:pt x="18079" y="21600"/>
                  </a:moveTo>
                  <a:lnTo>
                    <a:pt x="18783" y="18720"/>
                  </a:lnTo>
                  <a:lnTo>
                    <a:pt x="21600" y="18000"/>
                  </a:lnTo>
                  <a:lnTo>
                    <a:pt x="18079" y="21600"/>
                  </a:lnTo>
                  <a:lnTo>
                    <a:pt x="0" y="21600"/>
                  </a:lnTo>
                  <a:lnTo>
                    <a:pt x="0" y="0"/>
                  </a:lnTo>
                  <a:lnTo>
                    <a:pt x="21600" y="0"/>
                  </a:lnTo>
                  <a:lnTo>
                    <a:pt x="21600" y="18000"/>
                  </a:lnTo>
                </a:path>
              </a:pathLst>
            </a:custGeom>
            <a:solidFill>
              <a:srgbClr val="EE7D31"/>
            </a:solidFill>
            <a:ln w="12700" cap="flat">
              <a:solidFill>
                <a:schemeClr val="tx1">
                  <a:lumMod val="65000"/>
                  <a:lumOff val="35000"/>
                </a:schemeClr>
              </a:solidFill>
              <a:prstDash val="solid"/>
              <a:miter lim="800000"/>
            </a:ln>
            <a:effectLst/>
          </p:spPr>
          <p:txBody>
            <a:bodyPr wrap="square" lIns="45720" tIns="45720" rIns="45720" bIns="45720" numCol="1" anchor="ctr">
              <a:noAutofit/>
            </a:bodyPr>
            <a:lstStyle/>
            <a:p>
              <a:pPr defTabSz="456371">
                <a:defRPr sz="3200">
                  <a:solidFill>
                    <a:srgbClr val="404040"/>
                  </a:solidFill>
                  <a:latin typeface="Cambria"/>
                  <a:ea typeface="Cambria"/>
                  <a:cs typeface="Cambria"/>
                  <a:sym typeface="Cambria"/>
                </a:defRPr>
              </a:pPr>
              <a:endParaRPr sz="1200">
                <a:solidFill>
                  <a:srgbClr val="404040"/>
                </a:solidFill>
                <a:latin typeface="Cambria"/>
                <a:ea typeface="Cambria"/>
                <a:cs typeface="Cambria"/>
                <a:sym typeface="Cambria"/>
              </a:endParaRPr>
            </a:p>
          </p:txBody>
        </p:sp>
        <p:sp>
          <p:nvSpPr>
            <p:cNvPr id="858" name="Shape 858"/>
            <p:cNvSpPr/>
            <p:nvPr/>
          </p:nvSpPr>
          <p:spPr>
            <a:xfrm>
              <a:off x="-1" y="117670"/>
              <a:ext cx="865231" cy="4699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rmAutofit lnSpcReduction="10000"/>
            </a:bodyPr>
            <a:lstStyle>
              <a:lvl1pPr defTabSz="1217021">
                <a:defRPr sz="3200">
                  <a:solidFill>
                    <a:srgbClr val="404040"/>
                  </a:solidFill>
                  <a:latin typeface="Cambria"/>
                  <a:ea typeface="Cambria"/>
                  <a:cs typeface="Cambria"/>
                  <a:sym typeface="Cambria"/>
                </a:defRPr>
              </a:lvl1pPr>
            </a:lstStyle>
            <a:p>
              <a:pPr algn="ctr" hangingPunct="0"/>
              <a:r>
                <a:rPr sz="1200"/>
                <a:t>***</a:t>
              </a:r>
            </a:p>
          </p:txBody>
        </p:sp>
      </p:grpSp>
      <p:sp>
        <p:nvSpPr>
          <p:cNvPr id="99" name="Shape 195"/>
          <p:cNvSpPr/>
          <p:nvPr/>
        </p:nvSpPr>
        <p:spPr>
          <a:xfrm>
            <a:off x="513165" y="431252"/>
            <a:ext cx="4709735" cy="415440"/>
          </a:xfrm>
          <a:prstGeom prst="rect">
            <a:avLst/>
          </a:prstGeom>
          <a:ln w="12700">
            <a:miter lim="400000"/>
          </a:ln>
          <a:extLst>
            <a:ext uri="{C572A759-6A51-4108-AA02-DFA0A04FC94B}">
              <ma14:wrappingTextBoxFlag xmlns="" xmlns:ma14="http://schemas.microsoft.com/office/mac/drawingml/2011/main" val="1"/>
            </a:ext>
          </a:extLst>
        </p:spPr>
        <p:txBody>
          <a:bodyPr lIns="19050" tIns="19050" rIns="19050" bIns="19050">
            <a:normAutofit/>
          </a:bodyPr>
          <a:lstStyle>
            <a:lvl1pPr algn="l">
              <a:defRPr sz="4200">
                <a:solidFill>
                  <a:srgbClr val="395567"/>
                </a:solidFill>
                <a:latin typeface="HelvNeue Bold for IBM"/>
                <a:ea typeface="HelvNeue Bold for IBM"/>
                <a:cs typeface="HelvNeue Bold for IBM"/>
                <a:sym typeface="HelvNeue Bold for IBM"/>
              </a:defRPr>
            </a:lvl1pPr>
          </a:lstStyle>
          <a:p>
            <a:r>
              <a:rPr lang="en-US" sz="1575" i="1" dirty="0">
                <a:solidFill>
                  <a:schemeClr val="tx1"/>
                </a:solidFill>
                <a:latin typeface="HelvNeue Light for IBM" charset="0"/>
                <a:ea typeface="HelvNeue Light for IBM" charset="0"/>
                <a:cs typeface="HelvNeue Light for IBM" charset="0"/>
              </a:rPr>
              <a:t>Protection of data in-flight</a:t>
            </a:r>
            <a:endParaRPr sz="1575" i="1" dirty="0">
              <a:solidFill>
                <a:schemeClr val="tx1"/>
              </a:solidFill>
              <a:latin typeface="HelvNeue Light for IBM" charset="0"/>
              <a:ea typeface="HelvNeue Light for IBM" charset="0"/>
              <a:cs typeface="HelvNeue Light for IBM" charset="0"/>
            </a:endParaRPr>
          </a:p>
        </p:txBody>
      </p:sp>
      <p:pic>
        <p:nvPicPr>
          <p:cNvPr id="84" name="Picture 83"/>
          <p:cNvPicPr>
            <a:picLocks noChangeAspect="1"/>
          </p:cNvPicPr>
          <p:nvPr/>
        </p:nvPicPr>
        <p:blipFill>
          <a:blip r:embed="rId3">
            <a:alphaModFix/>
          </a:blip>
          <a:stretch>
            <a:fillRect/>
          </a:stretch>
        </p:blipFill>
        <p:spPr>
          <a:xfrm>
            <a:off x="7755496" y="336139"/>
            <a:ext cx="1287634" cy="666674"/>
          </a:xfrm>
          <a:prstGeom prst="rect">
            <a:avLst/>
          </a:prstGeom>
          <a:noFill/>
        </p:spPr>
      </p:pic>
      <p:sp>
        <p:nvSpPr>
          <p:cNvPr id="22" name="Bent-Up Arrow 21"/>
          <p:cNvSpPr/>
          <p:nvPr/>
        </p:nvSpPr>
        <p:spPr>
          <a:xfrm flipH="1">
            <a:off x="1179315" y="1449765"/>
            <a:ext cx="345809" cy="831542"/>
          </a:xfrm>
          <a:prstGeom prst="bentUpArrow">
            <a:avLst>
              <a:gd name="adj1" fmla="val 4683"/>
              <a:gd name="adj2" fmla="val 25000"/>
              <a:gd name="adj3" fmla="val 25000"/>
            </a:avLst>
          </a:prstGeom>
          <a:solidFill>
            <a:srgbClr val="EE7D31"/>
          </a:solidFill>
          <a:ln>
            <a:solidFill>
              <a:srgbClr val="EE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1110768" y="1587086"/>
            <a:ext cx="326843" cy="317360"/>
            <a:chOff x="761518" y="2139583"/>
            <a:chExt cx="326843" cy="317360"/>
          </a:xfrm>
        </p:grpSpPr>
        <p:sp>
          <p:nvSpPr>
            <p:cNvPr id="126" name="Shape 857"/>
            <p:cNvSpPr/>
            <p:nvPr/>
          </p:nvSpPr>
          <p:spPr>
            <a:xfrm>
              <a:off x="761518" y="2139583"/>
              <a:ext cx="324462" cy="317360"/>
            </a:xfrm>
            <a:custGeom>
              <a:avLst/>
              <a:gdLst/>
              <a:ahLst/>
              <a:cxnLst>
                <a:cxn ang="0">
                  <a:pos x="wd2" y="hd2"/>
                </a:cxn>
                <a:cxn ang="5400000">
                  <a:pos x="wd2" y="hd2"/>
                </a:cxn>
                <a:cxn ang="10800000">
                  <a:pos x="wd2" y="hd2"/>
                </a:cxn>
                <a:cxn ang="16200000">
                  <a:pos x="wd2" y="hd2"/>
                </a:cxn>
              </a:cxnLst>
              <a:rect l="0" t="0" r="r" b="b"/>
              <a:pathLst>
                <a:path w="21600" h="21600" extrusionOk="0">
                  <a:moveTo>
                    <a:pt x="18079" y="21600"/>
                  </a:moveTo>
                  <a:lnTo>
                    <a:pt x="18783" y="18720"/>
                  </a:lnTo>
                  <a:lnTo>
                    <a:pt x="21600" y="18000"/>
                  </a:lnTo>
                  <a:lnTo>
                    <a:pt x="18079" y="21600"/>
                  </a:lnTo>
                  <a:lnTo>
                    <a:pt x="0" y="21600"/>
                  </a:lnTo>
                  <a:lnTo>
                    <a:pt x="0" y="0"/>
                  </a:lnTo>
                  <a:lnTo>
                    <a:pt x="21600" y="0"/>
                  </a:lnTo>
                  <a:lnTo>
                    <a:pt x="21600" y="18000"/>
                  </a:lnTo>
                </a:path>
              </a:pathLst>
            </a:custGeom>
            <a:solidFill>
              <a:srgbClr val="EE7D31"/>
            </a:solidFill>
            <a:ln w="12700" cap="flat">
              <a:solidFill>
                <a:schemeClr val="tx1">
                  <a:lumMod val="65000"/>
                  <a:lumOff val="35000"/>
                </a:schemeClr>
              </a:solidFill>
              <a:prstDash val="solid"/>
              <a:miter lim="800000"/>
            </a:ln>
            <a:effectLst/>
          </p:spPr>
          <p:txBody>
            <a:bodyPr wrap="square" lIns="45720" tIns="45720" rIns="45720" bIns="45720" numCol="1" anchor="ctr">
              <a:noAutofit/>
            </a:bodyPr>
            <a:lstStyle/>
            <a:p>
              <a:pPr defTabSz="456371">
                <a:defRPr sz="3200">
                  <a:solidFill>
                    <a:srgbClr val="404040"/>
                  </a:solidFill>
                  <a:latin typeface="Cambria"/>
                  <a:ea typeface="Cambria"/>
                  <a:cs typeface="Cambria"/>
                  <a:sym typeface="Cambria"/>
                </a:defRPr>
              </a:pPr>
              <a:endParaRPr sz="1200">
                <a:solidFill>
                  <a:srgbClr val="404040"/>
                </a:solidFill>
                <a:latin typeface="Cambria"/>
                <a:ea typeface="Cambria"/>
                <a:cs typeface="Cambria"/>
                <a:sym typeface="Cambria"/>
              </a:endParaRPr>
            </a:p>
          </p:txBody>
        </p:sp>
        <p:sp>
          <p:nvSpPr>
            <p:cNvPr id="127" name="Shape 858"/>
            <p:cNvSpPr/>
            <p:nvPr/>
          </p:nvSpPr>
          <p:spPr>
            <a:xfrm>
              <a:off x="763899" y="2183709"/>
              <a:ext cx="324462" cy="17621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rmAutofit lnSpcReduction="10000"/>
            </a:bodyPr>
            <a:lstStyle>
              <a:lvl1pPr defTabSz="1217021">
                <a:defRPr sz="3200">
                  <a:solidFill>
                    <a:srgbClr val="404040"/>
                  </a:solidFill>
                  <a:latin typeface="Cambria"/>
                  <a:ea typeface="Cambria"/>
                  <a:cs typeface="Cambria"/>
                  <a:sym typeface="Cambria"/>
                </a:defRPr>
              </a:lvl1pPr>
            </a:lstStyle>
            <a:p>
              <a:pPr algn="ctr" hangingPunct="0"/>
              <a:r>
                <a:rPr sz="1200" dirty="0"/>
                <a:t>***</a:t>
              </a:r>
            </a:p>
          </p:txBody>
        </p:sp>
      </p:grpSp>
      <p:sp>
        <p:nvSpPr>
          <p:cNvPr id="889" name="Shape 889"/>
          <p:cNvSpPr/>
          <p:nvPr/>
        </p:nvSpPr>
        <p:spPr>
          <a:xfrm>
            <a:off x="154249" y="2797757"/>
            <a:ext cx="2417799" cy="1400859"/>
          </a:xfrm>
          <a:prstGeom prst="rect">
            <a:avLst/>
          </a:prstGeom>
          <a:noFill/>
          <a:ln w="12700">
            <a:noFill/>
            <a:miter lim="400000"/>
          </a:ln>
          <a:effectLst/>
          <a:extLst>
            <a:ext uri="{C572A759-6A51-4108-AA02-DFA0A04FC94B}">
              <ma14:wrappingTextBoxFlag xmlns="" xmlns:ma14="http://schemas.microsoft.com/office/mac/drawingml/2011/main" val="1"/>
            </a:ext>
          </a:extLst>
        </p:spPr>
        <p:txBody>
          <a:bodyPr wrap="square" lIns="44577" tIns="45720" rIns="45720" bIns="45720" anchor="ctr">
            <a:normAutofit/>
          </a:bodyPr>
          <a:lstStyle/>
          <a:p>
            <a:pPr defTabSz="456371">
              <a:defRPr sz="2800" b="1" i="1">
                <a:solidFill>
                  <a:srgbClr val="F38F1A"/>
                </a:solidFill>
                <a:latin typeface="Times New Roman"/>
                <a:ea typeface="Times New Roman"/>
                <a:cs typeface="Times New Roman"/>
                <a:sym typeface="Times New Roman"/>
              </a:defRPr>
            </a:pPr>
            <a:r>
              <a:rPr lang="en-US" sz="1350" b="1" i="1" dirty="0">
                <a:solidFill>
                  <a:srgbClr val="F38F1A"/>
                </a:solidFill>
                <a:latin typeface="HelvNeue Bold for IBM" charset="0"/>
                <a:ea typeface="HelvNeue Bold for IBM" charset="0"/>
                <a:cs typeface="HelvNeue Bold for IBM" charset="0"/>
                <a:sym typeface="Times New Roman"/>
              </a:rPr>
              <a:t>Client </a:t>
            </a:r>
            <a:r>
              <a:rPr sz="1350" b="1" i="1" dirty="0">
                <a:solidFill>
                  <a:srgbClr val="F38F1A"/>
                </a:solidFill>
                <a:latin typeface="HelvNeue Bold for IBM" charset="0"/>
                <a:ea typeface="HelvNeue Bold for IBM" charset="0"/>
                <a:cs typeface="HelvNeue Bold for IBM" charset="0"/>
                <a:sym typeface="Times New Roman"/>
              </a:rPr>
              <a:t>Value </a:t>
            </a:r>
            <a:r>
              <a:rPr sz="1350" b="1" i="1" dirty="0">
                <a:solidFill>
                  <a:srgbClr val="EE7D31"/>
                </a:solidFill>
                <a:latin typeface="HelvNeue Bold for IBM" charset="0"/>
                <a:ea typeface="HelvNeue Bold for IBM" charset="0"/>
                <a:cs typeface="HelvNeue Bold for IBM" charset="0"/>
                <a:sym typeface="Times New Roman"/>
              </a:rPr>
              <a:t>Proposition</a:t>
            </a:r>
            <a:r>
              <a:rPr sz="1350" b="1" i="1" dirty="0">
                <a:solidFill>
                  <a:srgbClr val="F38F1A"/>
                </a:solidFill>
                <a:latin typeface="HelvNeue Bold for IBM" charset="0"/>
                <a:ea typeface="HelvNeue Bold for IBM" charset="0"/>
                <a:cs typeface="HelvNeue Bold for IBM" charset="0"/>
                <a:sym typeface="Times New Roman"/>
              </a:rPr>
              <a:t>:</a:t>
            </a:r>
            <a:endParaRPr sz="1350" b="1" i="1" dirty="0">
              <a:solidFill>
                <a:srgbClr val="F38F1A"/>
              </a:solidFill>
              <a:latin typeface="HelvNeue Bold for IBM" charset="0"/>
              <a:ea typeface="HelvNeue Bold for IBM" charset="0"/>
              <a:cs typeface="HelvNeue Bold for IBM" charset="0"/>
              <a:sym typeface="Arial"/>
            </a:endParaRPr>
          </a:p>
          <a:p>
            <a:pPr defTabSz="456371">
              <a:defRPr sz="2800" i="1">
                <a:solidFill>
                  <a:srgbClr val="F38F1A"/>
                </a:solidFill>
                <a:latin typeface="Times New Roman"/>
                <a:ea typeface="Times New Roman"/>
                <a:cs typeface="Times New Roman"/>
                <a:sym typeface="Times New Roman"/>
              </a:defRPr>
            </a:pPr>
            <a:r>
              <a:rPr lang="en-US" sz="1350" i="1" dirty="0">
                <a:solidFill>
                  <a:srgbClr val="F38F1A"/>
                </a:solidFill>
                <a:latin typeface="HelvNeue Light for IBM" charset="0"/>
                <a:ea typeface="HelvNeue Light for IBM" charset="0"/>
                <a:cs typeface="HelvNeue Light for IBM" charset="0"/>
                <a:sym typeface="Times New Roman"/>
              </a:rPr>
              <a:t>Not organizations use </a:t>
            </a:r>
            <a:r>
              <a:rPr sz="1350" i="1" dirty="0">
                <a:solidFill>
                  <a:srgbClr val="F38F1A"/>
                </a:solidFill>
                <a:latin typeface="HelvNeue Light for IBM" charset="0"/>
                <a:ea typeface="HelvNeue Light for IBM" charset="0"/>
                <a:cs typeface="HelvNeue Light for IBM" charset="0"/>
                <a:sym typeface="Times New Roman"/>
              </a:rPr>
              <a:t>host-based network encryption today… reduced cost of encryption enables </a:t>
            </a:r>
            <a:r>
              <a:rPr lang="en-US" sz="1350" i="1" dirty="0">
                <a:solidFill>
                  <a:srgbClr val="F38F1A"/>
                </a:solidFill>
                <a:latin typeface="HelvNeue Light for IBM" charset="0"/>
                <a:ea typeface="HelvNeue Light for IBM" charset="0"/>
                <a:cs typeface="HelvNeue Light for IBM" charset="0"/>
                <a:sym typeface="Times New Roman"/>
              </a:rPr>
              <a:t>broad </a:t>
            </a:r>
            <a:r>
              <a:rPr sz="1350" i="1" dirty="0">
                <a:solidFill>
                  <a:srgbClr val="F38F1A"/>
                </a:solidFill>
                <a:latin typeface="HelvNeue Light for IBM" charset="0"/>
                <a:ea typeface="HelvNeue Light for IBM" charset="0"/>
                <a:cs typeface="HelvNeue Light for IBM" charset="0"/>
                <a:sym typeface="Times New Roman"/>
              </a:rPr>
              <a:t>use of network encryption</a:t>
            </a:r>
          </a:p>
        </p:txBody>
      </p:sp>
      <p:sp>
        <p:nvSpPr>
          <p:cNvPr id="75" name="TextBox 74"/>
          <p:cNvSpPr txBox="1"/>
          <p:nvPr/>
        </p:nvSpPr>
        <p:spPr>
          <a:xfrm>
            <a:off x="1349119" y="4230943"/>
            <a:ext cx="6341801" cy="307777"/>
          </a:xfrm>
          <a:prstGeom prst="rect">
            <a:avLst/>
          </a:prstGeom>
          <a:noFill/>
          <a:ln>
            <a:solidFill>
              <a:srgbClr val="C00000"/>
            </a:solidFill>
          </a:ln>
        </p:spPr>
        <p:txBody>
          <a:bodyPr wrap="none" rtlCol="0" anchor="ctr">
            <a:spAutoFit/>
          </a:bodyPr>
          <a:lstStyle/>
          <a:p>
            <a:r>
              <a:rPr lang="en-US" sz="1400" i="1" dirty="0">
                <a:solidFill>
                  <a:srgbClr val="C00000"/>
                </a:solidFill>
                <a:latin typeface="HelvNeue Light for IBM" charset="0"/>
                <a:ea typeface="HelvNeue Light for IBM" charset="0"/>
                <a:cs typeface="HelvNeue Light for IBM" charset="0"/>
              </a:rPr>
              <a:t>Status: </a:t>
            </a:r>
            <a:r>
              <a:rPr lang="en-US" sz="1400" i="1" dirty="0" err="1">
                <a:solidFill>
                  <a:srgbClr val="C00000"/>
                </a:solidFill>
                <a:latin typeface="HelvNeue Light for IBM" charset="0"/>
                <a:ea typeface="HelvNeue Light for IBM" charset="0"/>
                <a:cs typeface="HelvNeue Light for IBM" charset="0"/>
              </a:rPr>
              <a:t>dm</a:t>
            </a:r>
            <a:r>
              <a:rPr lang="en-US" sz="1400" i="1" dirty="0">
                <a:solidFill>
                  <a:srgbClr val="C00000"/>
                </a:solidFill>
                <a:latin typeface="HelvNeue Light for IBM" charset="0"/>
                <a:ea typeface="HelvNeue Light for IBM" charset="0"/>
                <a:cs typeface="HelvNeue Light for IBM" charset="0"/>
              </a:rPr>
              <a:t>-crypt enhancements for CPACF protected-key submitted upstream</a:t>
            </a:r>
          </a:p>
        </p:txBody>
      </p:sp>
    </p:spTree>
    <p:extLst>
      <p:ext uri="{BB962C8B-B14F-4D97-AF65-F5344CB8AC3E}">
        <p14:creationId xmlns:p14="http://schemas.microsoft.com/office/powerpoint/2010/main" val="382313283"/>
      </p:ext>
    </p:extLst>
  </p:cSld>
  <p:clrMapOvr>
    <a:masterClrMapping/>
  </p:clrMapOvr>
  <p:transition spd="slow"/>
</p:sld>
</file>

<file path=ppt/theme/theme1.xml><?xml version="1.0" encoding="utf-8"?>
<a:theme xmlns:a="http://schemas.openxmlformats.org/drawingml/2006/main" name="IBM z13 - White">
  <a:themeElements>
    <a:clrScheme name="z Systems 2015">
      <a:dk1>
        <a:sysClr val="windowText" lastClr="000000"/>
      </a:dk1>
      <a:lt1>
        <a:sysClr val="window" lastClr="FFFFFF"/>
      </a:lt1>
      <a:dk2>
        <a:srgbClr val="001934"/>
      </a:dk2>
      <a:lt2>
        <a:srgbClr val="EEECE1"/>
      </a:lt2>
      <a:accent1>
        <a:srgbClr val="AB1A86"/>
      </a:accent1>
      <a:accent2>
        <a:srgbClr val="F19027"/>
      </a:accent2>
      <a:accent3>
        <a:srgbClr val="3B0256"/>
      </a:accent3>
      <a:accent4>
        <a:srgbClr val="F04E37"/>
      </a:accent4>
      <a:accent5>
        <a:srgbClr val="7F1C7D"/>
      </a:accent5>
      <a:accent6>
        <a:srgbClr val="7F7F7F"/>
      </a:accent6>
      <a:hlink>
        <a:srgbClr val="F19027"/>
      </a:hlink>
      <a:folHlink>
        <a:srgbClr val="7F7F7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8_IBM_Mainframe50_template_white_slide">
  <a:themeElements>
    <a:clrScheme name="8_IBM_Mainframe50_template_white_slide 26">
      <a:dk1>
        <a:srgbClr val="000000"/>
      </a:dk1>
      <a:lt1>
        <a:srgbClr val="FFFFFF"/>
      </a:lt1>
      <a:dk2>
        <a:srgbClr val="000000"/>
      </a:dk2>
      <a:lt2>
        <a:srgbClr val="808080"/>
      </a:lt2>
      <a:accent1>
        <a:srgbClr val="83D1F5"/>
      </a:accent1>
      <a:accent2>
        <a:srgbClr val="00649D"/>
      </a:accent2>
      <a:accent3>
        <a:srgbClr val="FFFFFF"/>
      </a:accent3>
      <a:accent4>
        <a:srgbClr val="000000"/>
      </a:accent4>
      <a:accent5>
        <a:srgbClr val="C1E5F9"/>
      </a:accent5>
      <a:accent6>
        <a:srgbClr val="005A8E"/>
      </a:accent6>
      <a:hlink>
        <a:srgbClr val="B8006E"/>
      </a:hlink>
      <a:folHlink>
        <a:srgbClr val="8CC63F"/>
      </a:folHlink>
    </a:clrScheme>
    <a:fontScheme name="8_IBM_Mainframe50_template_white_slid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8_IBM_Mainframe50_template_white_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8_IBM_Mainframe50_template_white_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8_IBM_Mainframe50_template_white_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8_IBM_Mainframe50_template_white_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8_IBM_Mainframe50_template_white_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8_IBM_Mainframe50_template_white_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8_IBM_Mainframe50_template_white_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8_IBM_Mainframe50_template_white_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8_IBM_Mainframe50_template_white_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8_IBM_Mainframe50_template_white_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8_IBM_Mainframe50_template_white_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8_IBM_Mainframe50_template_white_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8_IBM_Mainframe50_template_white_slide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8_IBM_Mainframe50_template_white_slide 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8_IBM_Mainframe50_template_white_slide 15">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8_IBM_Mainframe50_template_white_slide 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8_IBM_Mainframe50_template_white_slide 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8_IBM_Mainframe50_template_white_slide 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8_IBM_Mainframe50_template_white_slide 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8_IBM_Mainframe50_template_white_slide 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8_IBM_Mainframe50_template_white_slide 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8_IBM_Mainframe50_template_white_slide 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8_IBM_Mainframe50_template_white_slide 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8_IBM_Mainframe50_template_white_slide 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8_IBM_Mainframe50_template_white_slide 25">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6699"/>
        </a:hlink>
        <a:folHlink>
          <a:srgbClr val="006699"/>
        </a:folHlink>
      </a:clrScheme>
      <a:clrMap bg1="lt1" tx1="dk1" bg2="lt2" tx2="dk2" accent1="accent1" accent2="accent2" accent3="accent3" accent4="accent4" accent5="accent5" accent6="accent6" hlink="hlink" folHlink="folHlink"/>
    </a:extraClrScheme>
    <a:extraClrScheme>
      <a:clrScheme name="8_IBM_Mainframe50_template_white_slide 26">
        <a:dk1>
          <a:srgbClr val="000000"/>
        </a:dk1>
        <a:lt1>
          <a:srgbClr val="FFFFFF"/>
        </a:lt1>
        <a:dk2>
          <a:srgbClr val="000000"/>
        </a:dk2>
        <a:lt2>
          <a:srgbClr val="808080"/>
        </a:lt2>
        <a:accent1>
          <a:srgbClr val="83D1F5"/>
        </a:accent1>
        <a:accent2>
          <a:srgbClr val="00649D"/>
        </a:accent2>
        <a:accent3>
          <a:srgbClr val="FFFFFF"/>
        </a:accent3>
        <a:accent4>
          <a:srgbClr val="000000"/>
        </a:accent4>
        <a:accent5>
          <a:srgbClr val="C1E5F9"/>
        </a:accent5>
        <a:accent6>
          <a:srgbClr val="005A8E"/>
        </a:accent6>
        <a:hlink>
          <a:srgbClr val="B8006E"/>
        </a:hlink>
        <a:folHlink>
          <a:srgbClr val="8CC63F"/>
        </a:folHlink>
      </a:clrScheme>
      <a:clrMap bg1="lt1" tx1="dk1" bg2="lt2" tx2="dk2" accent1="accent1" accent2="accent2" accent3="accent3" accent4="accent4" accent5="accent5" accent6="accent6" hlink="hlink" folHlink="folHlink"/>
    </a:extraClrScheme>
    <a:extraClrScheme>
      <a:clrScheme name="8_IBM_Mainframe50_template_white_slide 27">
        <a:dk1>
          <a:srgbClr val="808080"/>
        </a:dk1>
        <a:lt1>
          <a:srgbClr val="FFFFFF"/>
        </a:lt1>
        <a:dk2>
          <a:srgbClr val="000000"/>
        </a:dk2>
        <a:lt2>
          <a:srgbClr val="FFFFFF"/>
        </a:lt2>
        <a:accent1>
          <a:srgbClr val="83D1F5"/>
        </a:accent1>
        <a:accent2>
          <a:srgbClr val="00649D"/>
        </a:accent2>
        <a:accent3>
          <a:srgbClr val="AAAAAA"/>
        </a:accent3>
        <a:accent4>
          <a:srgbClr val="DADADA"/>
        </a:accent4>
        <a:accent5>
          <a:srgbClr val="C1E5F9"/>
        </a:accent5>
        <a:accent6>
          <a:srgbClr val="005A8E"/>
        </a:accent6>
        <a:hlink>
          <a:srgbClr val="B8006E"/>
        </a:hlink>
        <a:folHlink>
          <a:srgbClr val="8CC63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IBMSecurity_16x10_DefaultTemplate_2016-06-25">
  <a:themeElements>
    <a:clrScheme name="Security">
      <a:dk1>
        <a:srgbClr val="000000"/>
      </a:dk1>
      <a:lt1>
        <a:srgbClr val="FFFFFF"/>
      </a:lt1>
      <a:dk2>
        <a:srgbClr val="00B2EF"/>
      </a:dk2>
      <a:lt2>
        <a:srgbClr val="00649D"/>
      </a:lt2>
      <a:accent1>
        <a:srgbClr val="83D1F5"/>
      </a:accent1>
      <a:accent2>
        <a:srgbClr val="17AF4B"/>
      </a:accent2>
      <a:accent3>
        <a:srgbClr val="8CC63F"/>
      </a:accent3>
      <a:accent4>
        <a:srgbClr val="F04E37"/>
      </a:accent4>
      <a:accent5>
        <a:srgbClr val="F19027"/>
      </a:accent5>
      <a:accent6>
        <a:srgbClr val="FFFF4F"/>
      </a:accent6>
      <a:hlink>
        <a:srgbClr val="00B0DA"/>
      </a:hlink>
      <a:folHlink>
        <a:srgbClr val="7F1C7D"/>
      </a:folHlink>
    </a:clrScheme>
    <a:fontScheme name="IBM Security Strategy 2011 v2.3">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tx2"/>
          </a:solidFill>
        </a:ln>
        <a:effectLst/>
        <a:extLst/>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marL="0" marR="0" indent="0" algn="l" defTabSz="914400" rtl="0" eaLnBrk="1" fontAlgn="base" latinLnBrk="0" hangingPunct="1">
          <a:lnSpc>
            <a:spcPct val="100000"/>
          </a:lnSpc>
          <a:spcBef>
            <a:spcPct val="0"/>
          </a:spcBef>
          <a:spcAft>
            <a:spcPct val="0"/>
          </a:spcAft>
          <a:buClrTx/>
          <a:buSzTx/>
          <a:buFontTx/>
          <a:buNone/>
          <a:tabLst/>
          <a:defRPr kumimoji="0" sz="1600" b="0" i="0" u="none" strike="noStrike" cap="none" normalizeH="0" baseline="0" dirty="0" smtClean="0">
            <a:ln>
              <a:noFill/>
            </a:ln>
            <a:solidFill>
              <a:schemeClr val="tx1"/>
            </a:solidFill>
            <a:effectLst/>
            <a:latin typeface="Arial" charset="0"/>
            <a:ea typeface="ＭＳ Ｐゴシック" charset="0"/>
          </a:defRPr>
        </a:defPPr>
      </a:lstStyle>
    </a:spDef>
    <a:lnDef>
      <a:spPr bwMode="auto">
        <a:noFill/>
        <a:ln w="19050" cap="flat" cmpd="sng" algn="ctr">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a:lstStyle/>
    </a:lnDef>
    <a:txDef>
      <a:spPr>
        <a:noFill/>
      </a:spPr>
      <a:bodyPr wrap="none" rtlCol="0">
        <a:spAutoFit/>
      </a:bodyPr>
      <a:lstStyle>
        <a:defPPr>
          <a:defRPr sz="1600" kern="0" dirty="0" smtClean="0"/>
        </a:defPPr>
      </a:lstStyle>
    </a:txDef>
  </a:objectDefaults>
  <a:extraClrSchemeLst>
    <a:extraClrScheme>
      <a:clrScheme name="IBM_Security 1">
        <a:dk1>
          <a:srgbClr val="000000"/>
        </a:dk1>
        <a:lt1>
          <a:srgbClr val="FFFFFF"/>
        </a:lt1>
        <a:dk2>
          <a:srgbClr val="00B2EF"/>
        </a:dk2>
        <a:lt2>
          <a:srgbClr val="005B7F"/>
        </a:lt2>
        <a:accent1>
          <a:srgbClr val="32BAEC"/>
        </a:accent1>
        <a:accent2>
          <a:srgbClr val="68A400"/>
        </a:accent2>
        <a:accent3>
          <a:srgbClr val="FFFFFF"/>
        </a:accent3>
        <a:accent4>
          <a:srgbClr val="000000"/>
        </a:accent4>
        <a:accent5>
          <a:srgbClr val="ADD9F4"/>
        </a:accent5>
        <a:accent6>
          <a:srgbClr val="5E9400"/>
        </a:accent6>
        <a:hlink>
          <a:srgbClr val="7889FB"/>
        </a:hlink>
        <a:folHlink>
          <a:srgbClr val="7F1C7D"/>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Non-cover pag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FA5E7C78-ED6F-424F-AF60-065FEC4AE799}"/>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31098</TotalTime>
  <Words>3936</Words>
  <Application>Microsoft Office PowerPoint</Application>
  <PresentationFormat>On-screen Show (16:9)</PresentationFormat>
  <Paragraphs>720</Paragraphs>
  <Slides>35</Slides>
  <Notes>10</Notes>
  <HiddenSlides>0</HiddenSlides>
  <MMClips>0</MMClips>
  <ScaleCrop>false</ScaleCrop>
  <HeadingPairs>
    <vt:vector size="6" baseType="variant">
      <vt:variant>
        <vt:lpstr>Fonts Used</vt:lpstr>
      </vt:variant>
      <vt:variant>
        <vt:i4>23</vt:i4>
      </vt:variant>
      <vt:variant>
        <vt:lpstr>Theme</vt:lpstr>
      </vt:variant>
      <vt:variant>
        <vt:i4>5</vt:i4>
      </vt:variant>
      <vt:variant>
        <vt:lpstr>Slide Titles</vt:lpstr>
      </vt:variant>
      <vt:variant>
        <vt:i4>35</vt:i4>
      </vt:variant>
    </vt:vector>
  </HeadingPairs>
  <TitlesOfParts>
    <vt:vector size="63" baseType="lpstr">
      <vt:lpstr>ＭＳ Ｐゴシック</vt:lpstr>
      <vt:lpstr>ＭＳ Ｐゴシック</vt:lpstr>
      <vt:lpstr>SimSun</vt:lpstr>
      <vt:lpstr>SimSun</vt:lpstr>
      <vt:lpstr>Arial</vt:lpstr>
      <vt:lpstr>Calibri</vt:lpstr>
      <vt:lpstr>Calibri Light</vt:lpstr>
      <vt:lpstr>Cambria</vt:lpstr>
      <vt:lpstr>Gill Sans</vt:lpstr>
      <vt:lpstr>Helvetica Light</vt:lpstr>
      <vt:lpstr>Helvetica Neue</vt:lpstr>
      <vt:lpstr>HelvNeue Bold for IBM</vt:lpstr>
      <vt:lpstr>HelvNeue Light for IBM</vt:lpstr>
      <vt:lpstr>HelvNeue Light Italic for IBM</vt:lpstr>
      <vt:lpstr>HelvNeue Medium for IBM</vt:lpstr>
      <vt:lpstr>IBM Plex Sans</vt:lpstr>
      <vt:lpstr>Mangal</vt:lpstr>
      <vt:lpstr>StarSymbol</vt:lpstr>
      <vt:lpstr>Symbol</vt:lpstr>
      <vt:lpstr>Tahoma</vt:lpstr>
      <vt:lpstr>Times New Roman</vt:lpstr>
      <vt:lpstr>Wingdings</vt:lpstr>
      <vt:lpstr>ヒラギノ角ゴ ProN W3</vt:lpstr>
      <vt:lpstr>IBM z13 - White</vt:lpstr>
      <vt:lpstr>8_IBM_Mainframe50_template_white_slide</vt:lpstr>
      <vt:lpstr>IBMSecurity_16x10_DefaultTemplate_2016-06-25</vt:lpstr>
      <vt:lpstr>Non-cover page</vt:lpstr>
      <vt:lpstr>dk_blu_background_2017</vt:lpstr>
      <vt:lpstr>Pervasive Encryption for the Digital Enterprise</vt:lpstr>
      <vt:lpstr>Agenda</vt:lpstr>
      <vt:lpstr>Pervasive Encryption with IBM z Systems</vt:lpstr>
      <vt:lpstr>Pervasive Encryption with IBM z Systems Enabled through full-stack platform integration </vt:lpstr>
      <vt:lpstr>Data Protection // z/OS Dataset Encryption </vt:lpstr>
      <vt:lpstr>Data Protection // Coupling Facility Encryption</vt:lpstr>
      <vt:lpstr>Data Protection // z/OS Network Security</vt:lpstr>
      <vt:lpstr>Data Protection // Linux on z File Encryption</vt:lpstr>
      <vt:lpstr>Data Protection // Linux on z Network Security</vt:lpstr>
      <vt:lpstr>Data Protection // Secure Service Container</vt:lpstr>
      <vt:lpstr>Data Protection // z/VM Encrypted Paging</vt:lpstr>
      <vt:lpstr>Data Protection // z/TPF Transparent Database Encryption </vt:lpstr>
      <vt:lpstr>z14 CPACF - Dramatic advance in bulk encryption performance </vt:lpstr>
      <vt:lpstr>z14 CPACF - Performance Measurement Considerations</vt:lpstr>
      <vt:lpstr>z14 Crypto Express6S Cryptographic Coprocessor</vt:lpstr>
      <vt:lpstr>z14 Crypto Express6S - Security Certifications</vt:lpstr>
      <vt:lpstr>TKE 9.0 at a Glance</vt:lpstr>
      <vt:lpstr>EKMF Hardware &amp; Software Delivery Proposal</vt:lpstr>
      <vt:lpstr>zSecure 2.3 Pervasive Encryption Support</vt:lpstr>
      <vt:lpstr>Considerations</vt:lpstr>
      <vt:lpstr>Multiple Layers of Encryption Robust data protection</vt:lpstr>
      <vt:lpstr>Data Protection // Existing Disk Encryption</vt:lpstr>
      <vt:lpstr>Multiple layers of encryption for data at-rest Robust data protection</vt:lpstr>
      <vt:lpstr>Multiple layers of encryption for data at-rest Robust data protection</vt:lpstr>
      <vt:lpstr>Multiple layers of encryption for data at-rest Robust data protection</vt:lpstr>
      <vt:lpstr>Multiple layers of encryption for data at-rest Robust data protection</vt:lpstr>
      <vt:lpstr>Estimating CPU Cost of Data Protection</vt:lpstr>
      <vt:lpstr>Compression and Encryption</vt:lpstr>
      <vt:lpstr>z/OS data set encryption – High Level Steps </vt:lpstr>
      <vt:lpstr>Naming Conventions &amp; Granular Access Control</vt:lpstr>
      <vt:lpstr>Enterprise Key Management Considerations Encryption of data at enterprise scale requires robust key management</vt:lpstr>
      <vt:lpstr>Current IBM Key Management Landscape…</vt:lpstr>
      <vt:lpstr>High Availability Key Management Considerations ICSF Parallel Sysplex Enablement</vt:lpstr>
      <vt:lpstr>Disaster Recovery Key Management Considerations</vt:lpstr>
      <vt:lpstr>Continuous Availability Key Management Considerations z Systems -  Active/Active Sites – Proposed ICSF Support – Targeting 3Q/4Q</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Celeste Bishop</dc:creator>
  <cp:lastModifiedBy>JACKY Marcisz</cp:lastModifiedBy>
  <cp:revision>337</cp:revision>
  <dcterms:created xsi:type="dcterms:W3CDTF">2014-06-30T17:43:58Z</dcterms:created>
  <dcterms:modified xsi:type="dcterms:W3CDTF">2017-11-15T20:37:52Z</dcterms:modified>
</cp:coreProperties>
</file>